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notesMasterIdLst>
    <p:notesMasterId r:id="rId24"/>
  </p:notesMasterIdLst>
  <p:sldIdLst>
    <p:sldId id="278" r:id="rId2"/>
    <p:sldId id="257" r:id="rId3"/>
    <p:sldId id="258" r:id="rId4"/>
    <p:sldId id="259" r:id="rId5"/>
    <p:sldId id="280" r:id="rId6"/>
    <p:sldId id="275" r:id="rId7"/>
    <p:sldId id="262" r:id="rId8"/>
    <p:sldId id="261" r:id="rId9"/>
    <p:sldId id="276" r:id="rId10"/>
    <p:sldId id="281" r:id="rId11"/>
    <p:sldId id="277" r:id="rId12"/>
    <p:sldId id="282" r:id="rId13"/>
    <p:sldId id="291" r:id="rId14"/>
    <p:sldId id="274" r:id="rId15"/>
    <p:sldId id="288" r:id="rId16"/>
    <p:sldId id="292" r:id="rId17"/>
    <p:sldId id="293" r:id="rId18"/>
    <p:sldId id="283" r:id="rId19"/>
    <p:sldId id="289" r:id="rId20"/>
    <p:sldId id="284" r:id="rId21"/>
    <p:sldId id="285" r:id="rId22"/>
    <p:sldId id="28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C795"/>
    <a:srgbClr val="EED29A"/>
    <a:srgbClr val="ECD18C"/>
    <a:srgbClr val="F3E2B7"/>
    <a:srgbClr val="800080"/>
    <a:srgbClr val="34B1CA"/>
    <a:srgbClr val="419DBD"/>
    <a:srgbClr val="2B8DA1"/>
    <a:srgbClr val="376DD9"/>
    <a:srgbClr val="062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80" autoAdjust="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853B2-6714-45F4-9F3C-E920588E844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E60BA-AF4D-4FC5-BE49-A882FAA8B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34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8E60BA-AF4D-4FC5-BE49-A882FAA8BA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067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altLang="en-US" sz="1200" dirty="0">
                <a:solidFill>
                  <a:srgbClr val="FF0000"/>
                </a:solidFill>
              </a:rPr>
              <a:t>Ослабљен </a:t>
            </a:r>
            <a:r>
              <a:rPr lang="sr-Cyrl-CS" altLang="en-US" sz="1200" dirty="0">
                <a:solidFill>
                  <a:srgbClr val="FF0000"/>
                </a:solidFill>
              </a:rPr>
              <a:t>ресорптивни капацитет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8E60BA-AF4D-4FC5-BE49-A882FAA8BA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4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62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1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737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6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46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7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3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0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60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09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05496D59-3BD0-4337-BBDD-8EDB28C29B7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63909CE-EA01-4AAD-9DB0-018BF810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66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A1331-C4A8-46A4-B18A-1D75085AAA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3553" y="3376976"/>
            <a:ext cx="10108962" cy="1420432"/>
          </a:xfrm>
        </p:spPr>
        <p:txBody>
          <a:bodyPr>
            <a:noAutofit/>
          </a:bodyPr>
          <a:lstStyle/>
          <a:p>
            <a:r>
              <a:rPr lang="sr-Cyrl-R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Презентација клиничког случаја</a:t>
            </a:r>
            <a:br>
              <a:rPr lang="sr-Cyrl-R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 са улкусном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болешћу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пацијента на ентералној исхрани</a:t>
            </a:r>
            <a:b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000" dirty="0"/>
            </a:br>
            <a:b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</a:rPr>
            </a:b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26AE5-D72E-47CB-95CE-CD54D9BB1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5808" y="1528108"/>
            <a:ext cx="9304453" cy="1113011"/>
          </a:xfrm>
        </p:spPr>
        <p:txBody>
          <a:bodyPr>
            <a:normAutofit/>
          </a:bodyPr>
          <a:lstStyle/>
          <a:p>
            <a:r>
              <a:rPr lang="sr-Cyrl-RS" sz="2000" dirty="0">
                <a:solidFill>
                  <a:schemeClr val="tx1"/>
                </a:solidFill>
                <a:latin typeface="Palatino Linotype" panose="02040502050505030304" pitchFamily="18" charset="0"/>
                <a:cs typeface="Arial" pitchFamily="34" charset="0"/>
              </a:rPr>
              <a:t>ИНТЕГРИСАНЕ АКАДЕМСКЕ</a:t>
            </a:r>
            <a:r>
              <a:rPr lang="sr-Latn-RS" sz="2000">
                <a:solidFill>
                  <a:schemeClr val="tx1"/>
                </a:solidFill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sr-Cyrl-RS" sz="2000">
                <a:solidFill>
                  <a:schemeClr val="tx1"/>
                </a:solidFill>
                <a:latin typeface="Palatino Linotype" panose="02040502050505030304" pitchFamily="18" charset="0"/>
                <a:cs typeface="Arial" pitchFamily="34" charset="0"/>
              </a:rPr>
              <a:t>СТУДИЈ</a:t>
            </a:r>
            <a:r>
              <a:rPr lang="en-US" sz="2000" dirty="0">
                <a:solidFill>
                  <a:schemeClr val="tx1"/>
                </a:solidFill>
                <a:latin typeface="Palatino Linotype" panose="02040502050505030304" pitchFamily="18" charset="0"/>
                <a:cs typeface="Arial" pitchFamily="34" charset="0"/>
              </a:rPr>
              <a:t>E </a:t>
            </a:r>
            <a:r>
              <a:rPr lang="sr-Cyrl-RS" sz="2000" dirty="0">
                <a:solidFill>
                  <a:schemeClr val="tx1"/>
                </a:solidFill>
                <a:latin typeface="Palatino Linotype" panose="02040502050505030304" pitchFamily="18" charset="0"/>
                <a:cs typeface="Arial" pitchFamily="34" charset="0"/>
              </a:rPr>
              <a:t>ФАРМАЦИЈЕ</a:t>
            </a:r>
            <a:endParaRPr lang="en-US" sz="1800" dirty="0">
              <a:latin typeface="Palatino Linotype" panose="0204050205050503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53C695-79D8-4BCC-8797-4B28CEEE80D7}"/>
              </a:ext>
            </a:extLst>
          </p:cNvPr>
          <p:cNvSpPr txBox="1"/>
          <p:nvPr/>
        </p:nvSpPr>
        <p:spPr>
          <a:xfrm>
            <a:off x="3260035" y="121768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F83E0E9-4FD7-4917-890F-0485FF9A7D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t="-9733" r="14188" b="13540"/>
          <a:stretch/>
        </p:blipFill>
        <p:spPr bwMode="auto">
          <a:xfrm>
            <a:off x="3049172" y="297833"/>
            <a:ext cx="5644662" cy="1113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AB3FBD3-D8CF-4E1F-953D-47DDA5028577}"/>
              </a:ext>
            </a:extLst>
          </p:cNvPr>
          <p:cNvSpPr txBox="1"/>
          <p:nvPr/>
        </p:nvSpPr>
        <p:spPr>
          <a:xfrm>
            <a:off x="4870173" y="5940841"/>
            <a:ext cx="28757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sz="2000" dirty="0">
                <a:latin typeface="Palatino Linotype" panose="02040502050505030304" pitchFamily="18" charset="0"/>
              </a:rPr>
              <a:t>Др Јелена Живић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928BD8-22FD-4EB3-BE06-FBC2B2567011}"/>
              </a:ext>
            </a:extLst>
          </p:cNvPr>
          <p:cNvSpPr txBox="1"/>
          <p:nvPr/>
        </p:nvSpPr>
        <p:spPr>
          <a:xfrm>
            <a:off x="3858065" y="4316407"/>
            <a:ext cx="44758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Palatino Linotype" panose="02040502050505030304" pitchFamily="18" charset="0"/>
              </a:rPr>
              <a:t>НАСТАВНА ЈЕДИНИЦА 12 И 13 </a:t>
            </a:r>
            <a:endParaRPr lang="en-US" sz="2000" dirty="0">
              <a:latin typeface="Palatino Linotype" panose="02040502050505030304" pitchFamily="18" charset="0"/>
            </a:endParaRPr>
          </a:p>
          <a:p>
            <a:pPr algn="ctr"/>
            <a:r>
              <a:rPr lang="ru-RU" sz="2000" dirty="0">
                <a:latin typeface="Palatino Linotype" panose="02040502050505030304" pitchFamily="18" charset="0"/>
              </a:rPr>
              <a:t>(ТРИНАЕСТА НЕДЕЉА)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184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11A01-95E4-4BAB-B748-94D2EA6D9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448" y="5418406"/>
            <a:ext cx="9875520" cy="1217159"/>
          </a:xfrm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latin typeface="Palatino Linotype" panose="02040502050505030304" pitchFamily="18" charset="0"/>
              </a:rPr>
              <a:t>Ерозивне промене антрума желуца и улкус дуоденума</a:t>
            </a:r>
            <a:endParaRPr lang="en-US" sz="2800" b="1" dirty="0">
              <a:latin typeface="Palatino Linotype" panose="0204050205050503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81DE48-DE52-4677-AC0F-800BA14F30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89"/>
          <a:stretch/>
        </p:blipFill>
        <p:spPr>
          <a:xfrm>
            <a:off x="724517" y="470329"/>
            <a:ext cx="6399096" cy="50069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1643C9-3717-4C39-8A0D-2ED13F67F8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38976" y="1380745"/>
            <a:ext cx="3938952" cy="4096510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F98E0BDD-6EBD-4CC6-8714-684EA9E5CCA0}"/>
              </a:ext>
            </a:extLst>
          </p:cNvPr>
          <p:cNvSpPr/>
          <p:nvPr/>
        </p:nvSpPr>
        <p:spPr>
          <a:xfrm rot="8447886">
            <a:off x="5767790" y="4189416"/>
            <a:ext cx="936141" cy="40325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1742D58B-CF05-44AD-BBF1-6E4EEFD5C71C}"/>
              </a:ext>
            </a:extLst>
          </p:cNvPr>
          <p:cNvSpPr/>
          <p:nvPr/>
        </p:nvSpPr>
        <p:spPr>
          <a:xfrm rot="9768094">
            <a:off x="9247141" y="3558386"/>
            <a:ext cx="936141" cy="40325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9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8C8D9-2D11-4EEE-ADFC-9DD26481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188" y="510246"/>
            <a:ext cx="9481624" cy="923778"/>
          </a:xfrm>
        </p:spPr>
        <p:txBody>
          <a:bodyPr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r-Cyrl-RS" sz="2400" b="1" dirty="0">
                <a:solidFill>
                  <a:srgbClr val="C00000"/>
                </a:solidFill>
                <a:latin typeface="Palatino Linotype" panose="02040502050505030304" pitchFamily="18" charset="0"/>
              </a:rPr>
              <a:t>Спроведена дијагностика указивала је на </a:t>
            </a:r>
            <a:r>
              <a:rPr lang="en-US" sz="2400" b="1" dirty="0">
                <a:solidFill>
                  <a:srgbClr val="C00000"/>
                </a:solidFill>
                <a:latin typeface="Palatino Linotype" panose="02040502050505030304" pitchFamily="18" charset="0"/>
              </a:rPr>
              <a:t>Gastritis </a:t>
            </a:r>
            <a:r>
              <a:rPr lang="en-US" sz="2400" b="1" dirty="0" err="1">
                <a:solidFill>
                  <a:srgbClr val="C00000"/>
                </a:solidFill>
                <a:latin typeface="Palatino Linotype" panose="02040502050505030304" pitchFamily="18" charset="0"/>
              </a:rPr>
              <a:t>chronica</a:t>
            </a:r>
            <a:r>
              <a:rPr lang="en-US" sz="2400" b="1" dirty="0">
                <a:solidFill>
                  <a:srgbClr val="C00000"/>
                </a:solidFill>
                <a:latin typeface="Palatino Linotype" panose="02040502050505030304" pitchFamily="18" charset="0"/>
              </a:rPr>
              <a:t> et </a:t>
            </a:r>
            <a:r>
              <a:rPr lang="en-US" sz="2400" b="1" dirty="0" err="1">
                <a:solidFill>
                  <a:srgbClr val="C00000"/>
                </a:solidFill>
                <a:latin typeface="Palatino Linotype" panose="02040502050505030304" pitchFamily="18" charset="0"/>
              </a:rPr>
              <a:t>ulcus</a:t>
            </a:r>
            <a:r>
              <a:rPr lang="en-US" sz="2400" b="1" dirty="0">
                <a:solidFill>
                  <a:srgbClr val="C00000"/>
                </a:solidFill>
                <a:latin typeface="Palatino Linotype" panose="0204050205050503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Palatino Linotype" panose="02040502050505030304" pitchFamily="18" charset="0"/>
              </a:rPr>
              <a:t>duodeni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E578D-5679-4805-BD19-E59012371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169" y="1536308"/>
            <a:ext cx="10547252" cy="4038600"/>
          </a:xfrm>
        </p:spPr>
        <p:txBody>
          <a:bodyPr>
            <a:norm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Cyrl-RS" sz="24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Ординирана терапија: </a:t>
            </a:r>
            <a:endParaRPr lang="en-US" sz="2400" b="1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lvl="1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Pepticaid</a:t>
            </a:r>
            <a:r>
              <a:rPr lang="en-U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40mg 2x1 2 </a:t>
            </a:r>
            <a:r>
              <a:rPr lang="sr-Cyrl-R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месеца</a:t>
            </a:r>
            <a:endParaRPr lang="en-US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lvl="1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Amoxicilin</a:t>
            </a:r>
            <a:r>
              <a:rPr lang="en-U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1g 2x1 </a:t>
            </a:r>
            <a:r>
              <a:rPr lang="sr-Cyrl-R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 дана</a:t>
            </a:r>
            <a:endParaRPr lang="en-US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lvl="1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Clacid</a:t>
            </a:r>
            <a:r>
              <a:rPr lang="en-U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500mg 2x1 14</a:t>
            </a:r>
            <a:r>
              <a:rPr lang="sr-Cyrl-R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дана</a:t>
            </a:r>
            <a:endParaRPr lang="en-US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lvl="1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Orvagil</a:t>
            </a:r>
            <a:r>
              <a:rPr lang="en-U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400mg 3x1 14 </a:t>
            </a:r>
            <a:r>
              <a:rPr lang="sr-Cyrl-R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дана</a:t>
            </a:r>
            <a:endParaRPr lang="en-US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lvl="1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Probiotic Forte 1x1</a:t>
            </a:r>
            <a:r>
              <a:rPr lang="sr-Cyrl-RS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месец дана</a:t>
            </a:r>
            <a:endParaRPr lang="en-US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E19B14-1086-4F0C-BD6B-53D7AA4A97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 b="6966"/>
          <a:stretch/>
        </p:blipFill>
        <p:spPr>
          <a:xfrm>
            <a:off x="4223780" y="2293032"/>
            <a:ext cx="7678660" cy="429768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991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54A8B-1B05-460C-B690-2CE494E52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4" y="1733844"/>
            <a:ext cx="9872871" cy="4038600"/>
          </a:xfrm>
        </p:spPr>
        <p:txBody>
          <a:bodyPr/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Cyrl-R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Контролна ЕГДС за месец дана.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4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Cyrl-R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Симптоми су се знатно побољшали, а по укидању антибиотске терапије настављено је са </a:t>
            </a:r>
            <a:r>
              <a:rPr lang="en-U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IPP </a:t>
            </a:r>
            <a:r>
              <a:rPr lang="sr-Cyrl-R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истека 3 месеца.</a:t>
            </a:r>
            <a:endParaRPr lang="en-US" sz="24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141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6000">
              <a:srgbClr val="800080"/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F5C0B-1952-4C48-B517-70ACF7B6F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14739"/>
            <a:ext cx="10515600" cy="6525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4000" dirty="0">
                <a:latin typeface="Palatino Linotype" panose="02040502050505030304" pitchFamily="18" charset="0"/>
              </a:rPr>
              <a:t>Приказ болесника (2)</a:t>
            </a:r>
            <a:endParaRPr lang="en-US" sz="4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896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C9DA031-E71E-4E0B-8D87-B48004E9C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4" y="1203158"/>
            <a:ext cx="9872871" cy="4310538"/>
          </a:xfrm>
        </p:spPr>
        <p:txBody>
          <a:bodyPr>
            <a:normAutofit lnSpcReduction="10000"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19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Пацијенткиња старости 45 година са дијагнозом активне форме Кронове болести (иницијална дијагноза постављена је пре 10-ак година), актуелно је хоспитализована због бола у стомаку (десни хемиабдомен) и појаве рекурентних оралних улцерација.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1900" dirty="0"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19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Пацијенткињи је 2014. године дијагностикован перианални апсцес са руптуром цекума и изведеном парцијалном илеоцекалном ресекцијом са интестиналном анастомозом.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1900" dirty="0"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19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При контролној колоноскопији учињеној током актуелне хоспитализације и </a:t>
            </a:r>
            <a:r>
              <a:rPr lang="en-US" sz="19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ph</a:t>
            </a:r>
            <a:r>
              <a:rPr lang="sr-Cyrl-RS" sz="19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верификацијом, утвђено је присуство изразите хроничне инфламације преосталог дела колона и виђеног дела илеума у пределу анастомозе, уз суспектну интестиналну фистулу, која је потом МР ентерографијом и потврђена.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19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Лабораторисјке анализе: </a:t>
            </a:r>
            <a:r>
              <a:rPr lang="en-US" sz="19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HB  99g/L, ALB  30.1 g/L, ESR  113mm/h.</a:t>
            </a:r>
            <a:endParaRPr lang="en-US" sz="19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AdvOTbc475f09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1900" dirty="0">
              <a:latin typeface="Calibri" panose="020F0502020204030204" pitchFamily="34" charset="0"/>
              <a:ea typeface="Calibri" panose="020F0502020204030204" pitchFamily="34" charset="0"/>
              <a:cs typeface="AdvOTbc475f09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645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DD084-9373-430C-924F-3429FE89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897" y="1383633"/>
            <a:ext cx="9984205" cy="2743198"/>
          </a:xfrm>
        </p:spPr>
        <p:txBody>
          <a:bodyPr>
            <a:norm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Убрзо након тога, услед погоршања стања, болесница је хоспитализована у Одељењу хирургије ради спровођења ресекије оштећеног дела црева са извођењем привремене илеостоме на предњи трбушни зид. 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2000" dirty="0"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Пацијентиња је у том периоду изгубила у телесној маси око 15-ак килограма.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2000" dirty="0"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По опоравку отпуштена је на даље кућно лечење уз наставак терапије инфликсимабом. 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4900" dirty="0"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23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FB4A9-3167-4F8B-A920-8002ED504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874" y="854242"/>
            <a:ext cx="10029281" cy="5065295"/>
          </a:xfrm>
        </p:spPr>
        <p:txBody>
          <a:bodyPr>
            <a:normAutofit fontScale="85000" lnSpcReduction="10000"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Неколико месеци потом, јавља због погоршања у виду акутног ентероколитиса и малнутриције. Лабораторијски верификована хипонатремиа. 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2400" dirty="0"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Узрок: губитак електролита и течности. Дн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e</a:t>
            </a:r>
            <a:r>
              <a:rPr lang="sr-Cyrl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вна дренажа илеостоме је била 500-1300 мл. Ресекција илеума и цекума смањила је апсорпцију витамина Б, витамина К, калијума и масних киселина кратких ланаца. </a:t>
            </a:r>
          </a:p>
          <a:p>
            <a:pPr algn="just"/>
            <a:r>
              <a:rPr lang="sr-Cyrl-RS" sz="2400" dirty="0"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Пласирана је јејунална туба као вид ентералне нутриције.</a:t>
            </a:r>
          </a:p>
          <a:p>
            <a:pPr algn="just"/>
            <a:r>
              <a:rPr lang="sr-Cyrl-RS" sz="2400" b="1" dirty="0"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Два пута уноса нутритивне потпоре – орални и јејунални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24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2400" dirty="0"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Уведен је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levoflokasacin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I 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flukonazol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, </a:t>
            </a:r>
            <a:r>
              <a:rPr lang="sr-Cyrl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ентерална и парентерална нутриција (</a:t>
            </a:r>
            <a:r>
              <a:rPr lang="en-US" sz="2400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Nutriflex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LIPID </a:t>
            </a:r>
            <a:r>
              <a:rPr lang="sr-Cyrl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1875мл</a:t>
            </a:r>
            <a:r>
              <a:rPr lang="en-U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/48)</a:t>
            </a:r>
            <a:r>
              <a:rPr lang="sr-Cyrl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уз другу супортивну терапију и наставак примене инфликсимаба.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По стабилизацији стања отпуштена је кући уз клиничко побољшање.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16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 </a:t>
            </a:r>
            <a:endParaRPr lang="en-US" sz="16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764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3EAC7-9AC9-4B36-94F0-2671AB660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0038" y="1564107"/>
            <a:ext cx="9872871" cy="4038600"/>
          </a:xfrm>
        </p:spPr>
        <p:txBody>
          <a:bodyPr/>
          <a:lstStyle/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Две године потом (2018) болесница је дошла ради реконструктивне терапије затварања стоме. 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2000" dirty="0"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Примећено је да је клинички знатно боље, уз добитак на телесној тежини скоро више од 10 кг. </a:t>
            </a:r>
            <a:endParaRPr lang="en-US" sz="20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499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9ABA3-56BD-4911-8AFF-0CB0BA4EA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4" y="1277353"/>
            <a:ext cx="9872871" cy="4038600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2800" b="1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Потребно је размотрити следеће:</a:t>
            </a:r>
            <a:endParaRPr lang="en-US" sz="2800" b="1" i="1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Шта је допринело опоравку болеснице и добијању у телесној тежини и потом омогућило спровођење операције?</a:t>
            </a:r>
            <a:endParaRPr lang="en-US" sz="2000" dirty="0">
              <a:solidFill>
                <a:srgbClr val="FF0000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rgbClr val="FF0000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Да ли је домнантнији ефекат имала примена биолошке терапије </a:t>
            </a:r>
            <a:r>
              <a:rPr lang="en-US" sz="2000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(</a:t>
            </a:r>
            <a:r>
              <a:rPr lang="sr-Cyrl-RS" sz="2000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инфликсимаб</a:t>
            </a:r>
            <a:r>
              <a:rPr lang="en-US" sz="2000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– anti </a:t>
            </a:r>
            <a:r>
              <a:rPr lang="sr-Latn-RS" sz="2000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TNF</a:t>
            </a:r>
            <a:r>
              <a:rPr lang="sr-Latn-RS" sz="2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ɑ</a:t>
            </a:r>
            <a:r>
              <a:rPr lang="en-US" sz="2000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)</a:t>
            </a:r>
            <a:r>
              <a:rPr lang="sr-Cyrl-RS" sz="2000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или адекватна нутриција? </a:t>
            </a:r>
            <a:endParaRPr lang="en-US" sz="2000" dirty="0">
              <a:solidFill>
                <a:srgbClr val="FF0000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057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D5D0C-C61C-4DD6-BC7E-CE305B01F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4" y="1155700"/>
            <a:ext cx="9872871" cy="4038600"/>
          </a:xfrm>
        </p:spPr>
        <p:txBody>
          <a:bodyPr>
            <a:normAutofit lnSpcReduction="10000"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sr-Cyrl-RS" sz="2400" b="1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Према водичу клиничке нутритивне терапије </a:t>
            </a:r>
            <a:r>
              <a:rPr lang="en-US" sz="2400" b="1" dirty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ESPEN</a:t>
            </a:r>
            <a:r>
              <a:rPr lang="sr-Cyrl-RS" sz="2400" b="1" dirty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(</a:t>
            </a:r>
            <a:r>
              <a:rPr lang="en-US" sz="2000" b="1" i="0" u="none" strike="noStrike" baseline="0" dirty="0">
                <a:solidFill>
                  <a:srgbClr val="FF0000"/>
                </a:solidFill>
                <a:latin typeface="Palatino Linotype" panose="02040502050505030304" pitchFamily="18" charset="0"/>
              </a:rPr>
              <a:t>European society of parenteral and enteral nutrition</a:t>
            </a:r>
            <a:r>
              <a:rPr lang="sr-Cyrl-RS" sz="2400" b="1" dirty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) </a:t>
            </a:r>
            <a:r>
              <a:rPr lang="sr-Cyrl-RS" sz="2400" b="1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код ИБД, енергетске потребе пацијената са ИБД су сличне здравој популацији. 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sr-Cyrl-RS" sz="2400" b="1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Протеинска надокнада је већа за 1.2-1.5 грама/кг/дану код одраслик са ИБД. 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sr-Cyrl-RS" sz="2400" b="1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Иницијални циљ нутритивне терапије код презентоване болеснице је </a:t>
            </a:r>
            <a:r>
              <a:rPr lang="sr-Cyrl-RS" sz="2400" b="1" u="sng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1500 </a:t>
            </a:r>
            <a:r>
              <a:rPr lang="en-US" sz="2400" b="1" u="sng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kcal</a:t>
            </a:r>
            <a:r>
              <a:rPr lang="sr-Cyrl-RS" sz="2400" b="1" u="sng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 и 60-75 грама протеинског уноса.</a:t>
            </a:r>
            <a:endParaRPr lang="en-US" sz="2400" b="1" u="sng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52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002060"/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F5C0B-1952-4C48-B517-70ACF7B6F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14739"/>
            <a:ext cx="10515600" cy="6525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4000" dirty="0">
                <a:latin typeface="Palatino Linotype" panose="02040502050505030304" pitchFamily="18" charset="0"/>
              </a:rPr>
              <a:t>Приказ болесника (1)</a:t>
            </a:r>
            <a:endParaRPr lang="en-US" sz="4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810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2ED54-3458-470F-8FB5-641F9A81B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971" y="1072816"/>
            <a:ext cx="10126057" cy="4257174"/>
          </a:xfrm>
        </p:spPr>
        <p:txBody>
          <a:bodyPr>
            <a:normAutofit fontScale="925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sr-Cyrl-RS" sz="2400" b="1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Да резимирамо: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sr-Cyrl-RS" sz="2000" dirty="0">
              <a:latin typeface="Palatino Linotype" panose="02040502050505030304" pitchFamily="18" charset="0"/>
              <a:ea typeface="Calibri" panose="020F0502020204030204" pitchFamily="34" charset="0"/>
              <a:cs typeface="AdvOTbc475f09"/>
            </a:endParaRPr>
          </a:p>
          <a:p>
            <a:pPr marL="160020" marR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r-Cyrl-R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Код болеснице је </a:t>
            </a:r>
            <a:r>
              <a:rPr lang="sr-Cyrl-RS" sz="2000" u="sng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парентерална исхрана примењена путем периферне вене, централног венског катетера, орално, назогастричном сондом и путем јејуналне тубе.</a:t>
            </a:r>
          </a:p>
          <a:p>
            <a:pPr marL="342900" marR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60020" marR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r-Cyrl-RS" sz="2000" u="sng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Значајна редукција маркера инфламације и добијање у телесној маси су добар показатељ клиничког опоравка. </a:t>
            </a:r>
          </a:p>
          <a:p>
            <a:pPr marL="342900" marR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60020" marR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r-Cyrl-R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Висок унос угљених хидрата условио је појаву хипертриглицеридемије, која је по редукцијији угљених хидрата са 64% на 52 % допринела смањењу </a:t>
            </a:r>
            <a:r>
              <a:rPr lang="en-U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TRIG </a:t>
            </a:r>
            <a:r>
              <a:rPr lang="sr-Cyrl-R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на 0.28 </a:t>
            </a:r>
            <a:r>
              <a:rPr lang="en-U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mmol/l</a:t>
            </a:r>
            <a:r>
              <a:rPr lang="sr-Cyrl-RS" sz="20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. </a:t>
            </a:r>
          </a:p>
          <a:p>
            <a:pPr marL="342900" marR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60020" marR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r-Cyrl-RS" sz="2000" u="sng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Знатном побољшању ефекта медикаментозног третмана болеснице допринела је прописана нутритиван терапија, коју је редовно спроводила у виду </a:t>
            </a:r>
            <a:r>
              <a:rPr lang="en-US" sz="2000" u="sng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&gt;1200 kcal </a:t>
            </a:r>
            <a:r>
              <a:rPr lang="en-US" sz="2000" u="sng" dirty="0" err="1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dnevno</a:t>
            </a:r>
            <a:r>
              <a:rPr lang="sr-Cyrl-RS" sz="2000" u="sng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AdvOTbc475f09"/>
              </a:rPr>
              <a:t>.</a:t>
            </a:r>
            <a:endParaRPr lang="en-US" sz="2000" u="sng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390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A439E4-AF72-45B8-9E4A-867DD91862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lum/>
          </a:blip>
          <a:srcRect b="25196"/>
          <a:stretch/>
        </p:blipFill>
        <p:spPr>
          <a:xfrm>
            <a:off x="3759112" y="840039"/>
            <a:ext cx="4388834" cy="4303462"/>
          </a:xfr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BE8351EF-5396-4CCC-BAE4-CE3628F5ED98}"/>
              </a:ext>
            </a:extLst>
          </p:cNvPr>
          <p:cNvSpPr/>
          <p:nvPr/>
        </p:nvSpPr>
        <p:spPr>
          <a:xfrm rot="20219798">
            <a:off x="4325697" y="4047377"/>
            <a:ext cx="770336" cy="21325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20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EEP CALM AND HVALA NA PAZNJI Poster | Milan | Keep Calm-o ...">
            <a:extLst>
              <a:ext uri="{FF2B5EF4-FFF2-40B4-BE49-F238E27FC236}">
                <a16:creationId xmlns:a16="http://schemas.microsoft.com/office/drawing/2014/main" id="{AD8B048E-04B0-48DC-9390-A11528FD3E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447" y="394399"/>
            <a:ext cx="4993105" cy="546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miley Face 2">
            <a:extLst>
              <a:ext uri="{FF2B5EF4-FFF2-40B4-BE49-F238E27FC236}">
                <a16:creationId xmlns:a16="http://schemas.microsoft.com/office/drawing/2014/main" id="{CB4C8C66-F56E-4F53-94E3-8FAF8C805C67}"/>
              </a:ext>
            </a:extLst>
          </p:cNvPr>
          <p:cNvSpPr/>
          <p:nvPr/>
        </p:nvSpPr>
        <p:spPr>
          <a:xfrm>
            <a:off x="5801225" y="5582652"/>
            <a:ext cx="589547" cy="553453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11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BBFFB-10FF-4DBC-98FC-29ABD7BD7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591" y="1240888"/>
            <a:ext cx="9864818" cy="4038600"/>
          </a:xfrm>
        </p:spPr>
        <p:txBody>
          <a:bodyPr/>
          <a:lstStyle/>
          <a:p>
            <a:pPr algn="just"/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Пацијент старости 24 године, професионални фудбалер, упућен је гастроентерологу због благог бола у пределу желуца, који траје већ 2-3 недеље</a:t>
            </a:r>
            <a:r>
              <a:rPr lang="en-U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r-Cyrl-RS" sz="23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sr-Cyrl-RS" sz="23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Карактеристике бола: </a:t>
            </a:r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удруженост са оброцима, нарочито 1-2 сата после јела уз престанак бола непосредно након уноса хране</a:t>
            </a:r>
            <a:r>
              <a:rPr lang="en-U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" indent="0" algn="just">
              <a:buNone/>
            </a:pPr>
            <a:endParaRPr lang="en-US" sz="9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Описао је бол налик жарењу, који се пропагира ка грудном кошу и ретростернално. Си</a:t>
            </a:r>
            <a:r>
              <a:rPr lang="sr-Cyrl-RS" sz="23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мп</a:t>
            </a:r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томи би престајали за неколико сати. Негирао је ранију појаву истих сиптома</a:t>
            </a:r>
            <a:r>
              <a:rPr lang="en-U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3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299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92A97-5D9C-4DDA-8C85-04C15C044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9827" y="1128345"/>
            <a:ext cx="10272346" cy="4038600"/>
          </a:xfrm>
        </p:spPr>
        <p:txBody>
          <a:bodyPr>
            <a:normAutofit lnSpcReduction="10000"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Cyrl-R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Негирао је бол у грудима, кратак дах, вртоглавицу, убрзано лупање срца, замор, као и изложеност стресу. Пасажа столице је била уредна. Навео је повремено узимње диклофена 100 мг дневно већ пар месеци због бола у колену.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sr-Cyrl-RS" sz="2400" b="1" dirty="0">
              <a:solidFill>
                <a:srgbClr val="000000"/>
              </a:solidFill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Cyrl-RS" sz="2400" b="1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sr-Cyrl-RS" sz="24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ична анамнеза</a:t>
            </a:r>
            <a:r>
              <a:rPr lang="sr-Cyrl-R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хемороидална болест. Негирао је друге болести, повреде и операције, као и алергију на храну и лекове. </a:t>
            </a:r>
            <a:endParaRPr lang="en-US" sz="24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Cyrl-RS" sz="24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Породична ан</a:t>
            </a:r>
            <a:r>
              <a:rPr lang="en-US" sz="24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sr-Cyrl-RS" sz="24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мнеза</a:t>
            </a:r>
            <a:r>
              <a:rPr lang="sr-Cyrl-R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без значајности.</a:t>
            </a:r>
            <a:endParaRPr lang="en-US" sz="24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576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21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9E383-65ED-4EB1-A760-42113104F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Epigastric Pain: What Can Cause Pain in Epigastric Region?">
            <a:extLst>
              <a:ext uri="{FF2B5EF4-FFF2-40B4-BE49-F238E27FC236}">
                <a16:creationId xmlns:a16="http://schemas.microsoft.com/office/drawing/2014/main" id="{E998687A-59CB-4865-B4E1-5AC87667E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630" y="0"/>
            <a:ext cx="10245969" cy="662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76D3A49-8F8F-46C6-8A88-304C8D7306DA}"/>
              </a:ext>
            </a:extLst>
          </p:cNvPr>
          <p:cNvSpPr/>
          <p:nvPr/>
        </p:nvSpPr>
        <p:spPr>
          <a:xfrm>
            <a:off x="1006434" y="23740"/>
            <a:ext cx="10245969" cy="450166"/>
          </a:xfrm>
          <a:prstGeom prst="rect">
            <a:avLst/>
          </a:prstGeom>
          <a:solidFill>
            <a:srgbClr val="062194"/>
          </a:solidFill>
          <a:ln>
            <a:solidFill>
              <a:srgbClr val="0621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ДИФЕРЕНЦИЈАЛНА ДИЈАГНОЗА БОЛА У ЕПИГАСТРИЈУМУ</a:t>
            </a:r>
            <a:endParaRPr lang="en-US" b="1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64954A-54F6-4279-8CC8-FFE0F0AD7246}"/>
              </a:ext>
            </a:extLst>
          </p:cNvPr>
          <p:cNvSpPr/>
          <p:nvPr/>
        </p:nvSpPr>
        <p:spPr>
          <a:xfrm>
            <a:off x="4581377" y="568863"/>
            <a:ext cx="2869810" cy="124733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RS" sz="1600" b="1" dirty="0">
              <a:latin typeface="Candara" panose="020E0502030303020204" pitchFamily="34" charset="0"/>
            </a:endParaRPr>
          </a:p>
          <a:p>
            <a:pPr algn="ctr"/>
            <a:r>
              <a:rPr lang="sr-Cyrl-RS" sz="1600" b="1" dirty="0">
                <a:latin typeface="Candara" panose="020E0502030303020204" pitchFamily="34" charset="0"/>
              </a:rPr>
              <a:t>Локализовани бол у горњем делу абдомена, испод стернума и ребарних лукова</a:t>
            </a:r>
            <a:endParaRPr lang="en-US" sz="1600" b="1" dirty="0">
              <a:latin typeface="Candara" panose="020E0502030303020204" pitchFamily="34" charset="0"/>
            </a:endParaRPr>
          </a:p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239DC71-D627-4DE6-B67E-EC14359FCD93}"/>
              </a:ext>
            </a:extLst>
          </p:cNvPr>
          <p:cNvSpPr/>
          <p:nvPr/>
        </p:nvSpPr>
        <p:spPr>
          <a:xfrm>
            <a:off x="3137094" y="495299"/>
            <a:ext cx="1244406" cy="1202783"/>
          </a:xfrm>
          <a:prstGeom prst="ellipse">
            <a:avLst/>
          </a:prstGeom>
          <a:solidFill>
            <a:srgbClr val="2B8D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b="1" dirty="0"/>
              <a:t>болести јетре</a:t>
            </a:r>
            <a:endParaRPr lang="en-US" sz="1400" b="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A089E62-E692-43EF-83B4-3A9684E23357}"/>
              </a:ext>
            </a:extLst>
          </p:cNvPr>
          <p:cNvSpPr/>
          <p:nvPr/>
        </p:nvSpPr>
        <p:spPr>
          <a:xfrm>
            <a:off x="1744395" y="4743158"/>
            <a:ext cx="2110152" cy="1132448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/>
              <a:t>панкреатитис</a:t>
            </a:r>
            <a:endParaRPr lang="en-US" sz="16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06A12EB-BFE7-4AF1-946A-1E1175D748D7}"/>
              </a:ext>
            </a:extLst>
          </p:cNvPr>
          <p:cNvSpPr/>
          <p:nvPr/>
        </p:nvSpPr>
        <p:spPr>
          <a:xfrm>
            <a:off x="1514620" y="2989962"/>
            <a:ext cx="1622474" cy="1433156"/>
          </a:xfrm>
          <a:prstGeom prst="ellipse">
            <a:avLst/>
          </a:prstGeom>
          <a:solidFill>
            <a:srgbClr val="34B1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/>
              <a:t>гастро-ентеритис</a:t>
            </a:r>
            <a:endParaRPr lang="en-US" sz="1600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8AC65F3-5359-4F59-9C5C-AF8B6A30DAA4}"/>
              </a:ext>
            </a:extLst>
          </p:cNvPr>
          <p:cNvSpPr/>
          <p:nvPr/>
        </p:nvSpPr>
        <p:spPr>
          <a:xfrm>
            <a:off x="2232073" y="1901480"/>
            <a:ext cx="1622474" cy="108848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b="1" dirty="0"/>
              <a:t>Калкулоза жучне кесе</a:t>
            </a:r>
            <a:endParaRPr lang="en-US" sz="1400" b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6AA2207-65F3-43C7-9157-55B8604477AF}"/>
              </a:ext>
            </a:extLst>
          </p:cNvPr>
          <p:cNvSpPr/>
          <p:nvPr/>
        </p:nvSpPr>
        <p:spPr>
          <a:xfrm>
            <a:off x="8762998" y="2989962"/>
            <a:ext cx="1622474" cy="143315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b="1" dirty="0"/>
              <a:t>ГЕРБ</a:t>
            </a:r>
            <a:endParaRPr lang="en-US" b="1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129CF9E-43EE-4A65-98EF-D2D769D24653}"/>
              </a:ext>
            </a:extLst>
          </p:cNvPr>
          <p:cNvSpPr/>
          <p:nvPr/>
        </p:nvSpPr>
        <p:spPr>
          <a:xfrm>
            <a:off x="7860321" y="1901480"/>
            <a:ext cx="2072638" cy="1012290"/>
          </a:xfrm>
          <a:prstGeom prst="ellipse">
            <a:avLst/>
          </a:prstGeom>
          <a:solidFill>
            <a:srgbClr val="376D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/>
              <a:t>фукционална диспепсија</a:t>
            </a:r>
            <a:endParaRPr lang="en-US" sz="1600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8D46889-7A07-4800-8522-2BABDD84350D}"/>
              </a:ext>
            </a:extLst>
          </p:cNvPr>
          <p:cNvSpPr/>
          <p:nvPr/>
        </p:nvSpPr>
        <p:spPr>
          <a:xfrm>
            <a:off x="7451187" y="495299"/>
            <a:ext cx="1538067" cy="107735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/>
              <a:t>пептички улкус</a:t>
            </a:r>
            <a:endParaRPr lang="en-US" sz="1600" b="1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696EE8-C1D8-4DFE-8C15-21B7C44A99CD}"/>
              </a:ext>
            </a:extLst>
          </p:cNvPr>
          <p:cNvSpPr/>
          <p:nvPr/>
        </p:nvSpPr>
        <p:spPr>
          <a:xfrm>
            <a:off x="6203859" y="5347482"/>
            <a:ext cx="1810037" cy="113244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/>
              <a:t>улкус дуоденума</a:t>
            </a:r>
            <a:endParaRPr lang="en-US" sz="1600" b="1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96784DA-DF9A-4588-B5D7-2DAFD68CD88F}"/>
              </a:ext>
            </a:extLst>
          </p:cNvPr>
          <p:cNvSpPr/>
          <p:nvPr/>
        </p:nvSpPr>
        <p:spPr>
          <a:xfrm>
            <a:off x="3854546" y="5338690"/>
            <a:ext cx="1622473" cy="11324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/>
              <a:t>туморски процес</a:t>
            </a:r>
            <a:endParaRPr lang="en-US" sz="1600" b="1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2278EB5-0599-414D-BC1B-D13FB3A46D5C}"/>
              </a:ext>
            </a:extLst>
          </p:cNvPr>
          <p:cNvSpPr/>
          <p:nvPr/>
        </p:nvSpPr>
        <p:spPr>
          <a:xfrm>
            <a:off x="8122922" y="4743158"/>
            <a:ext cx="1935478" cy="113244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b="1" dirty="0"/>
              <a:t>гастритис</a:t>
            </a:r>
            <a:endParaRPr lang="en-US" sz="20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B012D8-F6B7-42BC-BF5D-5745530C21FF}"/>
              </a:ext>
            </a:extLst>
          </p:cNvPr>
          <p:cNvSpPr/>
          <p:nvPr/>
        </p:nvSpPr>
        <p:spPr>
          <a:xfrm>
            <a:off x="8740736" y="6212693"/>
            <a:ext cx="2255522" cy="364783"/>
          </a:xfrm>
          <a:prstGeom prst="rect">
            <a:avLst/>
          </a:prstGeom>
          <a:solidFill>
            <a:srgbClr val="DBC795"/>
          </a:solidFill>
          <a:ln>
            <a:solidFill>
              <a:srgbClr val="DBC7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82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CB49E-81A0-4588-9D9C-411D22C50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4" y="2029265"/>
            <a:ext cx="9872871" cy="40386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dirty="0">
                <a:solidFill>
                  <a:srgbClr val="C00000"/>
                </a:solidFill>
                <a:latin typeface="Palatino Linotype" panose="02040502050505030304" pitchFamily="18" charset="0"/>
              </a:rPr>
              <a:t>Св</a:t>
            </a:r>
            <a:r>
              <a:rPr lang="sr-Cyrl-RS" sz="2800" dirty="0">
                <a:solidFill>
                  <a:srgbClr val="C00000"/>
                </a:solidFill>
                <a:latin typeface="Palatino Linotype" panose="02040502050505030304" pitchFamily="18" charset="0"/>
              </a:rPr>
              <a:t>у</a:t>
            </a:r>
            <a:r>
              <a:rPr lang="ru-RU" sz="2800" dirty="0">
                <a:solidFill>
                  <a:srgbClr val="C00000"/>
                </a:solidFill>
                <a:latin typeface="Palatino Linotype" panose="02040502050505030304" pitchFamily="18" charset="0"/>
              </a:rPr>
              <a:t> наведен</a:t>
            </a:r>
            <a:r>
              <a:rPr lang="sr-Cyrl-RS" sz="2800" dirty="0">
                <a:solidFill>
                  <a:srgbClr val="C00000"/>
                </a:solidFill>
                <a:latin typeface="Palatino Linotype" panose="02040502050505030304" pitchFamily="18" charset="0"/>
              </a:rPr>
              <a:t>у</a:t>
            </a:r>
            <a:r>
              <a:rPr lang="ru-RU" sz="2800" dirty="0">
                <a:solidFill>
                  <a:srgbClr val="C00000"/>
                </a:solidFill>
                <a:latin typeface="Palatino Linotype" panose="02040502050505030304" pitchFamily="18" charset="0"/>
              </a:rPr>
              <a:t> етиологију би требало искључити анамнестичким подацима, прегледом и дијагностичким процедурама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32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34390-78AA-4D6B-8C70-7C5639373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4" y="500210"/>
            <a:ext cx="9872871" cy="5301698"/>
          </a:xfrm>
        </p:spPr>
        <p:txBody>
          <a:bodyPr>
            <a:normAutofit lnSpcReduction="10000"/>
          </a:bodyPr>
          <a:lstStyle/>
          <a:p>
            <a:pPr marL="45720" indent="0" algn="just">
              <a:buNone/>
            </a:pPr>
            <a:endParaRPr lang="sr-Cyrl-RS" b="1" dirty="0">
              <a:latin typeface="Palatino Linotype" panose="02040502050505030304" pitchFamily="18" charset="0"/>
            </a:endParaRPr>
          </a:p>
          <a:p>
            <a:pPr marL="45720" indent="0" algn="just">
              <a:buNone/>
            </a:pPr>
            <a:r>
              <a:rPr lang="sr-Cyrl-RS" sz="2300" b="1" dirty="0">
                <a:latin typeface="Palatino Linotype" panose="02040502050505030304" pitchFamily="18" charset="0"/>
              </a:rPr>
              <a:t>Корак 1: </a:t>
            </a:r>
          </a:p>
          <a:p>
            <a:pPr algn="just"/>
            <a:r>
              <a:rPr lang="sr-Cyrl-RS" sz="23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</a:rPr>
              <a:t>Физикални преглед: </a:t>
            </a:r>
            <a:r>
              <a:rPr lang="sr-Cyrl-RS" sz="2300" dirty="0">
                <a:latin typeface="Palatino Linotype" panose="02040502050505030304" pitchFamily="18" charset="0"/>
              </a:rPr>
              <a:t>При пријему болесник свестан, орјентисан, афебрилан, еупноичан, блеђе пребојености коже и видљивих слузница</a:t>
            </a:r>
          </a:p>
          <a:p>
            <a:pPr algn="just"/>
            <a:r>
              <a:rPr lang="sr-Cyrl-RS" sz="2300" dirty="0">
                <a:latin typeface="Palatino Linotype" panose="02040502050505030304" pitchFamily="18" charset="0"/>
              </a:rPr>
              <a:t>При прегледу главе и врата без особености</a:t>
            </a:r>
          </a:p>
          <a:p>
            <a:pPr algn="just"/>
            <a:r>
              <a:rPr lang="sr-Cyrl-RS" sz="2300" b="1" dirty="0">
                <a:latin typeface="Palatino Linotype" panose="02040502050505030304" pitchFamily="18" charset="0"/>
              </a:rPr>
              <a:t>Срчана акција </a:t>
            </a:r>
            <a:r>
              <a:rPr lang="sr-Cyrl-RS" sz="2300" dirty="0">
                <a:latin typeface="Palatino Linotype" panose="02040502050505030304" pitchFamily="18" charset="0"/>
              </a:rPr>
              <a:t>ритмична, тонови јасни, без чујних шумова</a:t>
            </a:r>
          </a:p>
          <a:p>
            <a:pPr algn="just"/>
            <a:r>
              <a:rPr lang="sr-Cyrl-RS" sz="2300" b="1" dirty="0">
                <a:latin typeface="Palatino Linotype" panose="02040502050505030304" pitchFamily="18" charset="0"/>
              </a:rPr>
              <a:t>Грудни кош</a:t>
            </a:r>
            <a:r>
              <a:rPr lang="en-US" sz="2300" b="1" dirty="0">
                <a:latin typeface="Palatino Linotype" panose="02040502050505030304" pitchFamily="18" charset="0"/>
              </a:rPr>
              <a:t>: </a:t>
            </a:r>
            <a:r>
              <a:rPr lang="sr-Cyrl-RS" sz="2300" dirty="0">
                <a:latin typeface="Palatino Linotype" panose="02040502050505030304" pitchFamily="18" charset="0"/>
              </a:rPr>
              <a:t>цилиндричан, симетрично респираторно покретних хемиторакса. Над плућима аускултаторно нормалан дисајни шум, без пропратних звучних феномена</a:t>
            </a:r>
          </a:p>
          <a:p>
            <a:pPr algn="just"/>
            <a:r>
              <a:rPr lang="sr-Cyrl-RS" sz="2300" b="1" dirty="0">
                <a:latin typeface="Palatino Linotype" panose="02040502050505030304" pitchFamily="18" charset="0"/>
              </a:rPr>
              <a:t>Абдомен: у </a:t>
            </a:r>
            <a:r>
              <a:rPr lang="sr-Cyrl-RS" sz="2300" dirty="0">
                <a:latin typeface="Palatino Linotype" panose="02040502050505030304" pitchFamily="18" charset="0"/>
              </a:rPr>
              <a:t>равни грудног коша, симетрично респираторно </a:t>
            </a:r>
            <a:r>
              <a:rPr lang="sr-Cyrl-RS" sz="23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покретан, мек, </a:t>
            </a:r>
            <a:r>
              <a:rPr lang="sr-Cyrl-RS" sz="2300" dirty="0">
                <a:solidFill>
                  <a:srgbClr val="00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бл</a:t>
            </a:r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ага палпаторна осетљивост епигастријума</a:t>
            </a:r>
            <a:r>
              <a:rPr lang="sr-Cyrl-RS" sz="23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3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на површну и дубоку палпацију, јетра и слезина се не палпирају</a:t>
            </a:r>
          </a:p>
          <a:p>
            <a:pPr algn="just"/>
            <a:r>
              <a:rPr lang="sr-Cyrl-RS" sz="23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Екстремитети: </a:t>
            </a:r>
            <a:r>
              <a:rPr lang="sr-Cyrl-RS" sz="23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без варикозитета, деформитета и едема</a:t>
            </a:r>
          </a:p>
        </p:txBody>
      </p:sp>
    </p:spTree>
    <p:extLst>
      <p:ext uri="{BB962C8B-B14F-4D97-AF65-F5344CB8AC3E}">
        <p14:creationId xmlns:p14="http://schemas.microsoft.com/office/powerpoint/2010/main" val="3454329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A7B6B-2458-4C21-875D-C9B9627A5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4" y="1198685"/>
            <a:ext cx="9872871" cy="4038600"/>
          </a:xfrm>
        </p:spPr>
        <p:txBody>
          <a:bodyPr/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Cyrl-R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Спроведена одговарајућа лабораторијска дијагностка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sr-Cyrl-RS" sz="24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Cyrl-RS" sz="24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Терапија (емпиријски): </a:t>
            </a:r>
            <a:r>
              <a:rPr lang="en-U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IPP (</a:t>
            </a:r>
            <a:r>
              <a:rPr lang="en-US" sz="24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Pepticaid</a:t>
            </a:r>
            <a:r>
              <a:rPr lang="en-U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40mg 2x1)</a:t>
            </a:r>
            <a:endParaRPr lang="sr-Cyrl-RS" sz="24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4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r-Cyrl-RS" sz="24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Контролни преглед: </a:t>
            </a:r>
            <a:r>
              <a:rPr lang="sr-Cyrl-R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незнатно побољшање симптома, заказана ЕГДС (езофагогастродуоденоскопија)</a:t>
            </a:r>
            <a:endParaRPr lang="en-US" sz="24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753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165DA07-2644-46DE-9405-5B22AE0C3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3680" y="6033125"/>
            <a:ext cx="5692726" cy="542925"/>
          </a:xfrm>
        </p:spPr>
        <p:txBody>
          <a:bodyPr>
            <a:noAutofit/>
          </a:bodyPr>
          <a:lstStyle/>
          <a:p>
            <a:pPr algn="ctr"/>
            <a:r>
              <a:rPr lang="sr-Cyrl-RS" sz="2000" dirty="0">
                <a:latin typeface="Palatino Linotype" panose="02040502050505030304" pitchFamily="18" charset="0"/>
              </a:rPr>
              <a:t>Микроскопски приказ колонизације слузнице </a:t>
            </a:r>
            <a:r>
              <a:rPr lang="en-US" sz="2000" dirty="0">
                <a:latin typeface="Palatino Linotype" panose="02040502050505030304" pitchFamily="18" charset="0"/>
              </a:rPr>
              <a:t>H. </a:t>
            </a:r>
            <a:r>
              <a:rPr lang="en-US" sz="2000" dirty="0" err="1">
                <a:latin typeface="Palatino Linotype" panose="02040502050505030304" pitchFamily="18" charset="0"/>
              </a:rPr>
              <a:t>pilory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9CA9E-6A5A-43C9-8E10-88D8AD646DF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281" y="635390"/>
            <a:ext cx="11361438" cy="4038600"/>
          </a:xfrm>
        </p:spPr>
        <p:txBody>
          <a:bodyPr>
            <a:normAutofit/>
          </a:bodyPr>
          <a:lstStyle/>
          <a:p>
            <a:pPr algn="just"/>
            <a:r>
              <a:rPr lang="sr-Cyrl-RS" sz="23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ЕГДС налаз: </a:t>
            </a:r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једњак пролазан читавом дужином, уредне слузнице и лумена. Кардија уредне слузнице, </a:t>
            </a:r>
            <a:r>
              <a:rPr lang="sr-Cyrl-RS" sz="2300" u="sng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корпусу и антруму желуца едематозна, хиперемична слузница са мултиплим ерозијама</a:t>
            </a:r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Пилорус прилазан. </a:t>
            </a:r>
            <a:r>
              <a:rPr lang="sr-Cyrl-RS" sz="2300" u="sng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булбусу дуоденума улцерација са фибринским слојем на површини.</a:t>
            </a:r>
            <a:r>
              <a:rPr lang="sr-Cyrl-RS" sz="23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Узете биопсије слузнице, корпуса, антрума и дуоденума. Присутни директни и индиректни знаци за желудачну килу.</a:t>
            </a:r>
            <a:endParaRPr lang="en-US" sz="23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sr-Cyrl-RS" sz="23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Патохистолошки налаз: </a:t>
            </a:r>
            <a:r>
              <a:rPr lang="sr-Cyrl-RS" sz="23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хронични гастритис, изолована </a:t>
            </a:r>
            <a:r>
              <a:rPr lang="en-US" sz="23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Helicobacter pillory</a:t>
            </a:r>
            <a:r>
              <a:rPr lang="sr-Cyrl-RS" sz="2300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3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221942-603A-4150-A6D6-5CCCEDADA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932" y="3538928"/>
            <a:ext cx="4466221" cy="24414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9457BB-5987-4933-BC4B-C1C64C726B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11" b="7058"/>
          <a:stretch/>
        </p:blipFill>
        <p:spPr>
          <a:xfrm>
            <a:off x="647366" y="3538928"/>
            <a:ext cx="1996314" cy="30371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360D6B-055B-4B17-BB2A-95789FFD97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215"/>
          <a:stretch/>
        </p:blipFill>
        <p:spPr>
          <a:xfrm>
            <a:off x="8122742" y="3724263"/>
            <a:ext cx="3653977" cy="285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3281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|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|4.8|2.9|5.1|8.9"/>
</p:tagLst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2814</TotalTime>
  <Words>1031</Words>
  <Application>Microsoft Office PowerPoint</Application>
  <PresentationFormat>Widescreen</PresentationFormat>
  <Paragraphs>108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Candara</vt:lpstr>
      <vt:lpstr>Corbel</vt:lpstr>
      <vt:lpstr>Palatino Linotype</vt:lpstr>
      <vt:lpstr>Times New Roman</vt:lpstr>
      <vt:lpstr>Wingdings</vt:lpstr>
      <vt:lpstr>Basis</vt:lpstr>
      <vt:lpstr>Презентација клиничког случаја пацијента са улкусном болешћу и пацијента на ентералној исхрани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Микроскопски приказ колонизације слузнице H. pilory</vt:lpstr>
      <vt:lpstr>Ерозивне промене антрума желуца и улкус дуоденума</vt:lpstr>
      <vt:lpstr>Спроведена дијагностика указивала је на Gastritis chronica et ulcus duodeni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Jelena</dc:creator>
  <cp:lastModifiedBy>Jelena</cp:lastModifiedBy>
  <cp:revision>122</cp:revision>
  <dcterms:created xsi:type="dcterms:W3CDTF">2021-01-14T22:02:41Z</dcterms:created>
  <dcterms:modified xsi:type="dcterms:W3CDTF">2021-01-27T21:32:35Z</dcterms:modified>
</cp:coreProperties>
</file>