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394" r:id="rId3"/>
    <p:sldId id="405" r:id="rId4"/>
    <p:sldId id="406" r:id="rId5"/>
    <p:sldId id="395" r:id="rId6"/>
    <p:sldId id="402" r:id="rId7"/>
    <p:sldId id="403" r:id="rId8"/>
    <p:sldId id="397" r:id="rId9"/>
    <p:sldId id="398" r:id="rId10"/>
    <p:sldId id="399" r:id="rId11"/>
    <p:sldId id="400" r:id="rId12"/>
    <p:sldId id="373" r:id="rId13"/>
    <p:sldId id="376" r:id="rId14"/>
    <p:sldId id="377" r:id="rId15"/>
    <p:sldId id="378" r:id="rId16"/>
    <p:sldId id="379" r:id="rId17"/>
    <p:sldId id="380" r:id="rId18"/>
    <p:sldId id="382" r:id="rId19"/>
    <p:sldId id="383" r:id="rId20"/>
    <p:sldId id="418" r:id="rId21"/>
    <p:sldId id="419" r:id="rId22"/>
    <p:sldId id="431" r:id="rId23"/>
    <p:sldId id="433" r:id="rId24"/>
    <p:sldId id="438" r:id="rId25"/>
    <p:sldId id="436" r:id="rId26"/>
    <p:sldId id="430" r:id="rId27"/>
    <p:sldId id="384" r:id="rId28"/>
    <p:sldId id="385" r:id="rId29"/>
    <p:sldId id="386" r:id="rId30"/>
    <p:sldId id="387" r:id="rId31"/>
    <p:sldId id="410" r:id="rId32"/>
    <p:sldId id="391" r:id="rId33"/>
    <p:sldId id="415" r:id="rId34"/>
    <p:sldId id="416" r:id="rId35"/>
    <p:sldId id="440" r:id="rId36"/>
    <p:sldId id="412" r:id="rId37"/>
    <p:sldId id="421" r:id="rId38"/>
    <p:sldId id="423" r:id="rId39"/>
    <p:sldId id="427" r:id="rId40"/>
    <p:sldId id="411" r:id="rId41"/>
    <p:sldId id="413" r:id="rId42"/>
    <p:sldId id="414" r:id="rId43"/>
    <p:sldId id="259" r:id="rId44"/>
    <p:sldId id="260" r:id="rId45"/>
    <p:sldId id="262" r:id="rId46"/>
    <p:sldId id="263" r:id="rId47"/>
    <p:sldId id="264" r:id="rId48"/>
    <p:sldId id="266" r:id="rId49"/>
    <p:sldId id="268" r:id="rId50"/>
    <p:sldId id="269" r:id="rId51"/>
    <p:sldId id="270" r:id="rId52"/>
    <p:sldId id="272" r:id="rId53"/>
    <p:sldId id="273" r:id="rId54"/>
    <p:sldId id="442" r:id="rId55"/>
    <p:sldId id="443" r:id="rId56"/>
    <p:sldId id="444" r:id="rId57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8" autoAdjust="0"/>
  </p:normalViewPr>
  <p:slideViewPr>
    <p:cSldViewPr>
      <p:cViewPr varScale="1">
        <p:scale>
          <a:sx n="72" d="100"/>
          <a:sy n="72" d="100"/>
        </p:scale>
        <p:origin x="132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en-US" sz="1800" b="0" i="0" u="none" strike="noStrike" baseline="0" dirty="0">
                <a:solidFill>
                  <a:schemeClr val="tx1"/>
                </a:solidFill>
                <a:effectLst/>
                <a:latin typeface="Palatino Linotype" pitchFamily="18" charset="0"/>
              </a:rPr>
              <a:t>60% </a:t>
            </a:r>
            <a:r>
              <a:rPr lang="sr-Cyrl-RS" sz="1800" b="0" i="0" u="none" strike="noStrike" baseline="0" dirty="0">
                <a:solidFill>
                  <a:schemeClr val="tx1"/>
                </a:solidFill>
                <a:effectLst/>
                <a:latin typeface="Palatino Linotype" pitchFamily="18" charset="0"/>
              </a:rPr>
              <a:t>популације </a:t>
            </a:r>
            <a:r>
              <a:rPr lang="en-US" sz="1800" b="0" i="0" u="none" strike="noStrike" baseline="0" dirty="0">
                <a:solidFill>
                  <a:schemeClr val="tx1"/>
                </a:solidFill>
                <a:effectLst/>
                <a:latin typeface="Palatino Linotype" pitchFamily="18" charset="0"/>
              </a:rPr>
              <a:t>&gt;65 </a:t>
            </a:r>
            <a:r>
              <a:rPr lang="sr-Cyrl-RS" sz="1800" b="0" i="0" u="none" strike="noStrike" baseline="0" dirty="0">
                <a:solidFill>
                  <a:schemeClr val="tx1"/>
                </a:solidFill>
                <a:effectLst/>
                <a:latin typeface="Palatino Linotype" pitchFamily="18" charset="0"/>
              </a:rPr>
              <a:t>година</a:t>
            </a:r>
            <a:r>
              <a:rPr lang="en-US" sz="1800" b="0" i="0" u="none" strike="noStrike" baseline="0" dirty="0">
                <a:solidFill>
                  <a:schemeClr val="tx1"/>
                </a:solidFill>
                <a:effectLst/>
                <a:latin typeface="Palatino Linotype" pitchFamily="18" charset="0"/>
              </a:rPr>
              <a:t> </a:t>
            </a:r>
            <a:r>
              <a:rPr lang="sr-Cyrl-RS" sz="1800" b="0" i="0" u="none" strike="noStrike" baseline="0" dirty="0">
                <a:solidFill>
                  <a:schemeClr val="tx1"/>
                </a:solidFill>
                <a:effectLst/>
                <a:latin typeface="Palatino Linotype" pitchFamily="18" charset="0"/>
              </a:rPr>
              <a:t>на терапији НСАИЛ</a:t>
            </a:r>
            <a:endParaRPr lang="en-US" sz="1800" b="0" i="0" u="none" strike="noStrike" baseline="0" dirty="0">
              <a:solidFill>
                <a:schemeClr val="tx1"/>
              </a:solidFill>
              <a:effectLst/>
              <a:latin typeface="Palatino Linotype" pitchFamily="18" charset="0"/>
            </a:endParaRPr>
          </a:p>
          <a:p>
            <a:pPr>
              <a:defRPr>
                <a:solidFill>
                  <a:schemeClr val="bg1"/>
                </a:solidFill>
              </a:defRPr>
            </a:pPr>
            <a:r>
              <a:rPr lang="en-US" sz="1800" b="0" i="0" u="none" strike="noStrike" baseline="0" dirty="0">
                <a:solidFill>
                  <a:schemeClr val="tx1"/>
                </a:solidFill>
                <a:effectLst/>
                <a:latin typeface="Palatino Linotype" pitchFamily="18" charset="0"/>
              </a:rPr>
              <a:t>(</a:t>
            </a:r>
            <a:r>
              <a:rPr lang="sr-Cyrl-RS" sz="1800" b="0" i="0" u="none" strike="noStrike" baseline="0" dirty="0">
                <a:solidFill>
                  <a:schemeClr val="tx1"/>
                </a:solidFill>
                <a:effectLst/>
                <a:latin typeface="Palatino Linotype" pitchFamily="18" charset="0"/>
              </a:rPr>
              <a:t>повремено, у епизодама, континуитет</a:t>
            </a:r>
            <a:r>
              <a:rPr lang="en-US" sz="1800" b="0" i="0" u="none" strike="noStrike" baseline="0" dirty="0">
                <a:solidFill>
                  <a:schemeClr val="tx1"/>
                </a:solidFill>
                <a:effectLst/>
                <a:latin typeface="Palatino Linotype" pitchFamily="18" charset="0"/>
              </a:rPr>
              <a:t>)</a:t>
            </a:r>
            <a:endParaRPr lang="en-US" sz="1800" b="0" dirty="0">
              <a:solidFill>
                <a:schemeClr val="tx1"/>
              </a:solidFill>
              <a:latin typeface="Palatino Linotype" pitchFamily="18" charset="0"/>
            </a:endParaRP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5309934698613746E-2"/>
          <c:y val="0.25897804997708596"/>
          <c:w val="0.68137244009924824"/>
          <c:h val="0.6567481161749056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solidFill>
                <a:schemeClr val="bg1"/>
              </a:solidFill>
            </a:ln>
          </c:spPr>
          <c:dPt>
            <c:idx val="0"/>
            <c:bubble3D val="0"/>
            <c:spPr>
              <a:ln w="12700">
                <a:solidFill>
                  <a:schemeClr val="bg1"/>
                </a:solidFill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417-40F1-B04C-B1E9F3E57712}"/>
              </c:ext>
            </c:extLst>
          </c:dPt>
          <c:dPt>
            <c:idx val="1"/>
            <c:bubble3D val="0"/>
            <c:spPr>
              <a:solidFill>
                <a:srgbClr val="C00000">
                  <a:alpha val="55000"/>
                </a:srgbClr>
              </a:solidFill>
              <a:ln w="12700">
                <a:solidFill>
                  <a:schemeClr val="bg1"/>
                </a:solidFill>
              </a:ln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417-40F1-B04C-B1E9F3E57712}"/>
              </c:ext>
            </c:extLst>
          </c:dPt>
          <c:dLbls>
            <c:dLbl>
              <c:idx val="0"/>
              <c:layout>
                <c:manualLayout>
                  <c:x val="-0.23485298131125526"/>
                  <c:y val="-4.1106545275590552E-2"/>
                </c:manualLayout>
              </c:layout>
              <c:tx>
                <c:rich>
                  <a:bodyPr/>
                  <a:lstStyle/>
                  <a:p>
                    <a:pPr>
                      <a:defRPr sz="3200" b="1">
                        <a:latin typeface="Copperplate Gothic Bold" pitchFamily="34" charset="0"/>
                      </a:defRPr>
                    </a:pPr>
                    <a:r>
                      <a:rPr lang="en-US" sz="3200" b="1" dirty="0">
                        <a:latin typeface="Copperplate Gothic Bold" pitchFamily="34" charset="0"/>
                      </a:rPr>
                      <a:t>60%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417-40F1-B04C-B1E9F3E5771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AT terapija</c:v>
                </c:pt>
                <c:pt idx="1">
                  <c:v>Bez terapije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17-40F1-B04C-B1E9F3E577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chemeClr val="bg1">
            <a:alpha val="15000"/>
          </a:schemeClr>
        </a:solidFill>
        <a:ln>
          <a:solidFill>
            <a:schemeClr val="bg1"/>
          </a:solidFill>
        </a:ln>
        <a:scene3d>
          <a:camera prst="orthographicFront"/>
          <a:lightRig rig="threePt" dir="t"/>
        </a:scene3d>
        <a:sp3d>
          <a:bevelT/>
        </a:sp3d>
      </c:spPr>
    </c:plotArea>
    <c:plotVisOnly val="1"/>
    <c:dispBlanksAs val="gap"/>
    <c:showDLblsOverMax val="0"/>
  </c:chart>
  <c:spPr>
    <a:noFill/>
    <a:ln w="12700">
      <a:solidFill>
        <a:schemeClr val="bg1"/>
      </a:solidFill>
    </a:ln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r>
              <a:rPr lang="sr-Cyrl-RS" b="0" dirty="0">
                <a:latin typeface="Palatino Linotype" pitchFamily="18" charset="0"/>
                <a:cs typeface="Narkisim" pitchFamily="34" charset="-79"/>
              </a:rPr>
              <a:t>Смртни исход</a:t>
            </a:r>
            <a:r>
              <a:rPr lang="sr-Cyrl-RS" b="0" baseline="0" dirty="0">
                <a:latin typeface="Palatino Linotype" pitchFamily="18" charset="0"/>
                <a:cs typeface="Narkisim" pitchFamily="34" charset="-79"/>
              </a:rPr>
              <a:t> на годину дана</a:t>
            </a:r>
            <a:endParaRPr lang="en-US" b="0" dirty="0">
              <a:latin typeface="Palatino Linotype" pitchFamily="18" charset="0"/>
              <a:cs typeface="Narkisim" pitchFamily="34" charset="-79"/>
            </a:endParaRPr>
          </a:p>
        </c:rich>
      </c:tx>
      <c:layout>
        <c:manualLayout>
          <c:xMode val="edge"/>
          <c:yMode val="edge"/>
          <c:x val="0.2539406779661017"/>
          <c:y val="2.0833333333333332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  <c:spPr>
        <a:ln>
          <a:solidFill>
            <a:schemeClr val="accent1"/>
          </a:solidFill>
        </a:ln>
      </c:spPr>
    </c:sideWall>
    <c:backWall>
      <c:thickness val="0"/>
    </c:backWall>
    <c:plotArea>
      <c:layout>
        <c:manualLayout>
          <c:layoutTarget val="inner"/>
          <c:xMode val="edge"/>
          <c:yMode val="edge"/>
          <c:x val="5.9331487165799189E-2"/>
          <c:y val="0.13850721784776901"/>
          <c:w val="0.92513178967035903"/>
          <c:h val="0.4915004374453193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Leukemija</c:v>
                </c:pt>
                <c:pt idx="1">
                  <c:v>AIDS</c:v>
                </c:pt>
                <c:pt idx="2">
                  <c:v>NSAIL</c:v>
                </c:pt>
                <c:pt idx="3">
                  <c:v>Mijelom</c:v>
                </c:pt>
                <c:pt idx="4">
                  <c:v>Astma</c:v>
                </c:pt>
                <c:pt idx="5">
                  <c:v>Rak materice</c:v>
                </c:pt>
                <c:pt idx="6">
                  <c:v>Limfom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33-4A63-A2B4-AFED7F5C7F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2-1C33-4A63-A2B4-AFED7F5C7FED}"/>
              </c:ext>
            </c:extLst>
          </c:dPt>
          <c:cat>
            <c:strRef>
              <c:f>Sheet1!$A$2:$A$8</c:f>
              <c:strCache>
                <c:ptCount val="7"/>
                <c:pt idx="0">
                  <c:v>Leukemija</c:v>
                </c:pt>
                <c:pt idx="1">
                  <c:v>AIDS</c:v>
                </c:pt>
                <c:pt idx="2">
                  <c:v>NSAIL</c:v>
                </c:pt>
                <c:pt idx="3">
                  <c:v>Mijelom</c:v>
                </c:pt>
                <c:pt idx="4">
                  <c:v>Astma</c:v>
                </c:pt>
                <c:pt idx="5">
                  <c:v>Rak materice</c:v>
                </c:pt>
                <c:pt idx="6">
                  <c:v>Limfom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C33-4A63-A2B4-AFED7F5C7FE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Leukemija</c:v>
                </c:pt>
                <c:pt idx="1">
                  <c:v>AIDS</c:v>
                </c:pt>
                <c:pt idx="2">
                  <c:v>NSAIL</c:v>
                </c:pt>
                <c:pt idx="3">
                  <c:v>Mijelom</c:v>
                </c:pt>
                <c:pt idx="4">
                  <c:v>Astma</c:v>
                </c:pt>
                <c:pt idx="5">
                  <c:v>Rak materice</c:v>
                </c:pt>
                <c:pt idx="6">
                  <c:v>Limfom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33-4A63-A2B4-AFED7F5C7FE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Leukemija</c:v>
                </c:pt>
                <c:pt idx="1">
                  <c:v>AIDS</c:v>
                </c:pt>
                <c:pt idx="2">
                  <c:v>NSAIL</c:v>
                </c:pt>
                <c:pt idx="3">
                  <c:v>Mijelom</c:v>
                </c:pt>
                <c:pt idx="4">
                  <c:v>Astma</c:v>
                </c:pt>
                <c:pt idx="5">
                  <c:v>Rak materice</c:v>
                </c:pt>
                <c:pt idx="6">
                  <c:v>Limfom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C33-4A63-A2B4-AFED7F5C7FED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Leukemija</c:v>
                </c:pt>
                <c:pt idx="1">
                  <c:v>AIDS</c:v>
                </c:pt>
                <c:pt idx="2">
                  <c:v>NSAIL</c:v>
                </c:pt>
                <c:pt idx="3">
                  <c:v>Mijelom</c:v>
                </c:pt>
                <c:pt idx="4">
                  <c:v>Astma</c:v>
                </c:pt>
                <c:pt idx="5">
                  <c:v>Rak materice</c:v>
                </c:pt>
                <c:pt idx="6">
                  <c:v>Limfom</c:v>
                </c:pt>
              </c:strCache>
            </c:strRef>
          </c:cat>
          <c:val>
            <c:numRef>
              <c:f>Sheet1!$F$2:$F$8</c:f>
              <c:numCache>
                <c:formatCode>General</c:formatCode>
                <c:ptCount val="7"/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C33-4A63-A2B4-AFED7F5C7FED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Leukemija</c:v>
                </c:pt>
                <c:pt idx="1">
                  <c:v>AIDS</c:v>
                </c:pt>
                <c:pt idx="2">
                  <c:v>NSAIL</c:v>
                </c:pt>
                <c:pt idx="3">
                  <c:v>Mijelom</c:v>
                </c:pt>
                <c:pt idx="4">
                  <c:v>Astma</c:v>
                </c:pt>
                <c:pt idx="5">
                  <c:v>Rak materice</c:v>
                </c:pt>
                <c:pt idx="6">
                  <c:v>Limfom</c:v>
                </c:pt>
              </c:strCache>
            </c:strRef>
          </c:cat>
          <c:val>
            <c:numRef>
              <c:f>Sheet1!$G$2:$G$8</c:f>
              <c:numCache>
                <c:formatCode>General</c:formatCode>
                <c:ptCount val="7"/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C33-4A63-A2B4-AFED7F5C7FED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Series 7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Sheet1!$A$2:$A$8</c:f>
              <c:strCache>
                <c:ptCount val="7"/>
                <c:pt idx="0">
                  <c:v>Leukemija</c:v>
                </c:pt>
                <c:pt idx="1">
                  <c:v>AIDS</c:v>
                </c:pt>
                <c:pt idx="2">
                  <c:v>NSAIL</c:v>
                </c:pt>
                <c:pt idx="3">
                  <c:v>Mijelom</c:v>
                </c:pt>
                <c:pt idx="4">
                  <c:v>Astma</c:v>
                </c:pt>
                <c:pt idx="5">
                  <c:v>Rak materice</c:v>
                </c:pt>
                <c:pt idx="6">
                  <c:v>Limfom</c:v>
                </c:pt>
              </c:strCache>
            </c:strRef>
          </c:cat>
          <c:val>
            <c:numRef>
              <c:f>Sheet1!$H$2:$H$8</c:f>
              <c:numCache>
                <c:formatCode>General</c:formatCode>
                <c:ptCount val="7"/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C33-4A63-A2B4-AFED7F5C7F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96019200"/>
        <c:axId val="96020736"/>
        <c:axId val="0"/>
      </c:bar3DChart>
      <c:catAx>
        <c:axId val="96019200"/>
        <c:scaling>
          <c:orientation val="minMax"/>
        </c:scaling>
        <c:delete val="0"/>
        <c:axPos val="b"/>
        <c:majorGridlines>
          <c:spPr>
            <a:ln w="12700">
              <a:solidFill>
                <a:schemeClr val="tx1"/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crossAx val="96020736"/>
        <c:crosses val="autoZero"/>
        <c:auto val="1"/>
        <c:lblAlgn val="ctr"/>
        <c:lblOffset val="100"/>
        <c:noMultiLvlLbl val="0"/>
      </c:catAx>
      <c:valAx>
        <c:axId val="96020736"/>
        <c:scaling>
          <c:orientation val="minMax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9601920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  <a:ln w="19050"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r-Cyrl-RS" sz="1800" b="1" dirty="0">
                <a:latin typeface="Palatino Linotype" pitchFamily="18" charset="0"/>
              </a:rPr>
              <a:t>Индекс болесника на НСАИЛ који користе ИПП</a:t>
            </a:r>
            <a:endParaRPr lang="en-US" sz="1800" b="1" dirty="0">
              <a:latin typeface="Palatino Linotype" pitchFamily="18" charset="0"/>
            </a:endParaRP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  <c:spPr>
        <a:noFill/>
      </c:spPr>
    </c:floor>
    <c:sideWall>
      <c:thickness val="0"/>
      <c:spPr>
        <a:noFill/>
        <a:ln w="19050">
          <a:solidFill>
            <a:schemeClr val="tx1"/>
          </a:solidFill>
        </a:ln>
      </c:spPr>
    </c:sideWall>
    <c:backWall>
      <c:thickness val="0"/>
      <c:spPr>
        <a:gradFill>
          <a:gsLst>
            <a:gs pos="0">
              <a:schemeClr val="bg1"/>
            </a:gs>
            <a:gs pos="50000">
              <a:schemeClr val="accent1">
                <a:alpha val="70000"/>
                <a:lumMod val="15000"/>
                <a:lumOff val="85000"/>
              </a:schemeClr>
            </a:gs>
            <a:gs pos="100000">
              <a:schemeClr val="bg1"/>
            </a:gs>
          </a:gsLst>
          <a:lin ang="2700000" scaled="1"/>
        </a:gradFill>
        <a:ln w="19050">
          <a:solidFill>
            <a:schemeClr val="tx1"/>
          </a:solidFill>
        </a:ln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NSAIL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SAD</c:v>
                </c:pt>
                <c:pt idx="1">
                  <c:v>Finska</c:v>
                </c:pt>
                <c:pt idx="2">
                  <c:v>Indija</c:v>
                </c:pt>
                <c:pt idx="3">
                  <c:v>Bugarska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6.7</c:v>
                </c:pt>
                <c:pt idx="1">
                  <c:v>5</c:v>
                </c:pt>
                <c:pt idx="2">
                  <c:v>4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8F-483C-A9B4-F049991AF2D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IPP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SAD</c:v>
                </c:pt>
                <c:pt idx="1">
                  <c:v>Finska</c:v>
                </c:pt>
                <c:pt idx="2">
                  <c:v>Indija</c:v>
                </c:pt>
                <c:pt idx="3">
                  <c:v>Bugarska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5.0999999999999996</c:v>
                </c:pt>
                <c:pt idx="1">
                  <c:v>4.4000000000000004</c:v>
                </c:pt>
                <c:pt idx="2">
                  <c:v>3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8F-483C-A9B4-F049991AF2D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Index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SAD</c:v>
                </c:pt>
                <c:pt idx="1">
                  <c:v>Finska</c:v>
                </c:pt>
                <c:pt idx="2">
                  <c:v>Indija</c:v>
                </c:pt>
                <c:pt idx="3">
                  <c:v>Bugarska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6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98F-483C-A9B4-F049991AF2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11881216"/>
        <c:axId val="111899392"/>
        <c:axId val="111891776"/>
      </c:bar3DChart>
      <c:catAx>
        <c:axId val="111881216"/>
        <c:scaling>
          <c:orientation val="minMax"/>
        </c:scaling>
        <c:delete val="0"/>
        <c:axPos val="b"/>
        <c:minorGridlines>
          <c:spPr>
            <a:ln>
              <a:solidFill>
                <a:schemeClr val="tx1"/>
              </a:solidFill>
            </a:ln>
          </c:spPr>
        </c:minorGridlines>
        <c:numFmt formatCode="General" sourceLinked="0"/>
        <c:majorTickMark val="out"/>
        <c:minorTickMark val="none"/>
        <c:tickLblPos val="nextTo"/>
        <c:crossAx val="111899392"/>
        <c:crosses val="autoZero"/>
        <c:auto val="1"/>
        <c:lblAlgn val="ctr"/>
        <c:lblOffset val="100"/>
        <c:noMultiLvlLbl val="0"/>
      </c:catAx>
      <c:valAx>
        <c:axId val="111899392"/>
        <c:scaling>
          <c:orientation val="minMax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111881216"/>
        <c:crosses val="autoZero"/>
        <c:crossBetween val="between"/>
      </c:valAx>
      <c:serAx>
        <c:axId val="111891776"/>
        <c:scaling>
          <c:orientation val="minMax"/>
        </c:scaling>
        <c:delete val="0"/>
        <c:axPos val="b"/>
        <c:majorGridlines/>
        <c:majorTickMark val="none"/>
        <c:minorTickMark val="none"/>
        <c:tickLblPos val="none"/>
        <c:crossAx val="111899392"/>
        <c:crosses val="autoZero"/>
      </c:serAx>
      <c:spPr>
        <a:gradFill flip="none" rotWithShape="1">
          <a:gsLst>
            <a:gs pos="0">
              <a:schemeClr val="bg1"/>
            </a:gs>
            <a:gs pos="50000">
              <a:schemeClr val="accent1">
                <a:lumMod val="10000"/>
                <a:lumOff val="90000"/>
              </a:schemeClr>
            </a:gs>
            <a:gs pos="100000">
              <a:schemeClr val="bg1"/>
            </a:gs>
          </a:gsLst>
          <a:lin ang="13500000" scaled="1"/>
          <a:tileRect/>
        </a:gradFill>
        <a:ln>
          <a:solidFill>
            <a:schemeClr val="tx1"/>
          </a:solidFill>
        </a:ln>
      </c:spPr>
    </c:plotArea>
    <c:legend>
      <c:legendPos val="r"/>
      <c:overlay val="0"/>
    </c:legend>
    <c:plotVisOnly val="1"/>
    <c:dispBlanksAs val="gap"/>
    <c:showDLblsOverMax val="0"/>
  </c:chart>
  <c:spPr>
    <a:gradFill flip="none" rotWithShape="1">
      <a:gsLst>
        <a:gs pos="0">
          <a:schemeClr val="bg1"/>
        </a:gs>
        <a:gs pos="50000">
          <a:schemeClr val="accent1">
            <a:lumMod val="10000"/>
            <a:lumOff val="90000"/>
          </a:schemeClr>
        </a:gs>
        <a:gs pos="100000">
          <a:schemeClr val="bg1"/>
        </a:gs>
      </a:gsLst>
      <a:lin ang="8100000" scaled="1"/>
      <a:tileRect/>
    </a:gradFill>
    <a:ln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938CA8-C880-48A0-B826-75547114171C}" type="doc">
      <dgm:prSet loTypeId="urn:microsoft.com/office/officeart/2005/8/layout/cycle2" loCatId="cycle" qsTypeId="urn:microsoft.com/office/officeart/2005/8/quickstyle/3d1" qsCatId="3D" csTypeId="urn:microsoft.com/office/officeart/2005/8/colors/colorful5" csCatId="colorful" phldr="1"/>
      <dgm:spPr/>
    </dgm:pt>
    <dgm:pt modelId="{8709AC2C-72AE-4582-BBA1-11D6AC80694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sz="1600" b="1" i="0" u="none" strike="noStrike" cap="none" normalizeH="0" baseline="0" dirty="0">
              <a:ln/>
              <a:effectLst/>
              <a:latin typeface="Palatino Linotype" pitchFamily="18" charset="0"/>
              <a:cs typeface="Consolas" pitchFamily="49" charset="0"/>
            </a:rPr>
            <a:t>Аспирин</a:t>
          </a:r>
          <a:endParaRPr kumimoji="0" lang="sr-Latn-CS" sz="1600" b="1" i="0" u="none" strike="noStrike" cap="none" normalizeH="0" baseline="0" dirty="0">
            <a:ln/>
            <a:effectLst/>
            <a:latin typeface="Palatino Linotype" pitchFamily="18" charset="0"/>
            <a:cs typeface="Consolas" pitchFamily="49" charset="0"/>
          </a:endParaRPr>
        </a:p>
      </dgm:t>
    </dgm:pt>
    <dgm:pt modelId="{B1F2A556-51E9-453C-B61F-787FEA219273}" type="parTrans" cxnId="{DFD1C795-1E21-4FCA-BED8-2C7FC7B66B41}">
      <dgm:prSet/>
      <dgm:spPr/>
      <dgm:t>
        <a:bodyPr/>
        <a:lstStyle/>
        <a:p>
          <a:endParaRPr lang="en-US"/>
        </a:p>
      </dgm:t>
    </dgm:pt>
    <dgm:pt modelId="{F62F4770-79B0-4519-BA9B-BC6077873C00}" type="sibTrans" cxnId="{DFD1C795-1E21-4FCA-BED8-2C7FC7B66B41}">
      <dgm:prSet/>
      <dgm:spPr/>
      <dgm:t>
        <a:bodyPr/>
        <a:lstStyle/>
        <a:p>
          <a:endParaRPr lang="en-US" dirty="0"/>
        </a:p>
      </dgm:t>
    </dgm:pt>
    <dgm:pt modelId="{D0A16093-5299-4C51-8D3D-05E5AD4B15A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sz="1600" b="0" i="0" u="none" strike="noStrike" cap="none" normalizeH="0" baseline="0" dirty="0" err="1">
              <a:ln/>
              <a:effectLst/>
              <a:latin typeface="Palatino Linotype" pitchFamily="18" charset="0"/>
              <a:cs typeface="Arial" pitchFamily="34" charset="0"/>
            </a:rPr>
            <a:t>Фарин</a:t>
          </a:r>
          <a:endParaRPr kumimoji="0" lang="sr-Latn-CS" sz="1600" b="0" i="0" u="none" strike="noStrike" cap="none" normalizeH="0" baseline="0" dirty="0">
            <a:ln/>
            <a:effectLst/>
            <a:latin typeface="Palatino Linotype" pitchFamily="18" charset="0"/>
            <a:cs typeface="Arial" pitchFamily="34" charset="0"/>
          </a:endParaRPr>
        </a:p>
      </dgm:t>
    </dgm:pt>
    <dgm:pt modelId="{90A8FA31-11DB-4925-BE70-23DA69D42144}" type="parTrans" cxnId="{A7194E34-66B8-40C8-95AF-588AEA83A987}">
      <dgm:prSet/>
      <dgm:spPr/>
      <dgm:t>
        <a:bodyPr/>
        <a:lstStyle/>
        <a:p>
          <a:endParaRPr lang="en-US"/>
        </a:p>
      </dgm:t>
    </dgm:pt>
    <dgm:pt modelId="{739702E0-DDA0-4024-87BF-A91334A67726}" type="sibTrans" cxnId="{A7194E34-66B8-40C8-95AF-588AEA83A987}">
      <dgm:prSet/>
      <dgm:spPr/>
      <dgm:t>
        <a:bodyPr/>
        <a:lstStyle/>
        <a:p>
          <a:endParaRPr lang="en-US" dirty="0"/>
        </a:p>
      </dgm:t>
    </dgm:pt>
    <dgm:pt modelId="{8A3D33D1-EC1A-40AD-96A8-65F23611094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sz="1600" b="1" i="0" u="none" strike="noStrike" cap="none" normalizeH="0" baseline="0" dirty="0">
              <a:ln/>
              <a:effectLst/>
              <a:latin typeface="Palatino Linotype" pitchFamily="18" charset="0"/>
              <a:cs typeface="Consolas" pitchFamily="49" charset="0"/>
            </a:rPr>
            <a:t>ССРИ</a:t>
          </a:r>
          <a:endParaRPr kumimoji="0" lang="sr-Latn-CS" sz="1600" b="1" i="0" u="none" strike="noStrike" cap="none" normalizeH="0" baseline="0" dirty="0">
            <a:ln/>
            <a:effectLst/>
            <a:latin typeface="Palatino Linotype" pitchFamily="18" charset="0"/>
            <a:cs typeface="Consolas" pitchFamily="49" charset="0"/>
          </a:endParaRPr>
        </a:p>
      </dgm:t>
    </dgm:pt>
    <dgm:pt modelId="{6B9DF4E4-92B4-434E-B27A-5A3BBF80B001}" type="parTrans" cxnId="{6CE14776-670F-4A86-8816-FD8067CB6400}">
      <dgm:prSet/>
      <dgm:spPr/>
      <dgm:t>
        <a:bodyPr/>
        <a:lstStyle/>
        <a:p>
          <a:endParaRPr lang="en-US"/>
        </a:p>
      </dgm:t>
    </dgm:pt>
    <dgm:pt modelId="{2869A9A4-36A7-491F-8661-CB49F5D75B41}" type="sibTrans" cxnId="{6CE14776-670F-4A86-8816-FD8067CB6400}">
      <dgm:prSet/>
      <dgm:spPr/>
      <dgm:t>
        <a:bodyPr/>
        <a:lstStyle/>
        <a:p>
          <a:endParaRPr lang="en-US" dirty="0"/>
        </a:p>
      </dgm:t>
    </dgm:pt>
    <dgm:pt modelId="{AB4DE5B4-F2CB-4424-A1BF-54893AA6D10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sz="1600" b="0" i="0" u="none" strike="noStrike" cap="none" normalizeH="0" baseline="0" dirty="0" err="1">
              <a:ln/>
              <a:effectLst/>
              <a:latin typeface="Palatino Linotype" pitchFamily="18" charset="0"/>
              <a:cs typeface="Arial" pitchFamily="34" charset="0"/>
            </a:rPr>
            <a:t>Стероиди</a:t>
          </a:r>
          <a:endParaRPr kumimoji="0" lang="sr-Latn-CS" sz="1600" b="0" i="0" u="none" strike="noStrike" cap="none" normalizeH="0" baseline="0" dirty="0">
            <a:ln/>
            <a:effectLst/>
            <a:latin typeface="Palatino Linotype" pitchFamily="18" charset="0"/>
          </a:endParaRPr>
        </a:p>
      </dgm:t>
    </dgm:pt>
    <dgm:pt modelId="{4FC4FB73-008F-47AD-97E7-24B6568A3CE6}" type="parTrans" cxnId="{52660951-4B91-48EC-A506-2E31B3081948}">
      <dgm:prSet/>
      <dgm:spPr/>
      <dgm:t>
        <a:bodyPr/>
        <a:lstStyle/>
        <a:p>
          <a:endParaRPr lang="en-US"/>
        </a:p>
      </dgm:t>
    </dgm:pt>
    <dgm:pt modelId="{2AA5D490-008F-460C-8E26-1DE6B044AD7D}" type="sibTrans" cxnId="{52660951-4B91-48EC-A506-2E31B3081948}">
      <dgm:prSet/>
      <dgm:spPr/>
      <dgm:t>
        <a:bodyPr/>
        <a:lstStyle/>
        <a:p>
          <a:endParaRPr lang="en-US" dirty="0"/>
        </a:p>
      </dgm:t>
    </dgm:pt>
    <dgm:pt modelId="{65C4B9D0-42E7-4C3A-923A-65EE965E1320}" type="pres">
      <dgm:prSet presAssocID="{A9938CA8-C880-48A0-B826-75547114171C}" presName="cycle" presStyleCnt="0">
        <dgm:presLayoutVars>
          <dgm:dir/>
          <dgm:resizeHandles val="exact"/>
        </dgm:presLayoutVars>
      </dgm:prSet>
      <dgm:spPr/>
    </dgm:pt>
    <dgm:pt modelId="{11B22076-6D9C-40E0-A7A4-BA680A8B5E17}" type="pres">
      <dgm:prSet presAssocID="{8709AC2C-72AE-4582-BBA1-11D6AC806941}" presName="node" presStyleLbl="node1" presStyleIdx="0" presStyleCnt="4">
        <dgm:presLayoutVars>
          <dgm:bulletEnabled val="1"/>
        </dgm:presLayoutVars>
      </dgm:prSet>
      <dgm:spPr/>
    </dgm:pt>
    <dgm:pt modelId="{A991BB41-BF89-461E-ADAA-A5A70D2B499A}" type="pres">
      <dgm:prSet presAssocID="{F62F4770-79B0-4519-BA9B-BC6077873C00}" presName="sibTrans" presStyleLbl="sibTrans2D1" presStyleIdx="0" presStyleCnt="4"/>
      <dgm:spPr/>
    </dgm:pt>
    <dgm:pt modelId="{B982026C-5CC7-4DA9-926F-8448C1758A7D}" type="pres">
      <dgm:prSet presAssocID="{F62F4770-79B0-4519-BA9B-BC6077873C00}" presName="connectorText" presStyleLbl="sibTrans2D1" presStyleIdx="0" presStyleCnt="4"/>
      <dgm:spPr/>
    </dgm:pt>
    <dgm:pt modelId="{F6F5938E-AFD0-4436-897E-49606FD50F47}" type="pres">
      <dgm:prSet presAssocID="{D0A16093-5299-4C51-8D3D-05E5AD4B15AA}" presName="node" presStyleLbl="node1" presStyleIdx="1" presStyleCnt="4" custRadScaleRad="114946">
        <dgm:presLayoutVars>
          <dgm:bulletEnabled val="1"/>
        </dgm:presLayoutVars>
      </dgm:prSet>
      <dgm:spPr/>
    </dgm:pt>
    <dgm:pt modelId="{F9239CFA-F425-4DFB-B8F3-B4B65E18B274}" type="pres">
      <dgm:prSet presAssocID="{739702E0-DDA0-4024-87BF-A91334A67726}" presName="sibTrans" presStyleLbl="sibTrans2D1" presStyleIdx="1" presStyleCnt="4"/>
      <dgm:spPr/>
    </dgm:pt>
    <dgm:pt modelId="{08B8119C-7A73-4730-8CFD-BF1E742B3D0B}" type="pres">
      <dgm:prSet presAssocID="{739702E0-DDA0-4024-87BF-A91334A67726}" presName="connectorText" presStyleLbl="sibTrans2D1" presStyleIdx="1" presStyleCnt="4"/>
      <dgm:spPr/>
    </dgm:pt>
    <dgm:pt modelId="{CE9696C7-B7E9-41DA-82A1-19374132F790}" type="pres">
      <dgm:prSet presAssocID="{8A3D33D1-EC1A-40AD-96A8-65F236110941}" presName="node" presStyleLbl="node1" presStyleIdx="2" presStyleCnt="4">
        <dgm:presLayoutVars>
          <dgm:bulletEnabled val="1"/>
        </dgm:presLayoutVars>
      </dgm:prSet>
      <dgm:spPr/>
    </dgm:pt>
    <dgm:pt modelId="{8D968913-5B9E-4BA2-86BF-077A2C146EC1}" type="pres">
      <dgm:prSet presAssocID="{2869A9A4-36A7-491F-8661-CB49F5D75B41}" presName="sibTrans" presStyleLbl="sibTrans2D1" presStyleIdx="2" presStyleCnt="4"/>
      <dgm:spPr/>
    </dgm:pt>
    <dgm:pt modelId="{F135526E-A659-4DA3-BF17-094C2C6C4208}" type="pres">
      <dgm:prSet presAssocID="{2869A9A4-36A7-491F-8661-CB49F5D75B41}" presName="connectorText" presStyleLbl="sibTrans2D1" presStyleIdx="2" presStyleCnt="4"/>
      <dgm:spPr/>
    </dgm:pt>
    <dgm:pt modelId="{89601372-3BCC-43F3-80AE-637B04C2940E}" type="pres">
      <dgm:prSet presAssocID="{AB4DE5B4-F2CB-4424-A1BF-54893AA6D100}" presName="node" presStyleLbl="node1" presStyleIdx="3" presStyleCnt="4" custRadScaleRad="118998">
        <dgm:presLayoutVars>
          <dgm:bulletEnabled val="1"/>
        </dgm:presLayoutVars>
      </dgm:prSet>
      <dgm:spPr/>
    </dgm:pt>
    <dgm:pt modelId="{52B6EF5E-9A04-4634-A172-47F90F590DAE}" type="pres">
      <dgm:prSet presAssocID="{2AA5D490-008F-460C-8E26-1DE6B044AD7D}" presName="sibTrans" presStyleLbl="sibTrans2D1" presStyleIdx="3" presStyleCnt="4"/>
      <dgm:spPr/>
    </dgm:pt>
    <dgm:pt modelId="{584EF6C2-C7FC-439C-9C95-D530910704FC}" type="pres">
      <dgm:prSet presAssocID="{2AA5D490-008F-460C-8E26-1DE6B044AD7D}" presName="connectorText" presStyleLbl="sibTrans2D1" presStyleIdx="3" presStyleCnt="4"/>
      <dgm:spPr/>
    </dgm:pt>
  </dgm:ptLst>
  <dgm:cxnLst>
    <dgm:cxn modelId="{97807706-E38A-4124-944B-80F41CCE7202}" type="presOf" srcId="{2AA5D490-008F-460C-8E26-1DE6B044AD7D}" destId="{584EF6C2-C7FC-439C-9C95-D530910704FC}" srcOrd="1" destOrd="0" presId="urn:microsoft.com/office/officeart/2005/8/layout/cycle2"/>
    <dgm:cxn modelId="{869CD514-0F72-441E-80F3-51C0C6BDA77B}" type="presOf" srcId="{739702E0-DDA0-4024-87BF-A91334A67726}" destId="{F9239CFA-F425-4DFB-B8F3-B4B65E18B274}" srcOrd="0" destOrd="0" presId="urn:microsoft.com/office/officeart/2005/8/layout/cycle2"/>
    <dgm:cxn modelId="{5E4C0E31-2F77-4550-BE83-75E7F660B19E}" type="presOf" srcId="{F62F4770-79B0-4519-BA9B-BC6077873C00}" destId="{A991BB41-BF89-461E-ADAA-A5A70D2B499A}" srcOrd="0" destOrd="0" presId="urn:microsoft.com/office/officeart/2005/8/layout/cycle2"/>
    <dgm:cxn modelId="{EFE28033-8750-42F4-82F3-FCA0575DD910}" type="presOf" srcId="{2869A9A4-36A7-491F-8661-CB49F5D75B41}" destId="{8D968913-5B9E-4BA2-86BF-077A2C146EC1}" srcOrd="0" destOrd="0" presId="urn:microsoft.com/office/officeart/2005/8/layout/cycle2"/>
    <dgm:cxn modelId="{A7194E34-66B8-40C8-95AF-588AEA83A987}" srcId="{A9938CA8-C880-48A0-B826-75547114171C}" destId="{D0A16093-5299-4C51-8D3D-05E5AD4B15AA}" srcOrd="1" destOrd="0" parTransId="{90A8FA31-11DB-4925-BE70-23DA69D42144}" sibTransId="{739702E0-DDA0-4024-87BF-A91334A67726}"/>
    <dgm:cxn modelId="{9EB85637-7EA8-48D4-B45B-8625A943CFA8}" type="presOf" srcId="{8709AC2C-72AE-4582-BBA1-11D6AC806941}" destId="{11B22076-6D9C-40E0-A7A4-BA680A8B5E17}" srcOrd="0" destOrd="0" presId="urn:microsoft.com/office/officeart/2005/8/layout/cycle2"/>
    <dgm:cxn modelId="{9BEF7E60-FE0A-42C5-9CFE-1F442FFB9AA6}" type="presOf" srcId="{F62F4770-79B0-4519-BA9B-BC6077873C00}" destId="{B982026C-5CC7-4DA9-926F-8448C1758A7D}" srcOrd="1" destOrd="0" presId="urn:microsoft.com/office/officeart/2005/8/layout/cycle2"/>
    <dgm:cxn modelId="{3B64CB44-CC51-4864-877F-9826E9C3CFEF}" type="presOf" srcId="{A9938CA8-C880-48A0-B826-75547114171C}" destId="{65C4B9D0-42E7-4C3A-923A-65EE965E1320}" srcOrd="0" destOrd="0" presId="urn:microsoft.com/office/officeart/2005/8/layout/cycle2"/>
    <dgm:cxn modelId="{52660951-4B91-48EC-A506-2E31B3081948}" srcId="{A9938CA8-C880-48A0-B826-75547114171C}" destId="{AB4DE5B4-F2CB-4424-A1BF-54893AA6D100}" srcOrd="3" destOrd="0" parTransId="{4FC4FB73-008F-47AD-97E7-24B6568A3CE6}" sibTransId="{2AA5D490-008F-460C-8E26-1DE6B044AD7D}"/>
    <dgm:cxn modelId="{5205A671-E65F-463E-A180-3619F65840FD}" type="presOf" srcId="{AB4DE5B4-F2CB-4424-A1BF-54893AA6D100}" destId="{89601372-3BCC-43F3-80AE-637B04C2940E}" srcOrd="0" destOrd="0" presId="urn:microsoft.com/office/officeart/2005/8/layout/cycle2"/>
    <dgm:cxn modelId="{4335AC54-5DC7-4106-AB28-7BD51099B89B}" type="presOf" srcId="{2869A9A4-36A7-491F-8661-CB49F5D75B41}" destId="{F135526E-A659-4DA3-BF17-094C2C6C4208}" srcOrd="1" destOrd="0" presId="urn:microsoft.com/office/officeart/2005/8/layout/cycle2"/>
    <dgm:cxn modelId="{6CE14776-670F-4A86-8816-FD8067CB6400}" srcId="{A9938CA8-C880-48A0-B826-75547114171C}" destId="{8A3D33D1-EC1A-40AD-96A8-65F236110941}" srcOrd="2" destOrd="0" parTransId="{6B9DF4E4-92B4-434E-B27A-5A3BBF80B001}" sibTransId="{2869A9A4-36A7-491F-8661-CB49F5D75B41}"/>
    <dgm:cxn modelId="{24846F79-4E37-4B76-8ABF-828E86524E6B}" type="presOf" srcId="{2AA5D490-008F-460C-8E26-1DE6B044AD7D}" destId="{52B6EF5E-9A04-4634-A172-47F90F590DAE}" srcOrd="0" destOrd="0" presId="urn:microsoft.com/office/officeart/2005/8/layout/cycle2"/>
    <dgm:cxn modelId="{DFD1C795-1E21-4FCA-BED8-2C7FC7B66B41}" srcId="{A9938CA8-C880-48A0-B826-75547114171C}" destId="{8709AC2C-72AE-4582-BBA1-11D6AC806941}" srcOrd="0" destOrd="0" parTransId="{B1F2A556-51E9-453C-B61F-787FEA219273}" sibTransId="{F62F4770-79B0-4519-BA9B-BC6077873C00}"/>
    <dgm:cxn modelId="{1BC886A1-6CBD-47F4-B4A9-FC2BD71E665E}" type="presOf" srcId="{739702E0-DDA0-4024-87BF-A91334A67726}" destId="{08B8119C-7A73-4730-8CFD-BF1E742B3D0B}" srcOrd="1" destOrd="0" presId="urn:microsoft.com/office/officeart/2005/8/layout/cycle2"/>
    <dgm:cxn modelId="{196472C9-FAB7-4B86-BA08-E839007D621C}" type="presOf" srcId="{D0A16093-5299-4C51-8D3D-05E5AD4B15AA}" destId="{F6F5938E-AFD0-4436-897E-49606FD50F47}" srcOrd="0" destOrd="0" presId="urn:microsoft.com/office/officeart/2005/8/layout/cycle2"/>
    <dgm:cxn modelId="{625051D9-ED00-4C7B-9902-6985874A2122}" type="presOf" srcId="{8A3D33D1-EC1A-40AD-96A8-65F236110941}" destId="{CE9696C7-B7E9-41DA-82A1-19374132F790}" srcOrd="0" destOrd="0" presId="urn:microsoft.com/office/officeart/2005/8/layout/cycle2"/>
    <dgm:cxn modelId="{C7DB78BD-A1F4-4A5C-A5E9-452C1A627023}" type="presParOf" srcId="{65C4B9D0-42E7-4C3A-923A-65EE965E1320}" destId="{11B22076-6D9C-40E0-A7A4-BA680A8B5E17}" srcOrd="0" destOrd="0" presId="urn:microsoft.com/office/officeart/2005/8/layout/cycle2"/>
    <dgm:cxn modelId="{621A7962-C4E0-4B9C-9DF7-CF378123CCD6}" type="presParOf" srcId="{65C4B9D0-42E7-4C3A-923A-65EE965E1320}" destId="{A991BB41-BF89-461E-ADAA-A5A70D2B499A}" srcOrd="1" destOrd="0" presId="urn:microsoft.com/office/officeart/2005/8/layout/cycle2"/>
    <dgm:cxn modelId="{68882284-885B-4167-8804-CAD57A6AB279}" type="presParOf" srcId="{A991BB41-BF89-461E-ADAA-A5A70D2B499A}" destId="{B982026C-5CC7-4DA9-926F-8448C1758A7D}" srcOrd="0" destOrd="0" presId="urn:microsoft.com/office/officeart/2005/8/layout/cycle2"/>
    <dgm:cxn modelId="{B5CAC559-3A76-45D2-9EA7-0B47F809E6DB}" type="presParOf" srcId="{65C4B9D0-42E7-4C3A-923A-65EE965E1320}" destId="{F6F5938E-AFD0-4436-897E-49606FD50F47}" srcOrd="2" destOrd="0" presId="urn:microsoft.com/office/officeart/2005/8/layout/cycle2"/>
    <dgm:cxn modelId="{6C1DF6EF-5F4F-4DA6-B9CD-B1B5019F5E12}" type="presParOf" srcId="{65C4B9D0-42E7-4C3A-923A-65EE965E1320}" destId="{F9239CFA-F425-4DFB-B8F3-B4B65E18B274}" srcOrd="3" destOrd="0" presId="urn:microsoft.com/office/officeart/2005/8/layout/cycle2"/>
    <dgm:cxn modelId="{F3AA2AD4-6D9B-4EB9-8ED9-1C4FD5E5D5CE}" type="presParOf" srcId="{F9239CFA-F425-4DFB-B8F3-B4B65E18B274}" destId="{08B8119C-7A73-4730-8CFD-BF1E742B3D0B}" srcOrd="0" destOrd="0" presId="urn:microsoft.com/office/officeart/2005/8/layout/cycle2"/>
    <dgm:cxn modelId="{C48B5754-315F-48FC-81E5-44CC7BF94A3A}" type="presParOf" srcId="{65C4B9D0-42E7-4C3A-923A-65EE965E1320}" destId="{CE9696C7-B7E9-41DA-82A1-19374132F790}" srcOrd="4" destOrd="0" presId="urn:microsoft.com/office/officeart/2005/8/layout/cycle2"/>
    <dgm:cxn modelId="{DFC3AD8B-41DC-483A-89E0-714950C9F582}" type="presParOf" srcId="{65C4B9D0-42E7-4C3A-923A-65EE965E1320}" destId="{8D968913-5B9E-4BA2-86BF-077A2C146EC1}" srcOrd="5" destOrd="0" presId="urn:microsoft.com/office/officeart/2005/8/layout/cycle2"/>
    <dgm:cxn modelId="{C7558AD5-656D-415D-8E4A-CEEDC7E8CC55}" type="presParOf" srcId="{8D968913-5B9E-4BA2-86BF-077A2C146EC1}" destId="{F135526E-A659-4DA3-BF17-094C2C6C4208}" srcOrd="0" destOrd="0" presId="urn:microsoft.com/office/officeart/2005/8/layout/cycle2"/>
    <dgm:cxn modelId="{86FE11AA-4DA2-40AA-B12B-5AF28F505EDB}" type="presParOf" srcId="{65C4B9D0-42E7-4C3A-923A-65EE965E1320}" destId="{89601372-3BCC-43F3-80AE-637B04C2940E}" srcOrd="6" destOrd="0" presId="urn:microsoft.com/office/officeart/2005/8/layout/cycle2"/>
    <dgm:cxn modelId="{3B207409-9FDD-4DD7-8F85-C2C613EC8783}" type="presParOf" srcId="{65C4B9D0-42E7-4C3A-923A-65EE965E1320}" destId="{52B6EF5E-9A04-4634-A172-47F90F590DAE}" srcOrd="7" destOrd="0" presId="urn:microsoft.com/office/officeart/2005/8/layout/cycle2"/>
    <dgm:cxn modelId="{5A1614E1-B54F-4624-A0F3-A46DD2E11978}" type="presParOf" srcId="{52B6EF5E-9A04-4634-A172-47F90F590DAE}" destId="{584EF6C2-C7FC-439C-9C95-D530910704F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B22076-6D9C-40E0-A7A4-BA680A8B5E17}">
      <dsp:nvSpPr>
        <dsp:cNvPr id="0" name=""/>
        <dsp:cNvSpPr/>
      </dsp:nvSpPr>
      <dsp:spPr>
        <a:xfrm>
          <a:off x="1797360" y="1000"/>
          <a:ext cx="1510679" cy="151067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sz="1600" b="1" i="0" u="none" strike="noStrike" kern="1200" cap="none" normalizeH="0" baseline="0" dirty="0">
              <a:ln/>
              <a:effectLst/>
              <a:latin typeface="Palatino Linotype" pitchFamily="18" charset="0"/>
              <a:cs typeface="Consolas" pitchFamily="49" charset="0"/>
            </a:rPr>
            <a:t>Аспирин</a:t>
          </a:r>
          <a:endParaRPr kumimoji="0" lang="sr-Latn-CS" sz="1600" b="1" i="0" u="none" strike="noStrike" kern="1200" cap="none" normalizeH="0" baseline="0" dirty="0">
            <a:ln/>
            <a:effectLst/>
            <a:latin typeface="Palatino Linotype" pitchFamily="18" charset="0"/>
            <a:cs typeface="Consolas" pitchFamily="49" charset="0"/>
          </a:endParaRPr>
        </a:p>
      </dsp:txBody>
      <dsp:txXfrm>
        <a:off x="2018594" y="222234"/>
        <a:ext cx="1068211" cy="1068211"/>
      </dsp:txXfrm>
    </dsp:sp>
    <dsp:sp modelId="{A991BB41-BF89-461E-ADAA-A5A70D2B499A}">
      <dsp:nvSpPr>
        <dsp:cNvPr id="0" name=""/>
        <dsp:cNvSpPr/>
      </dsp:nvSpPr>
      <dsp:spPr>
        <a:xfrm rot="2506761">
          <a:off x="3202932" y="1295352"/>
          <a:ext cx="476770" cy="5098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 dirty="0"/>
        </a:p>
      </dsp:txBody>
      <dsp:txXfrm>
        <a:off x="3221117" y="1349675"/>
        <a:ext cx="333739" cy="305912"/>
      </dsp:txXfrm>
    </dsp:sp>
    <dsp:sp modelId="{F6F5938E-AFD0-4436-897E-49606FD50F47}">
      <dsp:nvSpPr>
        <dsp:cNvPr id="0" name=""/>
        <dsp:cNvSpPr/>
      </dsp:nvSpPr>
      <dsp:spPr>
        <a:xfrm>
          <a:off x="3594720" y="1606860"/>
          <a:ext cx="1510679" cy="1510679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sz="1600" b="0" i="0" u="none" strike="noStrike" kern="1200" cap="none" normalizeH="0" baseline="0" dirty="0" err="1">
              <a:ln/>
              <a:effectLst/>
              <a:latin typeface="Palatino Linotype" pitchFamily="18" charset="0"/>
              <a:cs typeface="Arial" pitchFamily="34" charset="0"/>
            </a:rPr>
            <a:t>Фарин</a:t>
          </a:r>
          <a:endParaRPr kumimoji="0" lang="sr-Latn-CS" sz="1600" b="0" i="0" u="none" strike="noStrike" kern="1200" cap="none" normalizeH="0" baseline="0" dirty="0">
            <a:ln/>
            <a:effectLst/>
            <a:latin typeface="Palatino Linotype" pitchFamily="18" charset="0"/>
            <a:cs typeface="Arial" pitchFamily="34" charset="0"/>
          </a:endParaRPr>
        </a:p>
      </dsp:txBody>
      <dsp:txXfrm>
        <a:off x="3815954" y="1828094"/>
        <a:ext cx="1068211" cy="1068211"/>
      </dsp:txXfrm>
    </dsp:sp>
    <dsp:sp modelId="{F9239CFA-F425-4DFB-B8F3-B4B65E18B274}">
      <dsp:nvSpPr>
        <dsp:cNvPr id="0" name=""/>
        <dsp:cNvSpPr/>
      </dsp:nvSpPr>
      <dsp:spPr>
        <a:xfrm rot="8293239">
          <a:off x="3223057" y="2901212"/>
          <a:ext cx="476770" cy="5098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 dirty="0"/>
        </a:p>
      </dsp:txBody>
      <dsp:txXfrm rot="10800000">
        <a:off x="3347903" y="2955535"/>
        <a:ext cx="333739" cy="305912"/>
      </dsp:txXfrm>
    </dsp:sp>
    <dsp:sp modelId="{CE9696C7-B7E9-41DA-82A1-19374132F790}">
      <dsp:nvSpPr>
        <dsp:cNvPr id="0" name=""/>
        <dsp:cNvSpPr/>
      </dsp:nvSpPr>
      <dsp:spPr>
        <a:xfrm>
          <a:off x="1797360" y="3212719"/>
          <a:ext cx="1510679" cy="1510679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sz="1600" b="1" i="0" u="none" strike="noStrike" kern="1200" cap="none" normalizeH="0" baseline="0" dirty="0">
              <a:ln/>
              <a:effectLst/>
              <a:latin typeface="Palatino Linotype" pitchFamily="18" charset="0"/>
              <a:cs typeface="Consolas" pitchFamily="49" charset="0"/>
            </a:rPr>
            <a:t>ССРИ</a:t>
          </a:r>
          <a:endParaRPr kumimoji="0" lang="sr-Latn-CS" sz="1600" b="1" i="0" u="none" strike="noStrike" kern="1200" cap="none" normalizeH="0" baseline="0" dirty="0">
            <a:ln/>
            <a:effectLst/>
            <a:latin typeface="Palatino Linotype" pitchFamily="18" charset="0"/>
            <a:cs typeface="Consolas" pitchFamily="49" charset="0"/>
          </a:endParaRPr>
        </a:p>
      </dsp:txBody>
      <dsp:txXfrm>
        <a:off x="2018594" y="3433953"/>
        <a:ext cx="1068211" cy="1068211"/>
      </dsp:txXfrm>
    </dsp:sp>
    <dsp:sp modelId="{8D968913-5B9E-4BA2-86BF-077A2C146EC1}">
      <dsp:nvSpPr>
        <dsp:cNvPr id="0" name=""/>
        <dsp:cNvSpPr/>
      </dsp:nvSpPr>
      <dsp:spPr>
        <a:xfrm rot="13306761">
          <a:off x="1425697" y="2919192"/>
          <a:ext cx="476770" cy="5098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 dirty="0"/>
        </a:p>
      </dsp:txBody>
      <dsp:txXfrm rot="10800000">
        <a:off x="1550543" y="3068811"/>
        <a:ext cx="333739" cy="305912"/>
      </dsp:txXfrm>
    </dsp:sp>
    <dsp:sp modelId="{89601372-3BCC-43F3-80AE-637B04C2940E}">
      <dsp:nvSpPr>
        <dsp:cNvPr id="0" name=""/>
        <dsp:cNvSpPr/>
      </dsp:nvSpPr>
      <dsp:spPr>
        <a:xfrm>
          <a:off x="0" y="1606860"/>
          <a:ext cx="1510679" cy="1510679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sz="1600" b="0" i="0" u="none" strike="noStrike" kern="1200" cap="none" normalizeH="0" baseline="0" dirty="0" err="1">
              <a:ln/>
              <a:effectLst/>
              <a:latin typeface="Palatino Linotype" pitchFamily="18" charset="0"/>
              <a:cs typeface="Arial" pitchFamily="34" charset="0"/>
            </a:rPr>
            <a:t>Стероиди</a:t>
          </a:r>
          <a:endParaRPr kumimoji="0" lang="sr-Latn-CS" sz="1600" b="0" i="0" u="none" strike="noStrike" kern="1200" cap="none" normalizeH="0" baseline="0" dirty="0">
            <a:ln/>
            <a:effectLst/>
            <a:latin typeface="Palatino Linotype" pitchFamily="18" charset="0"/>
          </a:endParaRPr>
        </a:p>
      </dsp:txBody>
      <dsp:txXfrm>
        <a:off x="221234" y="1828094"/>
        <a:ext cx="1068211" cy="1068211"/>
      </dsp:txXfrm>
    </dsp:sp>
    <dsp:sp modelId="{52B6EF5E-9A04-4634-A172-47F90F590DAE}">
      <dsp:nvSpPr>
        <dsp:cNvPr id="0" name=""/>
        <dsp:cNvSpPr/>
      </dsp:nvSpPr>
      <dsp:spPr>
        <a:xfrm rot="19093239">
          <a:off x="1405572" y="1313333"/>
          <a:ext cx="476770" cy="5098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 dirty="0"/>
        </a:p>
      </dsp:txBody>
      <dsp:txXfrm>
        <a:off x="1423757" y="1462952"/>
        <a:ext cx="333739" cy="3059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0.22881</cdr:x>
      <cdr:y>0.64558</cdr:y>
    </cdr:from>
    <cdr:to>
      <cdr:x>0.32203</cdr:x>
      <cdr:y>0.74051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2057400" y="2590801"/>
          <a:ext cx="838200" cy="3809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sr-Latn-R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sr-Cyrl-RS" sz="1200" dirty="0">
              <a:solidFill>
                <a:schemeClr val="tx1"/>
              </a:solidFill>
              <a:latin typeface="Palatino Linotype" pitchFamily="18" charset="0"/>
            </a:rPr>
            <a:t>СИДА</a:t>
          </a:r>
        </a:p>
      </cdr:txBody>
    </cdr:sp>
  </cdr:relSizeAnchor>
  <cdr:relSizeAnchor xmlns:cdr="http://schemas.openxmlformats.org/drawingml/2006/chartDrawing">
    <cdr:from>
      <cdr:x>0.35095</cdr:x>
      <cdr:y>0.64558</cdr:y>
    </cdr:from>
    <cdr:to>
      <cdr:x>0.45763</cdr:x>
      <cdr:y>0.74051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3155632" y="2590801"/>
          <a:ext cx="959167" cy="3809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sr-Latn-R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sr-Cyrl-RS" sz="1000" dirty="0">
              <a:solidFill>
                <a:schemeClr val="tx1"/>
              </a:solidFill>
              <a:latin typeface="Palatino Linotype" pitchFamily="18" charset="0"/>
            </a:rPr>
            <a:t>НСАИЛ</a:t>
          </a:r>
        </a:p>
      </cdr:txBody>
    </cdr:sp>
  </cdr:relSizeAnchor>
  <cdr:relSizeAnchor xmlns:cdr="http://schemas.openxmlformats.org/drawingml/2006/chartDrawing">
    <cdr:from>
      <cdr:x>0.4661</cdr:x>
      <cdr:y>0.64957</cdr:y>
    </cdr:from>
    <cdr:to>
      <cdr:x>0.5678</cdr:x>
      <cdr:y>0.74451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4191000" y="2606843"/>
          <a:ext cx="914400" cy="3809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sr-Latn-R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sr-Cyrl-RS" sz="1200" dirty="0" err="1">
              <a:solidFill>
                <a:schemeClr val="tx1"/>
              </a:solidFill>
              <a:latin typeface="Palatino Linotype" pitchFamily="18" charset="0"/>
            </a:rPr>
            <a:t>Мијелом</a:t>
          </a:r>
          <a:r>
            <a:rPr lang="sr-Cyrl-RS" sz="1200" dirty="0">
              <a:solidFill>
                <a:schemeClr val="tx1"/>
              </a:solidFill>
              <a:latin typeface="Palatino Linotype" pitchFamily="18" charset="0"/>
            </a:rPr>
            <a:t> </a:t>
          </a:r>
        </a:p>
      </cdr:txBody>
    </cdr:sp>
  </cdr:relSizeAnchor>
  <cdr:relSizeAnchor xmlns:cdr="http://schemas.openxmlformats.org/drawingml/2006/chartDrawing">
    <cdr:from>
      <cdr:x>0.59322</cdr:x>
      <cdr:y>0.65257</cdr:y>
    </cdr:from>
    <cdr:to>
      <cdr:x>0.69492</cdr:x>
      <cdr:y>0.74751</cdr:y>
    </cdr:to>
    <cdr:sp macro="" textlink="">
      <cdr:nvSpPr>
        <cdr:cNvPr id="6" name="Rectangle 5"/>
        <cdr:cNvSpPr/>
      </cdr:nvSpPr>
      <cdr:spPr>
        <a:xfrm xmlns:a="http://schemas.openxmlformats.org/drawingml/2006/main">
          <a:off x="5334000" y="2618875"/>
          <a:ext cx="914400" cy="3809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sr-Latn-R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sr-Cyrl-RS" sz="1200" dirty="0">
              <a:solidFill>
                <a:schemeClr val="tx1"/>
              </a:solidFill>
              <a:latin typeface="Palatino Linotype" pitchFamily="18" charset="0"/>
            </a:rPr>
            <a:t>Астма </a:t>
          </a:r>
        </a:p>
      </cdr:txBody>
    </cdr:sp>
  </cdr:relSizeAnchor>
  <cdr:relSizeAnchor xmlns:cdr="http://schemas.openxmlformats.org/drawingml/2006/chartDrawing">
    <cdr:from>
      <cdr:x>0.70607</cdr:x>
      <cdr:y>0.64857</cdr:y>
    </cdr:from>
    <cdr:to>
      <cdr:x>0.82203</cdr:x>
      <cdr:y>0.79748</cdr:y>
    </cdr:to>
    <cdr:sp macro="" textlink="">
      <cdr:nvSpPr>
        <cdr:cNvPr id="7" name="Rectangle 6"/>
        <cdr:cNvSpPr/>
      </cdr:nvSpPr>
      <cdr:spPr>
        <a:xfrm xmlns:a="http://schemas.openxmlformats.org/drawingml/2006/main">
          <a:off x="6348663" y="2602833"/>
          <a:ext cx="1042737" cy="59756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sr-Latn-R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sr-Cyrl-RS" sz="1200" dirty="0">
              <a:solidFill>
                <a:schemeClr val="tx1"/>
              </a:solidFill>
              <a:latin typeface="Palatino Linotype" pitchFamily="18" charset="0"/>
            </a:rPr>
            <a:t>Рак </a:t>
          </a:r>
        </a:p>
        <a:p xmlns:a="http://schemas.openxmlformats.org/drawingml/2006/main">
          <a:pPr algn="ctr"/>
          <a:r>
            <a:rPr lang="sr-Cyrl-RS" sz="1200" dirty="0">
              <a:solidFill>
                <a:schemeClr val="tx1"/>
              </a:solidFill>
              <a:latin typeface="Palatino Linotype" pitchFamily="18" charset="0"/>
            </a:rPr>
            <a:t>материце</a:t>
          </a:r>
        </a:p>
      </cdr:txBody>
    </cdr:sp>
  </cdr:relSizeAnchor>
  <cdr:relSizeAnchor xmlns:cdr="http://schemas.openxmlformats.org/drawingml/2006/chartDrawing">
    <cdr:from>
      <cdr:x>0.83898</cdr:x>
      <cdr:y>0.64558</cdr:y>
    </cdr:from>
    <cdr:to>
      <cdr:x>0.94915</cdr:x>
      <cdr:y>0.74051</cdr:y>
    </cdr:to>
    <cdr:sp macro="" textlink="">
      <cdr:nvSpPr>
        <cdr:cNvPr id="8" name="Rectangle 7"/>
        <cdr:cNvSpPr/>
      </cdr:nvSpPr>
      <cdr:spPr>
        <a:xfrm xmlns:a="http://schemas.openxmlformats.org/drawingml/2006/main">
          <a:off x="7543800" y="2590801"/>
          <a:ext cx="990600" cy="3809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sr-Latn-R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sr-Cyrl-RS" sz="1200" dirty="0">
              <a:solidFill>
                <a:schemeClr val="tx1"/>
              </a:solidFill>
              <a:latin typeface="Palatino Linotype" pitchFamily="18" charset="0"/>
            </a:rPr>
            <a:t>Лимфом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0.90909</cdr:x>
      <cdr:y>0.44615</cdr:y>
    </cdr:from>
    <cdr:to>
      <cdr:x>0.9899</cdr:x>
      <cdr:y>0.49231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6858000" y="2209800"/>
          <a:ext cx="609600" cy="2286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sr-Cyrl-RS" sz="800" b="1" dirty="0">
              <a:solidFill>
                <a:schemeClr val="tx1"/>
              </a:solidFill>
              <a:latin typeface="Palatino Linotype" pitchFamily="18" charset="0"/>
            </a:rPr>
            <a:t>НСАИЛ</a:t>
          </a:r>
          <a:endParaRPr lang="sr-Latn-RS" sz="800" b="1" dirty="0">
            <a:solidFill>
              <a:schemeClr val="tx1"/>
            </a:solidFill>
            <a:latin typeface="Palatino Linotype" pitchFamily="18" charset="0"/>
          </a:endParaRPr>
        </a:p>
      </cdr:txBody>
    </cdr:sp>
  </cdr:relSizeAnchor>
  <cdr:relSizeAnchor xmlns:cdr="http://schemas.openxmlformats.org/drawingml/2006/chartDrawing">
    <cdr:from>
      <cdr:x>0.90909</cdr:x>
      <cdr:y>0.52308</cdr:y>
    </cdr:from>
    <cdr:to>
      <cdr:x>0.9697</cdr:x>
      <cdr:y>0.56923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6858000" y="2590800"/>
          <a:ext cx="457200" cy="2286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r-Cyrl-RS" sz="800" b="1" dirty="0">
              <a:solidFill>
                <a:schemeClr val="tx1"/>
              </a:solidFill>
              <a:latin typeface="Palatino Linotype" pitchFamily="18" charset="0"/>
            </a:rPr>
            <a:t>ИПП</a:t>
          </a:r>
          <a:endParaRPr lang="sr-Latn-RS" sz="800" b="1" dirty="0">
            <a:solidFill>
              <a:schemeClr val="tx1"/>
            </a:solidFill>
            <a:latin typeface="Palatino Linotype" pitchFamily="18" charset="0"/>
          </a:endParaRPr>
        </a:p>
      </cdr:txBody>
    </cdr:sp>
  </cdr:relSizeAnchor>
  <cdr:relSizeAnchor xmlns:cdr="http://schemas.openxmlformats.org/drawingml/2006/chartDrawing">
    <cdr:from>
      <cdr:x>0.90909</cdr:x>
      <cdr:y>0.58462</cdr:y>
    </cdr:from>
    <cdr:to>
      <cdr:x>0.9899</cdr:x>
      <cdr:y>0.63077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6858000" y="2895600"/>
          <a:ext cx="609600" cy="2286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r-Cyrl-RS" sz="800" b="1" dirty="0">
              <a:solidFill>
                <a:schemeClr val="tx1"/>
              </a:solidFill>
              <a:latin typeface="Palatino Linotype" pitchFamily="18" charset="0"/>
            </a:rPr>
            <a:t>Индекс</a:t>
          </a:r>
          <a:endParaRPr lang="sr-Latn-RS" sz="800" b="1" dirty="0">
            <a:solidFill>
              <a:schemeClr val="tx1"/>
            </a:solidFill>
            <a:latin typeface="Palatino Linotype" pitchFamily="18" charset="0"/>
          </a:endParaRPr>
        </a:p>
      </cdr:txBody>
    </cdr:sp>
  </cdr:relSizeAnchor>
  <cdr:relSizeAnchor xmlns:cdr="http://schemas.openxmlformats.org/drawingml/2006/chartDrawing">
    <cdr:from>
      <cdr:x>0.11111</cdr:x>
      <cdr:y>0.78462</cdr:y>
    </cdr:from>
    <cdr:to>
      <cdr:x>0.20202</cdr:x>
      <cdr:y>0.83077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838200" y="3886200"/>
          <a:ext cx="685800" cy="2286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r-Cyrl-RS" sz="800" b="1" dirty="0">
              <a:solidFill>
                <a:schemeClr val="tx1"/>
              </a:solidFill>
              <a:latin typeface="Palatino Linotype" pitchFamily="18" charset="0"/>
            </a:rPr>
            <a:t>САД</a:t>
          </a:r>
          <a:endParaRPr lang="sr-Latn-RS" sz="800" b="1" dirty="0">
            <a:solidFill>
              <a:schemeClr val="tx1"/>
            </a:solidFill>
            <a:latin typeface="Palatino Linotype" pitchFamily="18" charset="0"/>
          </a:endParaRPr>
        </a:p>
      </cdr:txBody>
    </cdr:sp>
  </cdr:relSizeAnchor>
  <cdr:relSizeAnchor xmlns:cdr="http://schemas.openxmlformats.org/drawingml/2006/chartDrawing">
    <cdr:from>
      <cdr:x>0.27273</cdr:x>
      <cdr:y>0.81538</cdr:y>
    </cdr:from>
    <cdr:to>
      <cdr:x>0.36364</cdr:x>
      <cdr:y>0.86154</cdr:y>
    </cdr:to>
    <cdr:sp macro="" textlink="">
      <cdr:nvSpPr>
        <cdr:cNvPr id="6" name="Rectangle 5"/>
        <cdr:cNvSpPr/>
      </cdr:nvSpPr>
      <cdr:spPr>
        <a:xfrm xmlns:a="http://schemas.openxmlformats.org/drawingml/2006/main">
          <a:off x="2057400" y="4038600"/>
          <a:ext cx="685800" cy="2286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r-Cyrl-RS" sz="800" b="1" dirty="0">
              <a:solidFill>
                <a:schemeClr val="tx1"/>
              </a:solidFill>
              <a:latin typeface="Palatino Linotype" pitchFamily="18" charset="0"/>
            </a:rPr>
            <a:t>Финска</a:t>
          </a:r>
          <a:endParaRPr lang="sr-Latn-RS" sz="800" b="1" dirty="0">
            <a:solidFill>
              <a:schemeClr val="tx1"/>
            </a:solidFill>
            <a:latin typeface="Palatino Linotype" pitchFamily="18" charset="0"/>
          </a:endParaRPr>
        </a:p>
      </cdr:txBody>
    </cdr:sp>
  </cdr:relSizeAnchor>
  <cdr:relSizeAnchor xmlns:cdr="http://schemas.openxmlformats.org/drawingml/2006/chartDrawing">
    <cdr:from>
      <cdr:x>0.43266</cdr:x>
      <cdr:y>0.84615</cdr:y>
    </cdr:from>
    <cdr:to>
      <cdr:x>0.52357</cdr:x>
      <cdr:y>0.89231</cdr:y>
    </cdr:to>
    <cdr:sp macro="" textlink="">
      <cdr:nvSpPr>
        <cdr:cNvPr id="7" name="Rectangle 6"/>
        <cdr:cNvSpPr/>
      </cdr:nvSpPr>
      <cdr:spPr>
        <a:xfrm xmlns:a="http://schemas.openxmlformats.org/drawingml/2006/main">
          <a:off x="3263900" y="4191000"/>
          <a:ext cx="685800" cy="2286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r-Cyrl-RS" sz="800" b="1" dirty="0">
              <a:solidFill>
                <a:schemeClr val="tx1"/>
              </a:solidFill>
              <a:latin typeface="Palatino Linotype" pitchFamily="18" charset="0"/>
            </a:rPr>
            <a:t>Индија</a:t>
          </a:r>
          <a:endParaRPr lang="sr-Latn-RS" sz="800" b="1" dirty="0">
            <a:solidFill>
              <a:schemeClr val="tx1"/>
            </a:solidFill>
            <a:latin typeface="Palatino Linotype" pitchFamily="18" charset="0"/>
          </a:endParaRPr>
        </a:p>
      </cdr:txBody>
    </cdr:sp>
  </cdr:relSizeAnchor>
  <cdr:relSizeAnchor xmlns:cdr="http://schemas.openxmlformats.org/drawingml/2006/chartDrawing">
    <cdr:from>
      <cdr:x>0.57576</cdr:x>
      <cdr:y>0.89231</cdr:y>
    </cdr:from>
    <cdr:to>
      <cdr:x>0.70707</cdr:x>
      <cdr:y>0.93846</cdr:y>
    </cdr:to>
    <cdr:sp macro="" textlink="">
      <cdr:nvSpPr>
        <cdr:cNvPr id="8" name="Rectangle 7"/>
        <cdr:cNvSpPr/>
      </cdr:nvSpPr>
      <cdr:spPr>
        <a:xfrm xmlns:a="http://schemas.openxmlformats.org/drawingml/2006/main">
          <a:off x="4343400" y="4419600"/>
          <a:ext cx="990600" cy="2286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r-Cyrl-RS" sz="800" b="1" dirty="0">
              <a:solidFill>
                <a:schemeClr val="tx1"/>
              </a:solidFill>
              <a:latin typeface="Palatino Linotype" pitchFamily="18" charset="0"/>
            </a:rPr>
            <a:t>Бугарска</a:t>
          </a:r>
          <a:endParaRPr lang="sr-Latn-RS" sz="800" b="1" dirty="0">
            <a:solidFill>
              <a:schemeClr val="tx1"/>
            </a:solidFill>
            <a:latin typeface="Palatino Linotype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D49EA-AFCC-486D-A4C2-6683B644F4C5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1A6FF-E077-4152-9A55-6F7D96E6F67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62561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306">
              <a:lnSpc>
                <a:spcPts val="3500"/>
              </a:lnSpc>
              <a:defRPr sz="1800"/>
            </a:pPr>
            <a:endParaRPr sz="2400" dirty="0">
              <a:solidFill>
                <a:srgbClr val="572E2D"/>
              </a:solidFill>
              <a:latin typeface="Noteworthy Bold"/>
              <a:ea typeface="Noteworthy Bold"/>
              <a:cs typeface="Noteworthy Bold"/>
              <a:sym typeface="Noteworthy Bold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958"/>
            <a:fld id="{21171AFF-0D16-4F38-B75D-C339253F294D}" type="slidenum">
              <a:rPr lang="en-US" smtClean="0">
                <a:ea typeface="ＭＳ Ｐゴシック" pitchFamily="34" charset="-128"/>
              </a:rPr>
              <a:pPr defTabSz="912958"/>
              <a:t>48</a:t>
            </a:fld>
            <a:endParaRPr lang="en-US" dirty="0">
              <a:ea typeface="ＭＳ Ｐゴシック" pitchFamily="34" charset="-128"/>
            </a:endParaRPr>
          </a:p>
        </p:txBody>
      </p:sp>
      <p:sp>
        <p:nvSpPr>
          <p:cNvPr id="320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BD7F1B8-9BD3-455C-8BCA-3CF59E0F5313}" type="slidenum">
              <a:rPr lang="sv-SE" altLang="en-US" sz="1200" smtClean="0"/>
              <a:pPr eaLnBrk="1" hangingPunct="1"/>
              <a:t>50</a:t>
            </a:fld>
            <a:endParaRPr lang="sv-SE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6ACB-50FC-4231-B05E-91D93987A506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D0F-59D2-479E-B81E-D7777547393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232300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6ACB-50FC-4231-B05E-91D93987A506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D0F-59D2-479E-B81E-D7777547393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203048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6ACB-50FC-4231-B05E-91D93987A506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D0F-59D2-479E-B81E-D7777547393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71475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5F23F-7EA9-4413-8D91-52D9409024A4}" type="slidenum">
              <a:rPr lang="sr-Latn-CS" altLang="en-US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sr-Latn-CS" alt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9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6ACB-50FC-4231-B05E-91D93987A506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D0F-59D2-479E-B81E-D7777547393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56540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6ACB-50FC-4231-B05E-91D93987A506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D0F-59D2-479E-B81E-D7777547393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150207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6ACB-50FC-4231-B05E-91D93987A506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D0F-59D2-479E-B81E-D7777547393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503775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6ACB-50FC-4231-B05E-91D93987A506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D0F-59D2-479E-B81E-D7777547393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12978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6ACB-50FC-4231-B05E-91D93987A506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D0F-59D2-479E-B81E-D7777547393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883524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6ACB-50FC-4231-B05E-91D93987A506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D0F-59D2-479E-B81E-D7777547393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043463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6ACB-50FC-4231-B05E-91D93987A506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D0F-59D2-479E-B81E-D7777547393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060333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C6ACB-50FC-4231-B05E-91D93987A506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6D0F-59D2-479E-B81E-D7777547393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226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C6ACB-50FC-4231-B05E-91D93987A506}" type="datetimeFigureOut">
              <a:rPr lang="sr-Cyrl-RS" smtClean="0"/>
              <a:t>11.01.2021.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F6D0F-59D2-479E-B81E-D7777547393B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78477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0" y="3657600"/>
            <a:ext cx="7772400" cy="609600"/>
          </a:xfrm>
        </p:spPr>
        <p:txBody>
          <a:bodyPr>
            <a:noAutofit/>
          </a:bodyPr>
          <a:lstStyle/>
          <a:p>
            <a:r>
              <a:rPr lang="fr-FR" sz="2400" b="1" dirty="0" err="1">
                <a:latin typeface="Palatino Linotype" pitchFamily="18" charset="0"/>
              </a:rPr>
              <a:t>Улкусна</a:t>
            </a:r>
            <a:r>
              <a:rPr lang="fr-FR" sz="2400" b="1" dirty="0">
                <a:latin typeface="Palatino Linotype" pitchFamily="18" charset="0"/>
              </a:rPr>
              <a:t> </a:t>
            </a:r>
            <a:r>
              <a:rPr lang="fr-FR" sz="2400" b="1" dirty="0" err="1">
                <a:latin typeface="Palatino Linotype" pitchFamily="18" charset="0"/>
              </a:rPr>
              <a:t>болест</a:t>
            </a:r>
            <a:r>
              <a:rPr lang="fr-FR" sz="2400" b="1" dirty="0">
                <a:latin typeface="Palatino Linotype" pitchFamily="18" charset="0"/>
              </a:rPr>
              <a:t> (</a:t>
            </a:r>
            <a:r>
              <a:rPr lang="fr-FR" sz="2400" b="1" dirty="0" err="1">
                <a:latin typeface="Palatino Linotype" pitchFamily="18" charset="0"/>
              </a:rPr>
              <a:t>клиничка</a:t>
            </a:r>
            <a:r>
              <a:rPr lang="fr-FR" sz="2400" b="1" dirty="0">
                <a:latin typeface="Palatino Linotype" pitchFamily="18" charset="0"/>
              </a:rPr>
              <a:t> </a:t>
            </a:r>
            <a:r>
              <a:rPr lang="fr-FR" sz="2400" b="1" dirty="0" err="1">
                <a:latin typeface="Palatino Linotype" pitchFamily="18" charset="0"/>
              </a:rPr>
              <a:t>слика</a:t>
            </a:r>
            <a:r>
              <a:rPr lang="fr-FR" sz="2400" b="1" dirty="0">
                <a:latin typeface="Palatino Linotype" pitchFamily="18" charset="0"/>
              </a:rPr>
              <a:t>, </a:t>
            </a:r>
            <a:r>
              <a:rPr lang="fr-FR" sz="2400" b="1" dirty="0" err="1">
                <a:latin typeface="Palatino Linotype" pitchFamily="18" charset="0"/>
              </a:rPr>
              <a:t>индикације</a:t>
            </a:r>
            <a:r>
              <a:rPr lang="fr-FR" sz="2400" b="1" dirty="0">
                <a:latin typeface="Palatino Linotype" pitchFamily="18" charset="0"/>
              </a:rPr>
              <a:t> </a:t>
            </a:r>
            <a:r>
              <a:rPr lang="fr-FR" sz="2400" b="1" dirty="0" err="1">
                <a:latin typeface="Palatino Linotype" pitchFamily="18" charset="0"/>
              </a:rPr>
              <a:t>за</a:t>
            </a:r>
            <a:r>
              <a:rPr lang="fr-FR" sz="2400" b="1" dirty="0">
                <a:latin typeface="Palatino Linotype" pitchFamily="18" charset="0"/>
              </a:rPr>
              <a:t> </a:t>
            </a:r>
            <a:r>
              <a:rPr lang="fr-FR" sz="2400" b="1" dirty="0" err="1">
                <a:latin typeface="Palatino Linotype" pitchFamily="18" charset="0"/>
              </a:rPr>
              <a:t>хоспитализацију</a:t>
            </a:r>
            <a:r>
              <a:rPr lang="fr-FR" sz="2400" b="1" dirty="0">
                <a:latin typeface="Palatino Linotype" pitchFamily="18" charset="0"/>
              </a:rPr>
              <a:t>, </a:t>
            </a:r>
            <a:r>
              <a:rPr lang="fr-FR" sz="2400" b="1" dirty="0" err="1">
                <a:latin typeface="Palatino Linotype" pitchFamily="18" charset="0"/>
              </a:rPr>
              <a:t>терапијски</a:t>
            </a:r>
            <a:r>
              <a:rPr lang="fr-FR" sz="2400" b="1" dirty="0">
                <a:latin typeface="Palatino Linotype" pitchFamily="18" charset="0"/>
              </a:rPr>
              <a:t> </a:t>
            </a:r>
            <a:r>
              <a:rPr lang="fr-FR" sz="2400" b="1" dirty="0" err="1">
                <a:latin typeface="Palatino Linotype" pitchFamily="18" charset="0"/>
              </a:rPr>
              <a:t>модалитети</a:t>
            </a:r>
            <a:r>
              <a:rPr lang="fr-FR" sz="2400" b="1" dirty="0">
                <a:latin typeface="Palatino Linotype" pitchFamily="18" charset="0"/>
              </a:rPr>
              <a:t>)</a:t>
            </a:r>
            <a:br>
              <a:rPr lang="sr-Cyrl-RS" sz="2400" b="1" dirty="0">
                <a:latin typeface="Palatino Linotype" pitchFamily="18" charset="0"/>
              </a:rPr>
            </a:br>
            <a:r>
              <a:rPr lang="fr-FR" sz="2400" dirty="0"/>
              <a:t> </a:t>
            </a:r>
            <a:br>
              <a:rPr lang="sr-Cyrl-RS" sz="2400" dirty="0"/>
            </a:br>
            <a:endParaRPr lang="sr-Cyrl-R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020" y="4800600"/>
            <a:ext cx="6400800" cy="1752600"/>
          </a:xfrm>
        </p:spPr>
        <p:txBody>
          <a:bodyPr>
            <a:normAutofit/>
          </a:bodyPr>
          <a:lstStyle/>
          <a:p>
            <a:r>
              <a:rPr lang="sr-Cyrl-RS" sz="2400" dirty="0">
                <a:solidFill>
                  <a:schemeClr val="tx1"/>
                </a:solidFill>
                <a:latin typeface="Palatino Linotype" pitchFamily="18" charset="0"/>
              </a:rPr>
              <a:t>Проф. др Наташа Здравковић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498937"/>
            <a:ext cx="9067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Palatino Linotype" pitchFamily="18" charset="0"/>
              </a:rPr>
              <a:t>ИНТЕГРИСАНЕ АКАДЕМСКЕ</a:t>
            </a:r>
            <a:r>
              <a:rPr lang="en-US" sz="1600" b="1" dirty="0">
                <a:latin typeface="Palatino Linotype" pitchFamily="18" charset="0"/>
              </a:rPr>
              <a:t> </a:t>
            </a:r>
            <a:r>
              <a:rPr lang="ru-RU" sz="1600" b="1" dirty="0">
                <a:latin typeface="Palatino Linotype" pitchFamily="18" charset="0"/>
              </a:rPr>
              <a:t>СТУДИЈ</a:t>
            </a:r>
            <a:r>
              <a:rPr lang="fr-FR" sz="1600" b="1" dirty="0">
                <a:latin typeface="Palatino Linotype" pitchFamily="18" charset="0"/>
              </a:rPr>
              <a:t>E </a:t>
            </a:r>
            <a:r>
              <a:rPr lang="ru-RU" sz="1600" b="1" dirty="0">
                <a:latin typeface="Palatino Linotype" pitchFamily="18" charset="0"/>
              </a:rPr>
              <a:t>ФАРМАЦИЈЕ</a:t>
            </a:r>
            <a:endParaRPr lang="sr-Cyrl-RS" sz="1600" dirty="0">
              <a:latin typeface="Palatino Linotype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2145268"/>
            <a:ext cx="8991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sz="1600" b="1" dirty="0">
                <a:latin typeface="Palatino Linotype" pitchFamily="18" charset="0"/>
              </a:rPr>
              <a:t>БОЛНИЧКА ФАРМАЦЕУТСКА ПРАКСА</a:t>
            </a:r>
            <a:endParaRPr lang="sr-Cyrl-RS" sz="1600" dirty="0">
              <a:latin typeface="Palatino Linotype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57400" y="266848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>
                <a:latin typeface="Palatino Linotype" pitchFamily="18" charset="0"/>
              </a:rPr>
              <a:t>НАСТАВНА ЈЕДИНИЦА 12</a:t>
            </a:r>
          </a:p>
          <a:p>
            <a:pPr algn="ctr"/>
            <a:r>
              <a:rPr lang="ru-RU" sz="1400" b="1" dirty="0">
                <a:latin typeface="Palatino Linotype" pitchFamily="18" charset="0"/>
              </a:rPr>
              <a:t>Недеља 12</a:t>
            </a:r>
            <a:endParaRPr lang="sr-Cyrl-RS" sz="1400" b="1" dirty="0">
              <a:latin typeface="Palatino Linotype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9744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  <a:ea typeface="Times New Roman"/>
                <a:cs typeface="Arial" pitchFamily="34" charset="0"/>
              </a:rPr>
              <a:t>Улкусна болест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685800"/>
            <a:ext cx="8715404" cy="575789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800" b="1" dirty="0">
                <a:latin typeface="Palatino Linotype" pitchFamily="18" charset="0"/>
              </a:rPr>
              <a:t>Дијагноза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dirty="0">
                <a:latin typeface="Palatino Linotype" pitchFamily="18" charset="0"/>
              </a:rPr>
              <a:t>Поставља се на основу података које пружају: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анамнеза (симптоми и присутни фактори ризика)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клинички преглед (објективни знаци)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dirty="0">
                <a:latin typeface="Palatino Linotype" pitchFamily="18" charset="0"/>
              </a:rPr>
              <a:t>      у блажим формама неспецифична болна осетљивост у епигастријуму, </a:t>
            </a:r>
          </a:p>
          <a:p>
            <a:pPr>
              <a:lnSpc>
                <a:spcPct val="150000"/>
              </a:lnSpc>
              <a:buNone/>
            </a:pPr>
            <a:r>
              <a:rPr lang="sr-Cyrl-CS" sz="1800" dirty="0">
                <a:latin typeface="Palatino Linotype" pitchFamily="18" charset="0"/>
              </a:rPr>
              <a:t>      развој компликација-бледило, малаксалост, потхрањеност, </a:t>
            </a:r>
            <a:r>
              <a:rPr lang="sr-Cyrl-CS" sz="1800" dirty="0" err="1">
                <a:latin typeface="Palatino Linotype" pitchFamily="18" charset="0"/>
              </a:rPr>
              <a:t>принудан</a:t>
            </a:r>
            <a:r>
              <a:rPr lang="sr-Cyrl-CS" sz="1800" dirty="0">
                <a:latin typeface="Palatino Linotype" pitchFamily="18" charset="0"/>
              </a:rPr>
              <a:t> положај, у случају перфорације, пенетрације и илеуса-слика акутног абдомена</a:t>
            </a:r>
          </a:p>
          <a:p>
            <a:pPr>
              <a:lnSpc>
                <a:spcPct val="150000"/>
              </a:lnSpc>
            </a:pPr>
            <a:r>
              <a:rPr lang="sr-Cyrl-CS" sz="1800" b="1" u="sng" dirty="0" err="1">
                <a:latin typeface="Palatino Linotype" pitchFamily="18" charset="0"/>
              </a:rPr>
              <a:t>ендоскопија</a:t>
            </a:r>
            <a:r>
              <a:rPr lang="sr-Cyrl-CS" sz="1800" b="1" u="sng" dirty="0">
                <a:latin typeface="Palatino Linotype" pitchFamily="18" charset="0"/>
              </a:rPr>
              <a:t>   са биопсијом за ХБП и ПХ налаз</a:t>
            </a:r>
          </a:p>
          <a:p>
            <a:pPr>
              <a:lnSpc>
                <a:spcPct val="150000"/>
              </a:lnSpc>
            </a:pPr>
            <a:r>
              <a:rPr lang="sr-Cyrl-CS" sz="1800" dirty="0">
                <a:latin typeface="Palatino Linotype" pitchFamily="18" charset="0"/>
              </a:rPr>
              <a:t>контрастна радиографија и радиоскопија</a:t>
            </a:r>
            <a:endParaRPr lang="ru-RU" sz="18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sr-Cyrl-CS" sz="1800" dirty="0">
              <a:latin typeface="Palatino Linotype" pitchFamily="18" charset="0"/>
            </a:endParaRPr>
          </a:p>
          <a:p>
            <a:pPr marL="176213" indent="-176213" algn="just">
              <a:lnSpc>
                <a:spcPct val="150000"/>
              </a:lnSpc>
              <a:buClr>
                <a:srgbClr val="FF7575"/>
              </a:buClr>
              <a:buFont typeface="Wingdings" pitchFamily="2" charset="2"/>
              <a:buChar char="£"/>
              <a:tabLst>
                <a:tab pos="2066925" algn="l"/>
              </a:tabLst>
              <a:defRPr/>
            </a:pPr>
            <a:endParaRPr lang="sr-Cyrl-CS" sz="1600" b="1" dirty="0">
              <a:latin typeface="Palatino Linotype" pitchFamily="18" charset="0"/>
            </a:endParaRPr>
          </a:p>
          <a:p>
            <a:pPr marL="176213" indent="-176213" algn="just">
              <a:lnSpc>
                <a:spcPct val="150000"/>
              </a:lnSpc>
              <a:buClr>
                <a:srgbClr val="FF7575"/>
              </a:buClr>
              <a:buFont typeface="Wingdings" pitchFamily="2" charset="2"/>
              <a:buChar char="£"/>
              <a:tabLst>
                <a:tab pos="2066925" algn="l"/>
              </a:tabLst>
              <a:defRPr/>
            </a:pPr>
            <a:endParaRPr lang="sr-Cyrl-CS" sz="1600" b="1" dirty="0">
              <a:latin typeface="Palatino Linotype" pitchFamily="18" charset="0"/>
            </a:endParaRPr>
          </a:p>
          <a:p>
            <a:pPr marL="176213" indent="-176213" algn="just">
              <a:lnSpc>
                <a:spcPct val="150000"/>
              </a:lnSpc>
              <a:buClr>
                <a:srgbClr val="FF7575"/>
              </a:buClr>
              <a:buFont typeface="Wingdings" pitchFamily="2" charset="2"/>
              <a:buChar char="£"/>
              <a:tabLst>
                <a:tab pos="2066925" algn="l"/>
              </a:tabLst>
              <a:defRPr/>
            </a:pPr>
            <a:endParaRPr lang="sr-Cyrl-CS" sz="1600" b="1" dirty="0">
              <a:latin typeface="Palatino Linotype" pitchFamily="18" charset="0"/>
            </a:endParaRPr>
          </a:p>
          <a:p>
            <a:pPr marL="176213" indent="-176213" algn="just">
              <a:buClr>
                <a:srgbClr val="FF7575"/>
              </a:buClr>
              <a:buFont typeface="Wingdings" pitchFamily="2" charset="2"/>
              <a:buChar char="£"/>
              <a:tabLst>
                <a:tab pos="2066925" algn="l"/>
              </a:tabLst>
              <a:defRPr/>
            </a:pPr>
            <a:endParaRPr lang="sr-Cyrl-CS" sz="1400" b="1" dirty="0">
              <a:latin typeface="Arial" charset="0"/>
            </a:endParaRPr>
          </a:p>
          <a:p>
            <a:pPr marL="176213" indent="-176213" algn="just">
              <a:buClr>
                <a:srgbClr val="FF7575"/>
              </a:buClr>
              <a:buFont typeface="Wingdings" pitchFamily="2" charset="2"/>
              <a:buChar char="£"/>
              <a:tabLst>
                <a:tab pos="2066925" algn="l"/>
              </a:tabLst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59282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471076"/>
              </p:ext>
            </p:extLst>
          </p:nvPr>
        </p:nvGraphicFramePr>
        <p:xfrm>
          <a:off x="4900612" y="1202388"/>
          <a:ext cx="4090988" cy="548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0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87897">
                <a:tc>
                  <a:txBody>
                    <a:bodyPr/>
                    <a:lstStyle/>
                    <a:p>
                      <a:r>
                        <a:rPr lang="sr-Cyrl-RS" sz="1600" b="1" dirty="0">
                          <a:latin typeface="Palatino Linotype" pitchFamily="18" charset="0"/>
                        </a:rPr>
                        <a:t>Антациди</a:t>
                      </a:r>
                    </a:p>
                    <a:p>
                      <a:r>
                        <a:rPr lang="sr-Latn-RS" sz="1600" b="0" dirty="0">
                          <a:latin typeface="Palatino Linotype" pitchFamily="18" charset="0"/>
                        </a:rPr>
                        <a:t>Al-hidroksid, </a:t>
                      </a:r>
                      <a:r>
                        <a:rPr lang="sr-Latn-RS" sz="1600" b="0" dirty="0" err="1">
                          <a:latin typeface="Palatino Linotype" pitchFamily="18" charset="0"/>
                        </a:rPr>
                        <a:t>Mg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-karbonat </a:t>
                      </a:r>
                      <a:r>
                        <a:rPr lang="sr-Latn-RS" sz="1600" b="0" dirty="0" err="1">
                          <a:latin typeface="Palatino Linotype" pitchFamily="18" charset="0"/>
                        </a:rPr>
                        <a:t>gel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, </a:t>
                      </a:r>
                      <a:r>
                        <a:rPr lang="sr-Latn-RS" sz="1600" b="0" dirty="0" err="1">
                          <a:latin typeface="Palatino Linotype" pitchFamily="18" charset="0"/>
                        </a:rPr>
                        <a:t>Mg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 hidroksid (</a:t>
                      </a:r>
                      <a:r>
                        <a:rPr lang="sr-Latn-RS" sz="1600" b="0" dirty="0" err="1">
                          <a:latin typeface="Palatino Linotype" pitchFamily="18" charset="0"/>
                        </a:rPr>
                        <a:t>gastal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sr-Latn-RS" sz="1600" b="0" dirty="0" err="1">
                          <a:latin typeface="Palatino Linotype" pitchFamily="18" charset="0"/>
                        </a:rPr>
                        <a:t>Hidrotalcit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 (</a:t>
                      </a:r>
                      <a:r>
                        <a:rPr lang="sr-Latn-RS" sz="1600" b="0" dirty="0" err="1">
                          <a:latin typeface="Palatino Linotype" pitchFamily="18" charset="0"/>
                        </a:rPr>
                        <a:t>Rupurut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sr-Latn-RS" sz="1600" b="0" dirty="0">
                          <a:latin typeface="Palatino Linotype" pitchFamily="18" charset="0"/>
                        </a:rPr>
                        <a:t>Al-Na-</a:t>
                      </a:r>
                      <a:r>
                        <a:rPr lang="sr-Latn-RS" sz="1600" b="0" dirty="0" err="1">
                          <a:latin typeface="Palatino Linotype" pitchFamily="18" charset="0"/>
                        </a:rPr>
                        <a:t>dihidroksikarbonat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 (</a:t>
                      </a:r>
                      <a:r>
                        <a:rPr lang="sr-Latn-RS" sz="1600" b="0" dirty="0" err="1">
                          <a:latin typeface="Palatino Linotype" pitchFamily="18" charset="0"/>
                        </a:rPr>
                        <a:t>Kompensan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sr-Latn-RS" sz="1600" b="0" dirty="0" err="1">
                          <a:latin typeface="Palatino Linotype" pitchFamily="18" charset="0"/>
                        </a:rPr>
                        <a:t>Ca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-karbonat, </a:t>
                      </a:r>
                      <a:r>
                        <a:rPr lang="sr-Latn-RS" sz="1600" b="0" dirty="0" err="1">
                          <a:latin typeface="Palatino Linotype" pitchFamily="18" charset="0"/>
                        </a:rPr>
                        <a:t>Mg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-karbonat (</a:t>
                      </a:r>
                      <a:r>
                        <a:rPr lang="sr-Latn-RS" sz="1600" b="0" dirty="0" err="1">
                          <a:latin typeface="Palatino Linotype" pitchFamily="18" charset="0"/>
                        </a:rPr>
                        <a:t>Rennie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sr-Latn-RS" sz="1600" b="0" dirty="0">
                          <a:latin typeface="Palatino Linotype" pitchFamily="18" charset="0"/>
                        </a:rPr>
                        <a:t>Al-hidroksid, </a:t>
                      </a:r>
                      <a:r>
                        <a:rPr lang="sr-Latn-RS" sz="1600" b="0" dirty="0" err="1">
                          <a:latin typeface="Palatino Linotype" pitchFamily="18" charset="0"/>
                        </a:rPr>
                        <a:t>Mg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-hidroksid , </a:t>
                      </a:r>
                      <a:r>
                        <a:rPr lang="sr-Latn-RS" sz="1600" b="0" dirty="0" err="1">
                          <a:latin typeface="Palatino Linotype" pitchFamily="18" charset="0"/>
                        </a:rPr>
                        <a:t>simetikon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 (</a:t>
                      </a:r>
                      <a:r>
                        <a:rPr lang="sr-Latn-RS" sz="1600" b="0" dirty="0" err="1">
                          <a:latin typeface="Palatino Linotype" pitchFamily="18" charset="0"/>
                        </a:rPr>
                        <a:t>Duobloc</a:t>
                      </a:r>
                      <a:r>
                        <a:rPr lang="sr-Latn-RS" sz="1600" b="0" dirty="0">
                          <a:latin typeface="Palatino Linotype" pitchFamily="18" charset="0"/>
                        </a:rPr>
                        <a:t>)</a:t>
                      </a:r>
                      <a:endParaRPr lang="sr-Cyrl-RS" sz="1600" b="0" dirty="0">
                        <a:latin typeface="Palatino Linotype" pitchFamily="18" charset="0"/>
                      </a:endParaRP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8756">
                <a:tc>
                  <a:txBody>
                    <a:bodyPr/>
                    <a:lstStyle/>
                    <a:p>
                      <a:r>
                        <a:rPr lang="sr-Cyrl-RS" sz="1600" b="1" dirty="0">
                          <a:latin typeface="Palatino Linotype" pitchFamily="18" charset="0"/>
                        </a:rPr>
                        <a:t>Антагонисти</a:t>
                      </a:r>
                      <a:r>
                        <a:rPr lang="sr-Cyrl-RS" sz="1600" b="1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sr-Latn-RS" sz="1600" b="1" baseline="0" dirty="0">
                          <a:latin typeface="Palatino Linotype" pitchFamily="18" charset="0"/>
                        </a:rPr>
                        <a:t>H</a:t>
                      </a:r>
                      <a:r>
                        <a:rPr lang="sr-Cyrl-RS" sz="1600" b="1" baseline="0" dirty="0">
                          <a:latin typeface="Palatino Linotype" pitchFamily="18" charset="0"/>
                        </a:rPr>
                        <a:t>2 рецептора</a:t>
                      </a:r>
                      <a:endParaRPr lang="sr-Latn-RS" sz="1600" b="1" baseline="0" dirty="0">
                        <a:latin typeface="Palatino Linotype" pitchFamily="18" charset="0"/>
                      </a:endParaRPr>
                    </a:p>
                    <a:p>
                      <a:r>
                        <a:rPr lang="sr-Latn-RS" sz="1600" baseline="0" dirty="0" err="1">
                          <a:latin typeface="Palatino Linotype" pitchFamily="18" charset="0"/>
                        </a:rPr>
                        <a:t>Cimetidin</a:t>
                      </a:r>
                      <a:r>
                        <a:rPr lang="sr-Latn-RS" sz="1600" baseline="0" dirty="0">
                          <a:latin typeface="Palatino Linotype" pitchFamily="18" charset="0"/>
                        </a:rPr>
                        <a:t> (</a:t>
                      </a:r>
                      <a:r>
                        <a:rPr lang="sr-Latn-RS" sz="1600" baseline="0" dirty="0" err="1">
                          <a:latin typeface="Palatino Linotype" pitchFamily="18" charset="0"/>
                        </a:rPr>
                        <a:t>Belomet</a:t>
                      </a:r>
                      <a:r>
                        <a:rPr lang="sr-Latn-RS" sz="1600" baseline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sr-Latn-RS" sz="1600" baseline="0" dirty="0" err="1">
                          <a:latin typeface="Palatino Linotype" pitchFamily="18" charset="0"/>
                        </a:rPr>
                        <a:t>Ranitidin</a:t>
                      </a:r>
                      <a:r>
                        <a:rPr lang="sr-Latn-RS" sz="1600" baseline="0" dirty="0">
                          <a:latin typeface="Palatino Linotype" pitchFamily="18" charset="0"/>
                        </a:rPr>
                        <a:t> (PEPTORAN, </a:t>
                      </a:r>
                      <a:r>
                        <a:rPr lang="sr-Latn-RS" sz="1600" baseline="0" dirty="0" err="1">
                          <a:latin typeface="Palatino Linotype" pitchFamily="18" charset="0"/>
                        </a:rPr>
                        <a:t>Ranital</a:t>
                      </a:r>
                      <a:r>
                        <a:rPr lang="sr-Latn-RS" sz="1600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sr-Latn-RS" sz="1600" baseline="0" dirty="0" err="1">
                          <a:latin typeface="Palatino Linotype" pitchFamily="18" charset="0"/>
                        </a:rPr>
                        <a:t>Ranibos</a:t>
                      </a:r>
                      <a:r>
                        <a:rPr lang="sr-Latn-RS" sz="1600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sr-Latn-RS" sz="1600" baseline="0" dirty="0" err="1">
                          <a:latin typeface="Palatino Linotype" pitchFamily="18" charset="0"/>
                        </a:rPr>
                        <a:t>Ulcodin</a:t>
                      </a:r>
                      <a:r>
                        <a:rPr lang="sr-Latn-RS" sz="1600" baseline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sr-Latn-RS" sz="1600" baseline="0" dirty="0" err="1">
                          <a:latin typeface="Palatino Linotype" pitchFamily="18" charset="0"/>
                        </a:rPr>
                        <a:t>Famotidin</a:t>
                      </a:r>
                      <a:r>
                        <a:rPr lang="sr-Latn-RS" sz="1600" baseline="0" dirty="0">
                          <a:latin typeface="Palatino Linotype" pitchFamily="18" charset="0"/>
                        </a:rPr>
                        <a:t> (</a:t>
                      </a:r>
                      <a:r>
                        <a:rPr lang="sr-Latn-RS" sz="1600" baseline="0" dirty="0" err="1">
                          <a:latin typeface="Palatino Linotype" pitchFamily="18" charset="0"/>
                        </a:rPr>
                        <a:t>Famosan</a:t>
                      </a:r>
                      <a:r>
                        <a:rPr lang="sr-Latn-RS" sz="1600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sr-Latn-RS" sz="1600" baseline="0" dirty="0" err="1">
                          <a:latin typeface="Palatino Linotype" pitchFamily="18" charset="0"/>
                        </a:rPr>
                        <a:t>Ulfamid</a:t>
                      </a:r>
                      <a:r>
                        <a:rPr lang="sr-Latn-RS" sz="1600" baseline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sr-Latn-RS" sz="1600" baseline="0" dirty="0" err="1">
                          <a:latin typeface="Palatino Linotype" pitchFamily="18" charset="0"/>
                        </a:rPr>
                        <a:t>Nizatidin</a:t>
                      </a:r>
                      <a:r>
                        <a:rPr lang="sr-Latn-RS" sz="1600" baseline="0" dirty="0">
                          <a:latin typeface="Palatino Linotype" pitchFamily="18" charset="0"/>
                        </a:rPr>
                        <a:t> (</a:t>
                      </a:r>
                      <a:r>
                        <a:rPr lang="sr-Latn-RS" sz="1600" baseline="0" dirty="0" err="1">
                          <a:latin typeface="Palatino Linotype" pitchFamily="18" charset="0"/>
                        </a:rPr>
                        <a:t>Axid</a:t>
                      </a:r>
                      <a:r>
                        <a:rPr lang="sr-Latn-RS" sz="1600" baseline="0" dirty="0">
                          <a:latin typeface="Palatino Linotype" pitchFamily="18" charset="0"/>
                        </a:rPr>
                        <a:t>)</a:t>
                      </a:r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9616">
                <a:tc>
                  <a:txBody>
                    <a:bodyPr/>
                    <a:lstStyle/>
                    <a:p>
                      <a:r>
                        <a:rPr lang="sr-Cyrl-RS" sz="1600" b="1" dirty="0" err="1">
                          <a:latin typeface="Palatino Linotype" pitchFamily="18" charset="0"/>
                        </a:rPr>
                        <a:t>Инхибитори</a:t>
                      </a:r>
                      <a:r>
                        <a:rPr lang="sr-Cyrl-RS" sz="1600" b="1" dirty="0">
                          <a:latin typeface="Palatino Linotype" pitchFamily="18" charset="0"/>
                        </a:rPr>
                        <a:t> протонске пумпе</a:t>
                      </a:r>
                    </a:p>
                    <a:p>
                      <a:r>
                        <a:rPr lang="sr-Latn-RS" sz="1600" dirty="0" err="1">
                          <a:latin typeface="Palatino Linotype" pitchFamily="18" charset="0"/>
                        </a:rPr>
                        <a:t>Omeprazol</a:t>
                      </a:r>
                      <a:r>
                        <a:rPr lang="sr-Latn-RS" sz="1600" dirty="0">
                          <a:latin typeface="Palatino Linotype" pitchFamily="18" charset="0"/>
                        </a:rPr>
                        <a:t> (</a:t>
                      </a:r>
                      <a:r>
                        <a:rPr lang="sr-Latn-RS" sz="1600" dirty="0" err="1">
                          <a:latin typeface="Palatino Linotype" pitchFamily="18" charset="0"/>
                        </a:rPr>
                        <a:t>Omepro</a:t>
                      </a:r>
                      <a:r>
                        <a:rPr lang="sr-Latn-RS" sz="1600" dirty="0">
                          <a:latin typeface="Palatino Linotype" pitchFamily="18" charset="0"/>
                        </a:rPr>
                        <a:t>, </a:t>
                      </a:r>
                      <a:r>
                        <a:rPr lang="sr-Latn-RS" sz="1600" dirty="0" err="1">
                          <a:latin typeface="Palatino Linotype" pitchFamily="18" charset="0"/>
                        </a:rPr>
                        <a:t>Zeprom</a:t>
                      </a:r>
                      <a:r>
                        <a:rPr lang="sr-Latn-RS" sz="160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sr-Latn-RS" sz="1600" dirty="0" err="1">
                          <a:latin typeface="Palatino Linotype" pitchFamily="18" charset="0"/>
                        </a:rPr>
                        <a:t>Pantoprazol</a:t>
                      </a:r>
                      <a:r>
                        <a:rPr lang="sr-Latn-RS" sz="1600" dirty="0">
                          <a:latin typeface="Palatino Linotype" pitchFamily="18" charset="0"/>
                        </a:rPr>
                        <a:t> (</a:t>
                      </a:r>
                      <a:r>
                        <a:rPr lang="sr-Latn-RS" sz="1600" dirty="0" err="1">
                          <a:latin typeface="Palatino Linotype" pitchFamily="18" charset="0"/>
                        </a:rPr>
                        <a:t>Controloc</a:t>
                      </a:r>
                      <a:r>
                        <a:rPr lang="sr-Latn-RS" sz="160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sr-Latn-RS" sz="1600" dirty="0" err="1">
                          <a:latin typeface="Palatino Linotype" pitchFamily="18" charset="0"/>
                        </a:rPr>
                        <a:t>Lansoprazol</a:t>
                      </a:r>
                      <a:r>
                        <a:rPr lang="sr-Latn-RS" sz="1600" dirty="0">
                          <a:latin typeface="Palatino Linotype" pitchFamily="18" charset="0"/>
                        </a:rPr>
                        <a:t> </a:t>
                      </a:r>
                      <a:r>
                        <a:rPr lang="sr-Latn-RS" sz="1600" dirty="0" err="1">
                          <a:latin typeface="Palatino Linotype" pitchFamily="18" charset="0"/>
                        </a:rPr>
                        <a:t>Lanzul</a:t>
                      </a:r>
                      <a:r>
                        <a:rPr lang="sr-Latn-RS" sz="1600" dirty="0">
                          <a:latin typeface="Palatino Linotype" pitchFamily="18" charset="0"/>
                        </a:rPr>
                        <a:t>)</a:t>
                      </a:r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0475">
                <a:tc>
                  <a:txBody>
                    <a:bodyPr/>
                    <a:lstStyle/>
                    <a:p>
                      <a:r>
                        <a:rPr lang="sr-Cyrl-RS" sz="1600" b="1" dirty="0">
                          <a:latin typeface="Palatino Linotype" pitchFamily="18" charset="0"/>
                        </a:rPr>
                        <a:t>Остали</a:t>
                      </a:r>
                      <a:endParaRPr lang="sr-Latn-RS" sz="1600" b="1" dirty="0">
                        <a:latin typeface="Palatino Linotype" pitchFamily="18" charset="0"/>
                      </a:endParaRPr>
                    </a:p>
                    <a:p>
                      <a:r>
                        <a:rPr lang="sr-Latn-RS" sz="1600" dirty="0" err="1">
                          <a:latin typeface="Palatino Linotype" pitchFamily="18" charset="0"/>
                        </a:rPr>
                        <a:t>Ranitidin</a:t>
                      </a:r>
                      <a:r>
                        <a:rPr lang="sr-Latn-RS" sz="1600" dirty="0">
                          <a:latin typeface="Palatino Linotype" pitchFamily="18" charset="0"/>
                        </a:rPr>
                        <a:t>-bizmut-</a:t>
                      </a:r>
                      <a:r>
                        <a:rPr lang="sr-Latn-RS" sz="1600" dirty="0" err="1">
                          <a:latin typeface="Palatino Linotype" pitchFamily="18" charset="0"/>
                        </a:rPr>
                        <a:t>citrat</a:t>
                      </a:r>
                      <a:r>
                        <a:rPr lang="sr-Latn-RS" sz="1600" dirty="0">
                          <a:latin typeface="Palatino Linotype" pitchFamily="18" charset="0"/>
                        </a:rPr>
                        <a:t> (</a:t>
                      </a:r>
                      <a:r>
                        <a:rPr lang="sr-Latn-RS" sz="1600" dirty="0" err="1">
                          <a:latin typeface="Palatino Linotype" pitchFamily="18" charset="0"/>
                        </a:rPr>
                        <a:t>Pylorid</a:t>
                      </a:r>
                      <a:r>
                        <a:rPr lang="sr-Latn-RS" sz="160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r>
                        <a:rPr lang="sr-Latn-RS" sz="1600" dirty="0" err="1">
                          <a:latin typeface="Palatino Linotype" pitchFamily="18" charset="0"/>
                        </a:rPr>
                        <a:t>Sukralfat</a:t>
                      </a:r>
                      <a:r>
                        <a:rPr lang="sr-Latn-RS" sz="1600" dirty="0">
                          <a:latin typeface="Palatino Linotype" pitchFamily="18" charset="0"/>
                        </a:rPr>
                        <a:t> (</a:t>
                      </a:r>
                      <a:r>
                        <a:rPr lang="sr-Latn-RS" sz="1600" dirty="0" err="1">
                          <a:latin typeface="Palatino Linotype" pitchFamily="18" charset="0"/>
                        </a:rPr>
                        <a:t>Venter</a:t>
                      </a:r>
                      <a:r>
                        <a:rPr lang="sr-Latn-RS" sz="1600" dirty="0">
                          <a:latin typeface="Palatino Linotype" pitchFamily="18" charset="0"/>
                        </a:rPr>
                        <a:t>)</a:t>
                      </a:r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2400" y="1295400"/>
            <a:ext cx="4572000" cy="46628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 dirty="0">
                <a:latin typeface="Palatino Linotype" pitchFamily="18" charset="0"/>
              </a:rPr>
              <a:t>Циљ лечења: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>
                <a:latin typeface="Palatino Linotype" pitchFamily="18" charset="0"/>
              </a:rPr>
              <a:t>Неутрализација симптома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>
                <a:latin typeface="Palatino Linotype" pitchFamily="18" charset="0"/>
              </a:rPr>
              <a:t>Убрзање залечења улкуса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>
                <a:latin typeface="Palatino Linotype" pitchFamily="18" charset="0"/>
              </a:rPr>
              <a:t>Превенција рецидива и компликација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 err="1">
                <a:latin typeface="Palatino Linotype" pitchFamily="18" charset="0"/>
              </a:rPr>
              <a:t>Нефармаколошке</a:t>
            </a:r>
            <a:r>
              <a:rPr lang="sr-Cyrl-CS" dirty="0">
                <a:latin typeface="Palatino Linotype" pitchFamily="18" charset="0"/>
              </a:rPr>
              <a:t> мере лечења- контрола и елиминација фактора ризика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Фармаколошке мере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Данас </a:t>
            </a:r>
            <a:r>
              <a:rPr lang="sr-Latn-RS" dirty="0">
                <a:latin typeface="Palatino Linotype" pitchFamily="18" charset="0"/>
              </a:rPr>
              <a:t>IPP </a:t>
            </a:r>
            <a:r>
              <a:rPr lang="sr-Cyrl-RS" dirty="0">
                <a:latin typeface="Palatino Linotype" pitchFamily="18" charset="0"/>
              </a:rPr>
              <a:t>су терапија избора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CS" dirty="0">
              <a:latin typeface="Palatino Linotype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76400" y="228600"/>
            <a:ext cx="5867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b="1" dirty="0">
                <a:latin typeface="Palatino Linotype" pitchFamily="18" charset="0"/>
              </a:rPr>
              <a:t>Лечење</a:t>
            </a:r>
            <a:endParaRPr lang="sr-Cyrl-RS" sz="2800" dirty="0"/>
          </a:p>
        </p:txBody>
      </p:sp>
    </p:spTree>
    <p:extLst>
      <p:ext uri="{BB962C8B-B14F-4D97-AF65-F5344CB8AC3E}">
        <p14:creationId xmlns:p14="http://schemas.microsoft.com/office/powerpoint/2010/main" val="243283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57336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defRPr/>
            </a:pPr>
            <a:r>
              <a:rPr lang="sr-Cyrl-RS" sz="2000" b="1" dirty="0">
                <a:latin typeface="Palatino Linotype" pitchFamily="18" charset="0"/>
              </a:rPr>
              <a:t>Приступ лечењу</a:t>
            </a:r>
            <a:endParaRPr lang="en-US" sz="2000" b="1" dirty="0">
              <a:latin typeface="Palatino Linotype" pitchFamily="18" charset="0"/>
            </a:endParaRPr>
          </a:p>
        </p:txBody>
      </p:sp>
      <p:sp>
        <p:nvSpPr>
          <p:cNvPr id="51203" name="Subtitle 2"/>
          <p:cNvSpPr>
            <a:spLocks noGrp="1"/>
          </p:cNvSpPr>
          <p:nvPr>
            <p:ph type="subTitle" idx="1"/>
          </p:nvPr>
        </p:nvSpPr>
        <p:spPr>
          <a:xfrm>
            <a:off x="152400" y="838200"/>
            <a:ext cx="8839200" cy="5616575"/>
          </a:xfrm>
        </p:spPr>
        <p:txBody>
          <a:bodyPr>
            <a:normAutofit fontScale="92500" lnSpcReduction="20000"/>
          </a:bodyPr>
          <a:lstStyle/>
          <a:p>
            <a:pPr marR="0" algn="ctr" eaLnBrk="1" hangingPunct="1">
              <a:lnSpc>
                <a:spcPct val="150000"/>
              </a:lnSpc>
            </a:pPr>
            <a:r>
              <a:rPr lang="en-US" sz="1800" b="1" dirty="0" err="1">
                <a:solidFill>
                  <a:schemeClr val="tx1"/>
                </a:solidFill>
                <a:latin typeface="Palatino Linotype" pitchFamily="18" charset="0"/>
              </a:rPr>
              <a:t>Ера</a:t>
            </a:r>
            <a:r>
              <a:rPr lang="en-US" sz="18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Palatino Linotype" pitchFamily="18" charset="0"/>
              </a:rPr>
              <a:t>пре</a:t>
            </a:r>
            <a:r>
              <a:rPr lang="en-US" sz="18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Palatino Linotype" pitchFamily="18" charset="0"/>
              </a:rPr>
              <a:t>откривања</a:t>
            </a:r>
            <a:r>
              <a:rPr lang="en-US" sz="1800" b="1" dirty="0">
                <a:solidFill>
                  <a:schemeClr val="tx1"/>
                </a:solidFill>
                <a:latin typeface="Palatino Linotype" pitchFamily="18" charset="0"/>
              </a:rPr>
              <a:t> Х</a:t>
            </a:r>
            <a:r>
              <a:rPr lang="sr-Cyrl-RS" sz="1800" b="1" dirty="0">
                <a:solidFill>
                  <a:schemeClr val="tx1"/>
                </a:solidFill>
                <a:latin typeface="Palatino Linotype" pitchFamily="18" charset="0"/>
              </a:rPr>
              <a:t>БП</a:t>
            </a:r>
            <a:endParaRPr lang="sl-SI" sz="1800" b="1" dirty="0">
              <a:solidFill>
                <a:schemeClr val="tx1"/>
              </a:solidFill>
              <a:latin typeface="Palatino Linotype" pitchFamily="18" charset="0"/>
            </a:endParaRPr>
          </a:p>
          <a:p>
            <a:pPr marR="0" algn="ctr" eaLnBrk="1" hangingPunct="1">
              <a:lnSpc>
                <a:spcPct val="150000"/>
              </a:lnSpc>
            </a:pPr>
            <a:r>
              <a:rPr lang="sl-SI" sz="1800" dirty="0">
                <a:solidFill>
                  <a:schemeClr val="tx1"/>
                </a:solidFill>
                <a:latin typeface="Palatino Linotype" pitchFamily="18" charset="0"/>
              </a:rPr>
              <a:t>   Schwartzova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теорија</a:t>
            </a:r>
            <a:r>
              <a:rPr lang="sl-SI" sz="1800" dirty="0">
                <a:solidFill>
                  <a:schemeClr val="tx1"/>
                </a:solidFill>
                <a:latin typeface="Palatino Linotype" pitchFamily="18" charset="0"/>
              </a:rPr>
              <a:t> - “</a:t>
            </a:r>
            <a:r>
              <a:rPr lang="en-US" sz="1800" i="1" dirty="0" err="1">
                <a:solidFill>
                  <a:schemeClr val="tx1"/>
                </a:solidFill>
                <a:latin typeface="Palatino Linotype" pitchFamily="18" charset="0"/>
              </a:rPr>
              <a:t>нема</a:t>
            </a:r>
            <a:r>
              <a:rPr lang="en-US" sz="1800" i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i="1" dirty="0" err="1">
                <a:solidFill>
                  <a:schemeClr val="tx1"/>
                </a:solidFill>
                <a:latin typeface="Palatino Linotype" pitchFamily="18" charset="0"/>
              </a:rPr>
              <a:t>киселине</a:t>
            </a:r>
            <a:r>
              <a:rPr lang="en-US" sz="1800" i="1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800" i="1" dirty="0" err="1">
                <a:solidFill>
                  <a:schemeClr val="tx1"/>
                </a:solidFill>
                <a:latin typeface="Palatino Linotype" pitchFamily="18" charset="0"/>
              </a:rPr>
              <a:t>нема</a:t>
            </a:r>
            <a:r>
              <a:rPr lang="en-US" sz="1800" i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i="1" dirty="0" err="1">
                <a:solidFill>
                  <a:schemeClr val="tx1"/>
                </a:solidFill>
                <a:latin typeface="Palatino Linotype" pitchFamily="18" charset="0"/>
              </a:rPr>
              <a:t>чира</a:t>
            </a:r>
            <a:r>
              <a:rPr lang="sl-SI" sz="1800" dirty="0">
                <a:solidFill>
                  <a:schemeClr val="tx1"/>
                </a:solidFill>
                <a:latin typeface="Palatino Linotype" pitchFamily="18" charset="0"/>
              </a:rPr>
              <a:t>”</a:t>
            </a:r>
          </a:p>
          <a:p>
            <a:pPr marR="0" algn="l" eaLnBrk="1" hangingPunct="1">
              <a:lnSpc>
                <a:spcPct val="150000"/>
              </a:lnSpc>
            </a:pPr>
            <a:endParaRPr lang="sl-SI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Антациди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(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Аl-хидроксид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Мg-хидроксид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Cа-карбонат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Nа-карбонат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Антагонисти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H</a:t>
            </a:r>
            <a:r>
              <a:rPr lang="en-US" sz="1800" baseline="-25000" dirty="0">
                <a:solidFill>
                  <a:schemeClr val="tx1"/>
                </a:solidFill>
                <a:latin typeface="Palatino Linotype" pitchFamily="18" charset="0"/>
              </a:rPr>
              <a:t>2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рецептора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(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ранитидин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фамотидин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sr-Latn-RS" sz="1800" dirty="0">
                <a:solidFill>
                  <a:schemeClr val="tx1"/>
                </a:solidFill>
                <a:latin typeface="Palatino Linotype" pitchFamily="18" charset="0"/>
              </a:rPr>
              <a:t>IPP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(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пантопразол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омепразол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лансопразол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Цитопротективни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лекови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–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сукралфат</a:t>
            </a: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Препарати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који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садрже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бизмут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-</a:t>
            </a:r>
            <a:r>
              <a:rPr lang="sr-Cyrl-RS" sz="1800" dirty="0">
                <a:solidFill>
                  <a:schemeClr val="tx1"/>
                </a:solidFill>
                <a:latin typeface="Palatino Linotype" pitchFamily="18" charset="0"/>
              </a:rPr>
              <a:t>б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измут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субсалицилат</a:t>
            </a: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Аналози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простагландина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–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мизопростол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 (</a:t>
            </a:r>
            <a:r>
              <a:rPr lang="sr-Latn-RS" sz="1800" dirty="0">
                <a:solidFill>
                  <a:schemeClr val="tx1"/>
                </a:solidFill>
                <a:latin typeface="Palatino Linotype" pitchFamily="18" charset="0"/>
              </a:rPr>
              <a:t>NSAIL </a:t>
            </a:r>
            <a:r>
              <a:rPr lang="en-US" sz="1800" dirty="0" err="1">
                <a:solidFill>
                  <a:schemeClr val="tx1"/>
                </a:solidFill>
                <a:latin typeface="Palatino Linotype" pitchFamily="18" charset="0"/>
              </a:rPr>
              <a:t>улкуси</a:t>
            </a:r>
            <a:r>
              <a:rPr lang="en-US" sz="1800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pPr marL="285750" marR="0" indent="-285750" algn="l" eaLnBrk="1" hangingPunct="1">
              <a:buFont typeface="Arial" pitchFamily="34" charset="0"/>
              <a:buChar char="•"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303817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90678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АНТАЦИДИ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Слабе базе које неутралишу киселину и инхибирају стварање пепсина (јер се </a:t>
            </a:r>
            <a:r>
              <a:rPr lang="sr-Cyrl-RS" dirty="0" err="1">
                <a:latin typeface="Palatino Linotype" pitchFamily="18" charset="0"/>
              </a:rPr>
              <a:t>пепсиноген</a:t>
            </a:r>
            <a:r>
              <a:rPr lang="sr-Cyrl-RS" dirty="0">
                <a:latin typeface="Palatino Linotype" pitchFamily="18" charset="0"/>
              </a:rPr>
              <a:t> конвертује у пепсин у киселој средини)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Данас актуелни антациди: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            Алуминијум хидроксид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            Магнезијум хидроксид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Не морају се прописивати на лекарски рецепт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ОТ</a:t>
            </a:r>
            <a:r>
              <a:rPr lang="sr-Latn-RS" dirty="0">
                <a:latin typeface="Palatino Linotype" pitchFamily="18" charset="0"/>
              </a:rPr>
              <a:t>C</a:t>
            </a:r>
            <a:r>
              <a:rPr lang="sr-Cyrl-RS" dirty="0">
                <a:latin typeface="Palatino Linotype" pitchFamily="18" charset="0"/>
              </a:rPr>
              <a:t> лекови за </a:t>
            </a:r>
            <a:r>
              <a:rPr lang="sr-Cyrl-RS" dirty="0" err="1">
                <a:latin typeface="Palatino Linotype" pitchFamily="18" charset="0"/>
              </a:rPr>
              <a:t>симптоматско</a:t>
            </a:r>
            <a:r>
              <a:rPr lang="sr-Cyrl-RS" dirty="0">
                <a:latin typeface="Palatino Linotype" pitchFamily="18" charset="0"/>
              </a:rPr>
              <a:t> смањење тегоба (диспепсије)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Трајање дејства 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30 мин када се узму </a:t>
            </a:r>
            <a:r>
              <a:rPr lang="sr-Cyrl-RS" dirty="0" err="1">
                <a:latin typeface="Palatino Linotype" pitchFamily="18" charset="0"/>
              </a:rPr>
              <a:t>наштину</a:t>
            </a:r>
            <a:r>
              <a:rPr lang="sr-Cyrl-RS" dirty="0">
                <a:latin typeface="Palatino Linotype" pitchFamily="18" charset="0"/>
              </a:rPr>
              <a:t>, 2 сата када се узму након оброка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Нежељени ефекти 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Latn-RS" dirty="0">
                <a:latin typeface="Palatino Linotype" pitchFamily="18" charset="0"/>
              </a:rPr>
              <a:t>Al</a:t>
            </a:r>
            <a:r>
              <a:rPr lang="sr-Cyrl-RS" baseline="-25000" dirty="0">
                <a:latin typeface="Palatino Linotype" pitchFamily="18" charset="0"/>
              </a:rPr>
              <a:t>3</a:t>
            </a:r>
            <a:r>
              <a:rPr lang="sr-Cyrl-RS" dirty="0">
                <a:latin typeface="Palatino Linotype" pitchFamily="18" charset="0"/>
              </a:rPr>
              <a:t>+ антациди–констипација (јер </a:t>
            </a:r>
            <a:r>
              <a:rPr lang="sr-Cyrl-RS" dirty="0" err="1">
                <a:latin typeface="Palatino Linotype" pitchFamily="18" charset="0"/>
              </a:rPr>
              <a:t>релаксирају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гастричне</a:t>
            </a:r>
            <a:r>
              <a:rPr lang="sr-Cyrl-RS" dirty="0">
                <a:latin typeface="Palatino Linotype" pitchFamily="18" charset="0"/>
              </a:rPr>
              <a:t> мишиће и одлажу пражњење желуца),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Cyrl-RS" baseline="-25000" dirty="0">
                <a:latin typeface="Palatino Linotype" pitchFamily="18" charset="0"/>
              </a:rPr>
              <a:t>2</a:t>
            </a:r>
            <a:r>
              <a:rPr lang="sr-Cyrl-RS" dirty="0">
                <a:latin typeface="Palatino Linotype" pitchFamily="18" charset="0"/>
              </a:rPr>
              <a:t>+ антациди–осмотска дијареја </a:t>
            </a:r>
          </a:p>
        </p:txBody>
      </p:sp>
    </p:spTree>
    <p:extLst>
      <p:ext uri="{BB962C8B-B14F-4D97-AF65-F5344CB8AC3E}">
        <p14:creationId xmlns:p14="http://schemas.microsoft.com/office/powerpoint/2010/main" val="3462804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"/>
            <a:ext cx="89916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ГАСТРОПРОТЕКТИВИ (ПРОТЕКТОРИ МУКОЗЕ)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err="1">
                <a:latin typeface="Palatino Linotype" pitchFamily="18" charset="0"/>
              </a:rPr>
              <a:t>Сукралфат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err="1">
                <a:latin typeface="Palatino Linotype" pitchFamily="18" charset="0"/>
              </a:rPr>
              <a:t>Мизопростол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Колоидни бизмут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>
                <a:latin typeface="Palatino Linotype" pitchFamily="18" charset="0"/>
              </a:rPr>
              <a:t>СУКРАЛФАТ</a:t>
            </a:r>
            <a:br>
              <a:rPr lang="ru-RU" dirty="0">
                <a:latin typeface="Palatino Linotype" pitchFamily="18" charset="0"/>
              </a:rPr>
            </a:br>
            <a:r>
              <a:rPr lang="ru-RU" dirty="0">
                <a:latin typeface="Palatino Linotype" pitchFamily="18" charset="0"/>
              </a:rPr>
              <a:t>Со сукурозе у комплексу са алуминијум хидроксидом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Превенира акутна хемијска оштећења слузнице и доводи до зацељења улкуса без деловања на секрецију киселине и пепсина и без пуферовања киселине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Потиче ангиогенезу и формирање гранулационог ткива, вероватно због везивања фактора раста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У киселом </a:t>
            </a:r>
            <a:r>
              <a:rPr lang="sr-Latn-RS" dirty="0">
                <a:latin typeface="Palatino Linotype" pitchFamily="18" charset="0"/>
              </a:rPr>
              <a:t>PH</a:t>
            </a:r>
            <a:r>
              <a:rPr lang="ru-RU" dirty="0">
                <a:latin typeface="Palatino Linotype" pitchFamily="18" charset="0"/>
              </a:rPr>
              <a:t> полимеризује се у вискозни гел који адхерира за кратер улкуса, редукујући приступ улкусу киселине и пепсина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Узима се наште, 1 сат пре оброка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Други антациди и </a:t>
            </a:r>
            <a:r>
              <a:rPr lang="sr-Latn-RS" dirty="0">
                <a:latin typeface="Palatino Linotype" pitchFamily="18" charset="0"/>
              </a:rPr>
              <a:t>H</a:t>
            </a:r>
            <a:r>
              <a:rPr lang="ru-RU" dirty="0">
                <a:latin typeface="Palatino Linotype" pitchFamily="18" charset="0"/>
              </a:rPr>
              <a:t>2 антагонисти  треба да буду избегнути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Palatino Linotype" pitchFamily="18" charset="0"/>
              </a:rPr>
              <a:t>     (јер му је потребна киселина за активацију)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155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00" y="152400"/>
            <a:ext cx="89916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ПРОСТАГЛАНДИНИ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Нарочито групе Е и И, инхибирају секрецију желудачне киселине и стимулишу </a:t>
            </a:r>
            <a:r>
              <a:rPr lang="sr-Cyrl-RS" dirty="0" err="1">
                <a:latin typeface="Palatino Linotype" pitchFamily="18" charset="0"/>
              </a:rPr>
              <a:t>слузничке</a:t>
            </a:r>
            <a:r>
              <a:rPr lang="sr-Cyrl-RS" dirty="0">
                <a:latin typeface="Palatino Linotype" pitchFamily="18" charset="0"/>
              </a:rPr>
              <a:t> одбрамбене механизме</a:t>
            </a:r>
          </a:p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МИСОПРОСТОЛ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ПГЕ1  </a:t>
            </a:r>
            <a:r>
              <a:rPr lang="sr-Cyrl-RS" dirty="0" err="1">
                <a:latin typeface="Palatino Linotype" pitchFamily="18" charset="0"/>
              </a:rPr>
              <a:t>аналог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Умерена инхибиција </a:t>
            </a:r>
            <a:r>
              <a:rPr lang="sr-Cyrl-RS" dirty="0" err="1">
                <a:latin typeface="Palatino Linotype" pitchFamily="18" charset="0"/>
              </a:rPr>
              <a:t>ставарања</a:t>
            </a:r>
            <a:r>
              <a:rPr lang="sr-Cyrl-RS" dirty="0">
                <a:latin typeface="Palatino Linotype" pitchFamily="18" charset="0"/>
              </a:rPr>
              <a:t> киселине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Стимулише стварање </a:t>
            </a:r>
            <a:r>
              <a:rPr lang="sr-Cyrl-RS" dirty="0" err="1">
                <a:latin typeface="Palatino Linotype" pitchFamily="18" charset="0"/>
              </a:rPr>
              <a:t>мукуса</a:t>
            </a:r>
            <a:r>
              <a:rPr lang="sr-Cyrl-RS" dirty="0">
                <a:latin typeface="Palatino Linotype" pitchFamily="18" charset="0"/>
              </a:rPr>
              <a:t> и бикарбоната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Повећава проток крви кроз </a:t>
            </a:r>
            <a:r>
              <a:rPr lang="sr-Cyrl-RS" dirty="0" err="1">
                <a:latin typeface="Palatino Linotype" pitchFamily="18" charset="0"/>
              </a:rPr>
              <a:t>мукус</a:t>
            </a:r>
            <a:r>
              <a:rPr lang="sr-Cyrl-RS" dirty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Одличан за превенцију </a:t>
            </a:r>
            <a:r>
              <a:rPr lang="sr-Cyrl-RS" dirty="0" err="1">
                <a:latin typeface="Palatino Linotype" pitchFamily="18" charset="0"/>
              </a:rPr>
              <a:t>улцерација</a:t>
            </a:r>
            <a:r>
              <a:rPr lang="sr-Cyrl-RS" dirty="0">
                <a:latin typeface="Palatino Linotype" pitchFamily="18" charset="0"/>
              </a:rPr>
              <a:t> узрокованих НСАИЛ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Дијареја и абдоминални грчеви се јављају код 20% болесника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Нису популарни као </a:t>
            </a:r>
            <a:r>
              <a:rPr lang="sr-Cyrl-RS" dirty="0" err="1">
                <a:latin typeface="Palatino Linotype" pitchFamily="18" charset="0"/>
              </a:rPr>
              <a:t>инхибитори</a:t>
            </a:r>
            <a:r>
              <a:rPr lang="sr-Cyrl-RS" dirty="0">
                <a:latin typeface="Palatino Linotype" pitchFamily="18" charset="0"/>
              </a:rPr>
              <a:t> протонске пумпе: имају слабији ефекат и лошије се подносе</a:t>
            </a:r>
          </a:p>
        </p:txBody>
      </p:sp>
    </p:spTree>
    <p:extLst>
      <p:ext uri="{BB962C8B-B14F-4D97-AF65-F5344CB8AC3E}">
        <p14:creationId xmlns:p14="http://schemas.microsoft.com/office/powerpoint/2010/main" val="2606373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9916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Palatino Linotype" pitchFamily="18" charset="0"/>
              </a:rPr>
              <a:t>КОЛОИДНИ БИЗМУТ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Облаже улцерације, стимулише секрецију мукуса и бикарбоната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Директни антимикробни ефекти на ХБП (сви препарати показују снажан супресивни учинак)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Могу да доведу до црне пребојености столице и језика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Због токсичности бизмута не могу се примењивати у дужем периоду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Не инхибира и не неутралише желудачну киселину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Latn-RS" dirty="0">
                <a:latin typeface="Palatino Linotype" pitchFamily="18" charset="0"/>
              </a:rPr>
              <a:t>CBS</a:t>
            </a:r>
            <a:r>
              <a:rPr lang="sr-Cyrl-RS" dirty="0">
                <a:latin typeface="Palatino Linotype" pitchFamily="18" charset="0"/>
              </a:rPr>
              <a:t> инхибира секрецију пепсина и везује се за </a:t>
            </a:r>
            <a:r>
              <a:rPr lang="sr-Cyrl-RS" dirty="0" err="1">
                <a:latin typeface="Palatino Linotype" pitchFamily="18" charset="0"/>
              </a:rPr>
              <a:t>улкусни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кратер</a:t>
            </a:r>
            <a:r>
              <a:rPr lang="sr-Cyrl-RS" dirty="0">
                <a:latin typeface="Palatino Linotype" pitchFamily="18" charset="0"/>
              </a:rPr>
              <a:t>, повећава продукцију </a:t>
            </a:r>
            <a:r>
              <a:rPr lang="sr-Cyrl-RS" dirty="0" err="1">
                <a:latin typeface="Palatino Linotype" pitchFamily="18" charset="0"/>
              </a:rPr>
              <a:t>слузничких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простагландина</a:t>
            </a:r>
            <a:r>
              <a:rPr lang="sr-Cyrl-RS" dirty="0">
                <a:latin typeface="Palatino Linotype" pitchFamily="18" charset="0"/>
              </a:rPr>
              <a:t> и секрецију слузи и бикарбоната</a:t>
            </a:r>
            <a:endParaRPr lang="ru-RU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Бизмут субсалицилат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Бизмут субцитрат (</a:t>
            </a:r>
            <a:r>
              <a:rPr lang="sr-Latn-RS" dirty="0">
                <a:latin typeface="Palatino Linotype" pitchFamily="18" charset="0"/>
              </a:rPr>
              <a:t>CBS)</a:t>
            </a:r>
            <a:endParaRPr lang="ru-RU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Бизмут динитрат</a:t>
            </a:r>
          </a:p>
          <a:p>
            <a:pPr>
              <a:lnSpc>
                <a:spcPct val="150000"/>
              </a:lnSpc>
            </a:pPr>
            <a:endParaRPr lang="ru-RU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753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2293"/>
            <a:ext cx="90678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Palatino Linotype" pitchFamily="18" charset="0"/>
              </a:rPr>
              <a:t>АНТАГОНИСТИ ХИСТАМИНСКИХ </a:t>
            </a:r>
            <a:r>
              <a:rPr lang="sr-Latn-RS" b="1" dirty="0">
                <a:latin typeface="Palatino Linotype" pitchFamily="18" charset="0"/>
              </a:rPr>
              <a:t>H</a:t>
            </a:r>
            <a:r>
              <a:rPr lang="ru-RU" b="1" baseline="-25000" dirty="0">
                <a:latin typeface="Palatino Linotype" pitchFamily="18" charset="0"/>
              </a:rPr>
              <a:t>2</a:t>
            </a:r>
            <a:r>
              <a:rPr lang="ru-RU" b="1" dirty="0">
                <a:latin typeface="Palatino Linotype" pitchFamily="18" charset="0"/>
              </a:rPr>
              <a:t> РЕЦЕПТОРА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Реверзибилна компетитивна инхибиција </a:t>
            </a:r>
            <a:r>
              <a:rPr lang="sr-Latn-RS" dirty="0">
                <a:latin typeface="Palatino Linotype" pitchFamily="18" charset="0"/>
              </a:rPr>
              <a:t>H</a:t>
            </a:r>
            <a:r>
              <a:rPr lang="ru-RU" baseline="-25000" dirty="0">
                <a:latin typeface="Palatino Linotype" pitchFamily="18" charset="0"/>
              </a:rPr>
              <a:t>2</a:t>
            </a:r>
            <a:r>
              <a:rPr lang="ru-RU" dirty="0">
                <a:latin typeface="Palatino Linotype" pitchFamily="18" charset="0"/>
              </a:rPr>
              <a:t> рецептора</a:t>
            </a:r>
            <a:r>
              <a:rPr lang="sr-Latn-RS" dirty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на </a:t>
            </a:r>
            <a:r>
              <a:rPr lang="sr-Cyrl-RS" dirty="0" err="1">
                <a:latin typeface="Palatino Linotype" pitchFamily="18" charset="0"/>
              </a:rPr>
              <a:t>паријеталној</a:t>
            </a:r>
            <a:r>
              <a:rPr lang="sr-Cyrl-RS" dirty="0">
                <a:latin typeface="Palatino Linotype" pitchFamily="18" charset="0"/>
              </a:rPr>
              <a:t> ћелији желудачне </a:t>
            </a:r>
            <a:r>
              <a:rPr lang="sr-Cyrl-RS" dirty="0" err="1">
                <a:latin typeface="Palatino Linotype" pitchFamily="18" charset="0"/>
              </a:rPr>
              <a:t>слузнице</a:t>
            </a:r>
            <a:endParaRPr lang="ru-RU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Високо селективни, не делују на </a:t>
            </a:r>
            <a:r>
              <a:rPr lang="sr-Latn-RS" dirty="0">
                <a:latin typeface="Palatino Linotype" pitchFamily="18" charset="0"/>
              </a:rPr>
              <a:t>H</a:t>
            </a:r>
            <a:r>
              <a:rPr lang="ru-RU" baseline="-25000" dirty="0">
                <a:latin typeface="Palatino Linotype" pitchFamily="18" charset="0"/>
              </a:rPr>
              <a:t>1</a:t>
            </a:r>
            <a:r>
              <a:rPr lang="ru-RU" dirty="0">
                <a:latin typeface="Palatino Linotype" pitchFamily="18" charset="0"/>
              </a:rPr>
              <a:t> или </a:t>
            </a:r>
            <a:r>
              <a:rPr lang="sr-Latn-RS" dirty="0">
                <a:latin typeface="Palatino Linotype" pitchFamily="18" charset="0"/>
              </a:rPr>
              <a:t>H</a:t>
            </a:r>
            <a:r>
              <a:rPr lang="ru-RU" baseline="-25000" dirty="0">
                <a:latin typeface="Palatino Linotype" pitchFamily="18" charset="0"/>
              </a:rPr>
              <a:t>3</a:t>
            </a:r>
            <a:r>
              <a:rPr lang="ru-RU" dirty="0">
                <a:latin typeface="Palatino Linotype" pitchFamily="18" charset="0"/>
              </a:rPr>
              <a:t> рецепторе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Врло ефикасни у инхибицији ноћне секреције киселине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Умерен ефекат на оброком стимулисану секрецију киселине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Највише серумске концентрације се постижу након 1-3</a:t>
            </a:r>
            <a:r>
              <a:rPr lang="sr-Latn-RS" dirty="0">
                <a:latin typeface="Palatino Linotype" pitchFamily="18" charset="0"/>
              </a:rPr>
              <a:t> h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Пролазе кроз </a:t>
            </a:r>
            <a:r>
              <a:rPr lang="sr-Cyrl-RS" dirty="0" err="1">
                <a:latin typeface="Palatino Linotype" pitchFamily="18" charset="0"/>
              </a:rPr>
              <a:t>хематоенцефалну</a:t>
            </a:r>
            <a:r>
              <a:rPr lang="sr-Cyrl-RS" dirty="0">
                <a:latin typeface="Palatino Linotype" pitchFamily="18" charset="0"/>
              </a:rPr>
              <a:t> баријеру и плаценту, излучују се у млеко приликом дојења</a:t>
            </a:r>
            <a:endParaRPr lang="ru-RU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latin typeface="Palatino Linotype" pitchFamily="18" charset="0"/>
              </a:rPr>
              <a:t>Нежељени ефекти и интерреакције: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err="1">
                <a:latin typeface="Palatino Linotype" pitchFamily="18" charset="0"/>
              </a:rPr>
              <a:t>Циметидин</a:t>
            </a:r>
            <a:r>
              <a:rPr lang="sr-Cyrl-RS" dirty="0">
                <a:latin typeface="Palatino Linotype" pitchFamily="18" charset="0"/>
              </a:rPr>
              <a:t> изазива </a:t>
            </a:r>
            <a:r>
              <a:rPr lang="sr-Cyrl-RS" dirty="0" err="1">
                <a:latin typeface="Palatino Linotype" pitchFamily="18" charset="0"/>
              </a:rPr>
              <a:t>гинекомастију</a:t>
            </a:r>
            <a:r>
              <a:rPr lang="sr-Cyrl-RS" dirty="0">
                <a:latin typeface="Palatino Linotype" pitchFamily="18" charset="0"/>
              </a:rPr>
              <a:t> и </a:t>
            </a:r>
            <a:r>
              <a:rPr lang="sr-Cyrl-RS" dirty="0" err="1">
                <a:latin typeface="Palatino Linotype" pitchFamily="18" charset="0"/>
              </a:rPr>
              <a:t>галактореју</a:t>
            </a:r>
            <a:r>
              <a:rPr lang="sr-Cyrl-RS" dirty="0">
                <a:latin typeface="Palatino Linotype" pitchFamily="18" charset="0"/>
              </a:rPr>
              <a:t> (има </a:t>
            </a:r>
            <a:r>
              <a:rPr lang="sr-Cyrl-RS" dirty="0" err="1">
                <a:latin typeface="Palatino Linotype" pitchFamily="18" charset="0"/>
              </a:rPr>
              <a:t>антиандрогене</a:t>
            </a:r>
            <a:r>
              <a:rPr lang="sr-Cyrl-RS" dirty="0">
                <a:latin typeface="Palatino Linotype" pitchFamily="18" charset="0"/>
              </a:rPr>
              <a:t> ефекте и  повећава ниво ПРЛ)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 err="1">
                <a:latin typeface="Palatino Linotype" pitchFamily="18" charset="0"/>
              </a:rPr>
              <a:t>Циметидин</a:t>
            </a:r>
            <a:r>
              <a:rPr lang="sr-Cyrl-RS" dirty="0">
                <a:latin typeface="Palatino Linotype" pitchFamily="18" charset="0"/>
              </a:rPr>
              <a:t> инхибира </a:t>
            </a:r>
            <a:r>
              <a:rPr lang="sr-Latn-RS" dirty="0">
                <a:latin typeface="Palatino Linotype" pitchFamily="18" charset="0"/>
              </a:rPr>
              <a:t>CYP</a:t>
            </a:r>
            <a:r>
              <a:rPr lang="sr-Cyrl-RS" dirty="0">
                <a:latin typeface="Palatino Linotype" pitchFamily="18" charset="0"/>
              </a:rPr>
              <a:t>450 и повећава концентрацију </a:t>
            </a:r>
            <a:r>
              <a:rPr lang="sr-Cyrl-RS" dirty="0" err="1">
                <a:latin typeface="Palatino Linotype" pitchFamily="18" charset="0"/>
              </a:rPr>
              <a:t>варфарина</a:t>
            </a:r>
            <a:r>
              <a:rPr lang="sr-Cyrl-RS" dirty="0">
                <a:latin typeface="Palatino Linotype" pitchFamily="18" charset="0"/>
              </a:rPr>
              <a:t>, теофилина, </a:t>
            </a:r>
            <a:r>
              <a:rPr lang="sr-Cyrl-RS" dirty="0" err="1">
                <a:latin typeface="Palatino Linotype" pitchFamily="18" charset="0"/>
              </a:rPr>
              <a:t>фенитоина</a:t>
            </a:r>
            <a:r>
              <a:rPr lang="sr-Cyrl-RS" dirty="0">
                <a:latin typeface="Palatino Linotype" pitchFamily="18" charset="0"/>
              </a:rPr>
              <a:t> и </a:t>
            </a:r>
            <a:r>
              <a:rPr lang="sr-Cyrl-RS" dirty="0" err="1">
                <a:latin typeface="Palatino Linotype" pitchFamily="18" charset="0"/>
              </a:rPr>
              <a:t>етанола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26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00" y="228600"/>
            <a:ext cx="89154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Palatino Linotype" pitchFamily="18" charset="0"/>
              </a:rPr>
              <a:t>ИНХИБИТОРИ ПРОТОНСКЕ ПУМПЕ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Најефикаснији лекови за антиулкусну терапију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Иреверзибилни инхибитори </a:t>
            </a:r>
            <a:r>
              <a:rPr lang="sr-Latn-RS" dirty="0">
                <a:latin typeface="Palatino Linotype" pitchFamily="18" charset="0"/>
              </a:rPr>
              <a:t>H</a:t>
            </a:r>
            <a:r>
              <a:rPr lang="ru-RU" dirty="0">
                <a:latin typeface="Palatino Linotype" pitchFamily="18" charset="0"/>
              </a:rPr>
              <a:t>+ </a:t>
            </a:r>
            <a:r>
              <a:rPr lang="sr-Latn-RS" dirty="0">
                <a:latin typeface="Palatino Linotype" pitchFamily="18" charset="0"/>
              </a:rPr>
              <a:t>K</a:t>
            </a:r>
            <a:r>
              <a:rPr lang="ru-RU" dirty="0">
                <a:latin typeface="Palatino Linotype" pitchFamily="18" charset="0"/>
              </a:rPr>
              <a:t>+ </a:t>
            </a:r>
            <a:r>
              <a:rPr lang="sr-Latn-RS" dirty="0">
                <a:latin typeface="Palatino Linotype" pitchFamily="18" charset="0"/>
              </a:rPr>
              <a:t>ATP</a:t>
            </a:r>
            <a:r>
              <a:rPr lang="ru-RU" dirty="0">
                <a:latin typeface="Palatino Linotype" pitchFamily="18" charset="0"/>
              </a:rPr>
              <a:t>-азе у мембрани паријеталне ћелије желудачне слузнице, чиме доводе до готово потпуног престанка лучења желудачне киселине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Ефекат наступа брзо, лучење желудачне киселине враћа се на нормалне вредности 3-4 дана након престанка терапије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У облику “про-медикамената” који се активирају у киселој средини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Активирају се у каналикулима желуца и ковалентно се везују за екстрацелуларни домен </a:t>
            </a:r>
            <a:r>
              <a:rPr lang="sr-Latn-RS" dirty="0">
                <a:latin typeface="Palatino Linotype" pitchFamily="18" charset="0"/>
              </a:rPr>
              <a:t>H</a:t>
            </a:r>
            <a:r>
              <a:rPr lang="ru-RU" dirty="0">
                <a:latin typeface="Palatino Linotype" pitchFamily="18" charset="0"/>
              </a:rPr>
              <a:t>+ </a:t>
            </a:r>
            <a:r>
              <a:rPr lang="sr-Latn-RS" dirty="0">
                <a:latin typeface="Palatino Linotype" pitchFamily="18" charset="0"/>
              </a:rPr>
              <a:t>K</a:t>
            </a:r>
            <a:r>
              <a:rPr lang="ru-RU" dirty="0">
                <a:latin typeface="Palatino Linotype" pitchFamily="18" charset="0"/>
              </a:rPr>
              <a:t>+ </a:t>
            </a:r>
            <a:r>
              <a:rPr lang="sr-Latn-RS" dirty="0">
                <a:latin typeface="Palatino Linotype" pitchFamily="18" charset="0"/>
              </a:rPr>
              <a:t>ATP</a:t>
            </a:r>
            <a:r>
              <a:rPr lang="ru-RU" dirty="0">
                <a:latin typeface="Palatino Linotype" pitchFamily="18" charset="0"/>
              </a:rPr>
              <a:t>-азе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Секрециј</a:t>
            </a:r>
            <a:r>
              <a:rPr lang="sr-Latn-RS" dirty="0">
                <a:latin typeface="Palatino Linotype" pitchFamily="18" charset="0"/>
              </a:rPr>
              <a:t>a</a:t>
            </a:r>
            <a:r>
              <a:rPr lang="ru-RU" dirty="0">
                <a:latin typeface="Palatino Linotype" pitchFamily="18" charset="0"/>
              </a:rPr>
              <a:t> киселина се обнавља тек након нове синтезе молекуле протонске пумпе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Омепразоле</a:t>
            </a:r>
            <a:r>
              <a:rPr lang="sr-Latn-RS" dirty="0">
                <a:latin typeface="Palatino Linotype" pitchFamily="18" charset="0"/>
              </a:rPr>
              <a:t>-</a:t>
            </a:r>
            <a:r>
              <a:rPr lang="ru-RU" dirty="0">
                <a:latin typeface="Palatino Linotype" pitchFamily="18" charset="0"/>
              </a:rPr>
              <a:t>20</a:t>
            </a:r>
            <a:r>
              <a:rPr lang="sr-Latn-RS" dirty="0">
                <a:latin typeface="Palatino Linotype" pitchFamily="18" charset="0"/>
              </a:rPr>
              <a:t>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ru-RU" dirty="0">
                <a:latin typeface="Palatino Linotype" pitchFamily="18" charset="0"/>
              </a:rPr>
              <a:t>, Есомепразоле</a:t>
            </a:r>
            <a:r>
              <a:rPr lang="sr-Latn-RS" dirty="0">
                <a:latin typeface="Palatino Linotype" pitchFamily="18" charset="0"/>
              </a:rPr>
              <a:t>-</a:t>
            </a:r>
            <a:r>
              <a:rPr lang="ru-RU" dirty="0">
                <a:latin typeface="Palatino Linotype" pitchFamily="18" charset="0"/>
              </a:rPr>
              <a:t>20-40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ru-RU" dirty="0">
                <a:latin typeface="Palatino Linotype" pitchFamily="18" charset="0"/>
              </a:rPr>
              <a:t> , Лансопразоле</a:t>
            </a:r>
            <a:r>
              <a:rPr lang="sr-Latn-RS" dirty="0">
                <a:latin typeface="Palatino Linotype" pitchFamily="18" charset="0"/>
              </a:rPr>
              <a:t>-3</a:t>
            </a:r>
            <a:r>
              <a:rPr lang="ru-RU" dirty="0">
                <a:latin typeface="Palatino Linotype" pitchFamily="18" charset="0"/>
              </a:rPr>
              <a:t>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ru-RU" dirty="0">
                <a:latin typeface="Palatino Linotype" pitchFamily="18" charset="0"/>
              </a:rPr>
              <a:t>Пантопразоле</a:t>
            </a:r>
            <a:r>
              <a:rPr lang="sr-Latn-RS" dirty="0">
                <a:latin typeface="Palatino Linotype" pitchFamily="18" charset="0"/>
              </a:rPr>
              <a:t>-4</a:t>
            </a:r>
            <a:r>
              <a:rPr lang="ru-RU" dirty="0">
                <a:latin typeface="Palatino Linotype" pitchFamily="18" charset="0"/>
              </a:rPr>
              <a:t>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Cyrl-RS" dirty="0">
                <a:latin typeface="Palatino Linotype" pitchFamily="18" charset="0"/>
              </a:rPr>
              <a:t>, </a:t>
            </a:r>
            <a:r>
              <a:rPr lang="ru-RU" dirty="0">
                <a:latin typeface="Palatino Linotype" pitchFamily="18" charset="0"/>
              </a:rPr>
              <a:t>Рабепразоле</a:t>
            </a:r>
            <a:r>
              <a:rPr lang="sr-Latn-RS" dirty="0">
                <a:latin typeface="Palatino Linotype" pitchFamily="18" charset="0"/>
              </a:rPr>
              <a:t>-</a:t>
            </a:r>
            <a:r>
              <a:rPr lang="ru-RU" dirty="0">
                <a:latin typeface="Palatino Linotype" pitchFamily="18" charset="0"/>
              </a:rPr>
              <a:t>20 </a:t>
            </a:r>
            <a:r>
              <a:rPr lang="sr-Latn-RS" dirty="0" err="1">
                <a:latin typeface="Palatino Linotype" pitchFamily="18" charset="0"/>
              </a:rPr>
              <a:t>mg</a:t>
            </a:r>
            <a:endParaRPr lang="ru-RU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614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52400"/>
            <a:ext cx="90678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Palatino Linotype" pitchFamily="18" charset="0"/>
              </a:rPr>
              <a:t>ИНХИБИТОРИ ПРОТОНСКЕ ПУМПЕ</a:t>
            </a:r>
            <a:r>
              <a:rPr lang="sr-Latn-RS" b="1" dirty="0">
                <a:latin typeface="Palatino Linotype" pitchFamily="18" charset="0"/>
              </a:rPr>
              <a:t> </a:t>
            </a:r>
            <a:r>
              <a:rPr lang="sr-Cyrl-RS" b="1" dirty="0">
                <a:latin typeface="Palatino Linotype" pitchFamily="18" charset="0"/>
              </a:rPr>
              <a:t>КИНЕТИКА</a:t>
            </a:r>
            <a:endParaRPr lang="ru-RU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У облику таблета или капсула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Пантопразол и омепразол може да се примењује интравенозно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Зато што им је потребна кисела средина да би се активирали дају се 1</a:t>
            </a:r>
            <a:r>
              <a:rPr lang="sr-Latn-RS" dirty="0">
                <a:latin typeface="Palatino Linotype" pitchFamily="18" charset="0"/>
              </a:rPr>
              <a:t>h</a:t>
            </a:r>
            <a:r>
              <a:rPr lang="ru-RU" dirty="0">
                <a:latin typeface="Palatino Linotype" pitchFamily="18" charset="0"/>
              </a:rPr>
              <a:t> пре оброка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Са њима се не примењују лекови који смањују киселост желудачног сока</a:t>
            </a:r>
          </a:p>
          <a:p>
            <a:pPr>
              <a:lnSpc>
                <a:spcPct val="150000"/>
              </a:lnSpc>
            </a:pPr>
            <a:r>
              <a:rPr lang="ru-RU" b="1" dirty="0">
                <a:latin typeface="Palatino Linotype" pitchFamily="18" charset="0"/>
              </a:rPr>
              <a:t>Нежељени ефекти и интеракције: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Екстремно безбедни лекови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Изазивају хипергастринемију која може довести до карционоидних тумора код пацова (нема оваквих запажања код људи)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Инхибирају </a:t>
            </a:r>
            <a:r>
              <a:rPr lang="sr-Latn-RS" dirty="0">
                <a:latin typeface="Palatino Linotype" pitchFamily="18" charset="0"/>
              </a:rPr>
              <a:t>CYP</a:t>
            </a:r>
            <a:r>
              <a:rPr lang="ru-RU" dirty="0">
                <a:latin typeface="Palatino Linotype" pitchFamily="18" charset="0"/>
              </a:rPr>
              <a:t> 450 и повећавају метаболизам варфарина, </a:t>
            </a:r>
            <a:r>
              <a:rPr lang="sr-Cyrl-RS" dirty="0" err="1">
                <a:latin typeface="Palatino Linotype" pitchFamily="18" charset="0"/>
              </a:rPr>
              <a:t>фенитоина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ru-RU" dirty="0">
                <a:latin typeface="Palatino Linotype" pitchFamily="18" charset="0"/>
              </a:rPr>
              <a:t>итд.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Пантопразол и Рабепразол немају значајнијих интеракција</a:t>
            </a:r>
          </a:p>
          <a:p>
            <a:pPr>
              <a:lnSpc>
                <a:spcPct val="150000"/>
              </a:lnSpc>
            </a:pPr>
            <a:endParaRPr lang="ru-RU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ru-RU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686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  <a:ea typeface="Times New Roman"/>
                <a:cs typeface="Arial" pitchFamily="34" charset="0"/>
              </a:rPr>
              <a:t>Улкусна болест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839200" cy="5257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800" b="1" dirty="0">
                <a:latin typeface="Palatino Linotype" pitchFamily="18" charset="0"/>
              </a:rPr>
              <a:t>Дефиниција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800" b="1" dirty="0">
                <a:latin typeface="Palatino Linotype" pitchFamily="18" charset="0"/>
                <a:ea typeface="Times New Roman"/>
                <a:cs typeface="Arial" pitchFamily="34" charset="0"/>
              </a:rPr>
              <a:t>Улкусна болест је хронично стање </a:t>
            </a:r>
            <a:r>
              <a:rPr lang="ru-RU" sz="1800" dirty="0">
                <a:latin typeface="Palatino Linotype" pitchFamily="18" charset="0"/>
              </a:rPr>
              <a:t> </a:t>
            </a:r>
            <a:r>
              <a:rPr lang="ru-RU" sz="1800" b="1" dirty="0">
                <a:latin typeface="Palatino Linotype" pitchFamily="18" charset="0"/>
              </a:rPr>
              <a:t>неравнотеже</a:t>
            </a:r>
            <a:r>
              <a:rPr lang="ru-RU" sz="1800" dirty="0">
                <a:latin typeface="Palatino Linotype" pitchFamily="18" charset="0"/>
              </a:rPr>
              <a:t> између корозивног деловања желудачног сока и одбрамбених механизама слузокоже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Неравнотежа настаје дејством разних ендогених и егзогених фактора</a:t>
            </a:r>
            <a:r>
              <a:rPr lang="ru-RU" sz="1800" b="1" dirty="0">
                <a:latin typeface="Palatino Linotype" pitchFamily="18" charset="0"/>
                <a:ea typeface="Times New Roman"/>
                <a:cs typeface="Arial" pitchFamily="34" charset="0"/>
              </a:rPr>
              <a:t> </a:t>
            </a:r>
            <a:r>
              <a:rPr lang="ru-RU" sz="1800" dirty="0">
                <a:latin typeface="Palatino Linotype" pitchFamily="18" charset="0"/>
                <a:ea typeface="Times New Roman"/>
                <a:cs typeface="Arial" pitchFamily="34" charset="0"/>
              </a:rPr>
              <a:t>и</a:t>
            </a:r>
            <a:r>
              <a:rPr lang="ru-RU" sz="1800" b="1" dirty="0">
                <a:latin typeface="Palatino Linotype" pitchFamily="18" charset="0"/>
                <a:ea typeface="Times New Roman"/>
                <a:cs typeface="Arial" pitchFamily="34" charset="0"/>
              </a:rPr>
              <a:t>  предуслов је за настанак </a:t>
            </a:r>
            <a:r>
              <a:rPr lang="ru-RU" sz="1800" b="1" dirty="0">
                <a:latin typeface="Palatino Linotype" pitchFamily="18" charset="0"/>
              </a:rPr>
              <a:t> пептичког улкуса-пролазног локалног дефекта епитела слузнице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800" dirty="0">
                <a:latin typeface="Palatino Linotype" pitchFamily="18" charset="0"/>
              </a:rPr>
              <a:t>Дефект се ствара и зараста, зависно од  преваге агресивних или одбрамбених механизама  и примене нефармаколошких и  фармаколошких мера  превенције и лечења</a:t>
            </a:r>
          </a:p>
          <a:p>
            <a:pPr>
              <a:lnSpc>
                <a:spcPct val="150000"/>
              </a:lnSpc>
              <a:buNone/>
            </a:pPr>
            <a:endParaRPr lang="ru-RU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ru-RU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800" dirty="0">
                <a:latin typeface="Palatino Linotype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3469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/>
          </p:cNvSpPr>
          <p:nvPr>
            <p:ph type="title"/>
          </p:nvPr>
        </p:nvSpPr>
        <p:spPr>
          <a:xfrm>
            <a:off x="323527" y="188639"/>
            <a:ext cx="8229601" cy="1143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100">
                <a:solidFill>
                  <a:srgbClr val="EEECE1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effectLst/>
              </a:defRPr>
            </a:pPr>
            <a:r>
              <a:rPr lang="sr-Cyrl-RS" sz="2800" b="1" dirty="0" err="1">
                <a:solidFill>
                  <a:schemeClr val="tx1"/>
                </a:solidFill>
                <a:latin typeface="Palatino Linotype" pitchFamily="18" charset="0"/>
              </a:rPr>
              <a:t>Фармакокинетика</a:t>
            </a:r>
            <a:r>
              <a:rPr lang="sr-Cyrl-RS" sz="2800" b="1" dirty="0">
                <a:solidFill>
                  <a:schemeClr val="tx1"/>
                </a:solidFill>
                <a:latin typeface="Palatino Linotype" pitchFamily="18" charset="0"/>
              </a:rPr>
              <a:t> ИПП</a:t>
            </a:r>
            <a:endParaRPr sz="2800" b="1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grpSp>
        <p:nvGrpSpPr>
          <p:cNvPr id="227" name="Group 227"/>
          <p:cNvGrpSpPr/>
          <p:nvPr/>
        </p:nvGrpSpPr>
        <p:grpSpPr>
          <a:xfrm>
            <a:off x="162223" y="1636502"/>
            <a:ext cx="3979523" cy="4114288"/>
            <a:chOff x="0" y="0"/>
            <a:chExt cx="3979522" cy="4114287"/>
          </a:xfrm>
        </p:grpSpPr>
        <p:sp>
          <p:nvSpPr>
            <p:cNvPr id="225" name="Shape 225"/>
            <p:cNvSpPr/>
            <p:nvPr/>
          </p:nvSpPr>
          <p:spPr>
            <a:xfrm>
              <a:off x="0" y="0"/>
              <a:ext cx="3979523" cy="411428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pic>
          <p:nvPicPr>
            <p:cNvPr id="226" name="image13.png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3979523" cy="41142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28" name="Shape 228"/>
          <p:cNvSpPr/>
          <p:nvPr/>
        </p:nvSpPr>
        <p:spPr>
          <a:xfrm>
            <a:off x="4418663" y="1600685"/>
            <a:ext cx="4716017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457200" lvl="0" indent="-457200">
              <a:spcBef>
                <a:spcPts val="1600"/>
              </a:spcBef>
              <a:buSzPct val="100000"/>
              <a:buFont typeface="+mj-lt"/>
              <a:buAutoNum type="arabicPeriod"/>
            </a:pPr>
            <a:r>
              <a:rPr lang="sr-Cyrl-RS" sz="2000" dirty="0">
                <a:latin typeface="Palatino Linotype" pitchFamily="18" charset="0"/>
                <a:ea typeface="Gill Sans MT"/>
                <a:cs typeface="Gill Sans MT"/>
                <a:sym typeface="Gill Sans MT"/>
              </a:rPr>
              <a:t>Ресорпција у танком цреву</a:t>
            </a:r>
            <a:endParaRPr sz="2000" dirty="0">
              <a:latin typeface="Palatino Linotype" pitchFamily="18" charset="0"/>
              <a:ea typeface="Gill Sans MT"/>
              <a:cs typeface="Gill Sans MT"/>
              <a:sym typeface="Gill Sans MT"/>
            </a:endParaRPr>
          </a:p>
          <a:p>
            <a:pPr marL="457200" lvl="0" indent="-457200">
              <a:spcBef>
                <a:spcPts val="1600"/>
              </a:spcBef>
              <a:buSzPct val="100000"/>
              <a:buFont typeface="+mj-lt"/>
              <a:buAutoNum type="arabicPeriod"/>
            </a:pPr>
            <a:r>
              <a:rPr lang="sr-Cyrl-RS" sz="2000" dirty="0">
                <a:latin typeface="Palatino Linotype" pitchFamily="18" charset="0"/>
                <a:ea typeface="Gill Sans MT"/>
                <a:cs typeface="Gill Sans MT"/>
                <a:sym typeface="Gill Sans MT"/>
              </a:rPr>
              <a:t>Дистрибуција у </a:t>
            </a:r>
            <a:r>
              <a:rPr lang="sr-Cyrl-RS" sz="2000" dirty="0" err="1">
                <a:latin typeface="Palatino Linotype" pitchFamily="18" charset="0"/>
                <a:ea typeface="Gill Sans MT"/>
                <a:cs typeface="Gill Sans MT"/>
                <a:sym typeface="Gill Sans MT"/>
              </a:rPr>
              <a:t>слузницу</a:t>
            </a:r>
            <a:r>
              <a:rPr lang="sr-Cyrl-RS" sz="2000" dirty="0">
                <a:latin typeface="Palatino Linotype" pitchFamily="18" charset="0"/>
                <a:ea typeface="Gill Sans MT"/>
                <a:cs typeface="Gill Sans MT"/>
                <a:sym typeface="Gill Sans MT"/>
              </a:rPr>
              <a:t> желуца</a:t>
            </a:r>
            <a:endParaRPr sz="2000" dirty="0">
              <a:latin typeface="Palatino Linotype" pitchFamily="18" charset="0"/>
            </a:endParaRPr>
          </a:p>
          <a:p>
            <a:pPr marL="457200" lvl="0" indent="-457200">
              <a:spcBef>
                <a:spcPts val="1600"/>
              </a:spcBef>
              <a:buSzPct val="100000"/>
              <a:buFont typeface="+mj-lt"/>
              <a:buAutoNum type="arabicPeriod"/>
            </a:pPr>
            <a:r>
              <a:rPr lang="sr-Cyrl-RS" sz="2000" dirty="0" err="1">
                <a:latin typeface="Palatino Linotype" pitchFamily="18" charset="0"/>
                <a:ea typeface="Gill Sans MT"/>
                <a:cs typeface="Gill Sans MT"/>
                <a:sym typeface="Gill Sans MT"/>
              </a:rPr>
              <a:t>Активација</a:t>
            </a:r>
            <a:r>
              <a:rPr lang="sr-Cyrl-RS" sz="2000" dirty="0">
                <a:latin typeface="Palatino Linotype" pitchFamily="18" charset="0"/>
                <a:ea typeface="Gill Sans MT"/>
                <a:cs typeface="Gill Sans MT"/>
                <a:sym typeface="Gill Sans MT"/>
              </a:rPr>
              <a:t> лека у киселој средини</a:t>
            </a:r>
            <a:endParaRPr sz="2000" dirty="0">
              <a:latin typeface="Palatino Linotype" pitchFamily="18" charset="0"/>
            </a:endParaRPr>
          </a:p>
          <a:p>
            <a:pPr marL="457200" lvl="0" indent="-457200">
              <a:spcBef>
                <a:spcPts val="1600"/>
              </a:spcBef>
              <a:buSzPct val="100000"/>
              <a:buFont typeface="+mj-lt"/>
              <a:buAutoNum type="arabicPeriod"/>
            </a:pPr>
            <a:r>
              <a:rPr lang="sr-Cyrl-RS" sz="2000" dirty="0">
                <a:latin typeface="Palatino Linotype" pitchFamily="18" charset="0"/>
                <a:ea typeface="Gill Sans MT"/>
                <a:cs typeface="Gill Sans MT"/>
                <a:sym typeface="Gill Sans MT"/>
              </a:rPr>
              <a:t>Инхибиција протонске пумпе</a:t>
            </a:r>
            <a:endParaRPr sz="2000" dirty="0">
              <a:latin typeface="Palatino Linotype" pitchFamily="18" charset="0"/>
              <a:ea typeface="Gill Sans MT"/>
              <a:cs typeface="Gill Sans MT"/>
              <a:sym typeface="Gill Sans MT"/>
            </a:endParaRPr>
          </a:p>
        </p:txBody>
      </p:sp>
      <p:sp>
        <p:nvSpPr>
          <p:cNvPr id="229" name="Shape 229"/>
          <p:cNvSpPr/>
          <p:nvPr/>
        </p:nvSpPr>
        <p:spPr>
          <a:xfrm>
            <a:off x="109785" y="5543272"/>
            <a:ext cx="8657084" cy="12023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ctr">
              <a:lnSpc>
                <a:spcPct val="80000"/>
              </a:lnSpc>
            </a:pPr>
            <a:br>
              <a:rPr sz="2700" b="1" dirty="0">
                <a:solidFill>
                  <a:srgbClr val="80A4DC"/>
                </a:solidFill>
                <a:effectLst>
                  <a:outerShdw blurRad="114300" dist="101600" dir="2700000" rotWithShape="0">
                    <a:srgbClr val="000000">
                      <a:alpha val="40000"/>
                    </a:srgbClr>
                  </a:outerShdw>
                </a:effectLst>
                <a:latin typeface="Lucida Sans"/>
                <a:ea typeface="Lucida Sans"/>
                <a:cs typeface="Lucida Sans"/>
                <a:sym typeface="Lucida Sans"/>
              </a:rPr>
            </a:br>
            <a:r>
              <a:rPr lang="sr-Cyrl-RS" sz="2400" b="1" dirty="0">
                <a:latin typeface="Palatino Linotype" pitchFamily="18" charset="0"/>
                <a:ea typeface="Lucida Sans"/>
                <a:cs typeface="Lucida Sans"/>
                <a:sym typeface="Lucida Sans"/>
              </a:rPr>
              <a:t>Активна супстанца јако </a:t>
            </a:r>
            <a:r>
              <a:rPr lang="sr-Cyrl-RS" sz="2400" b="1" dirty="0" err="1">
                <a:latin typeface="Palatino Linotype" pitchFamily="18" charset="0"/>
                <a:ea typeface="Lucida Sans"/>
                <a:cs typeface="Lucida Sans"/>
                <a:sym typeface="Lucida Sans"/>
              </a:rPr>
              <a:t>ацидолабилна</a:t>
            </a:r>
            <a:r>
              <a:rPr lang="sr-Cyrl-RS" sz="2400" b="1" dirty="0">
                <a:latin typeface="Palatino Linotype" pitchFamily="18" charset="0"/>
                <a:ea typeface="Lucida Sans"/>
                <a:cs typeface="Lucida Sans"/>
                <a:sym typeface="Lucida Sans"/>
              </a:rPr>
              <a:t>, не сме да се ослободи у желуцу</a:t>
            </a:r>
            <a:endParaRPr sz="2400" b="1" dirty="0">
              <a:latin typeface="Palatino Linotype" pitchFamily="18" charset="0"/>
              <a:ea typeface="Lucida Sans"/>
              <a:cs typeface="Lucida Sans"/>
              <a:sym typeface="Lucida Sans"/>
            </a:endParaRPr>
          </a:p>
        </p:txBody>
      </p:sp>
    </p:spTree>
    <p:extLst>
      <p:ext uri="{BB962C8B-B14F-4D97-AF65-F5344CB8AC3E}">
        <p14:creationId xmlns:p14="http://schemas.microsoft.com/office/powerpoint/2010/main" val="629867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" name="Group 233"/>
          <p:cNvGrpSpPr/>
          <p:nvPr/>
        </p:nvGrpSpPr>
        <p:grpSpPr>
          <a:xfrm>
            <a:off x="-3" y="0"/>
            <a:ext cx="9144003" cy="6858000"/>
            <a:chOff x="-1" y="0"/>
            <a:chExt cx="9144002" cy="6858000"/>
          </a:xfrm>
        </p:grpSpPr>
        <p:pic>
          <p:nvPicPr>
            <p:cNvPr id="231" name="image2.jpe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-2" y="0"/>
              <a:ext cx="9144001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2" name="Shape 232"/>
            <p:cNvSpPr/>
            <p:nvPr/>
          </p:nvSpPr>
          <p:spPr>
            <a:xfrm>
              <a:off x="-2" y="0"/>
              <a:ext cx="9144002" cy="1076325"/>
            </a:xfrm>
            <a:prstGeom prst="rect">
              <a:avLst/>
            </a:prstGeom>
            <a:solidFill>
              <a:srgbClr val="004B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089">
                <a:defRPr sz="24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sp>
        <p:nvSpPr>
          <p:cNvPr id="234" name="Shape 234"/>
          <p:cNvSpPr/>
          <p:nvPr/>
        </p:nvSpPr>
        <p:spPr>
          <a:xfrm>
            <a:off x="2862265" y="6348413"/>
            <a:ext cx="3471863" cy="237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791" tIns="50791" rIns="50791" bIns="50791">
            <a:spAutoFit/>
          </a:bodyPr>
          <a:lstStyle>
            <a:lvl1pPr marL="342900" indent="-342900" algn="ctr" defTabSz="650240">
              <a:lnSpc>
                <a:spcPct val="90000"/>
              </a:lnSpc>
              <a:spcBef>
                <a:spcPts val="1700"/>
              </a:spcBef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000"/>
              <a:t>Slide Library</a:t>
            </a:r>
          </a:p>
        </p:txBody>
      </p:sp>
      <p:pic>
        <p:nvPicPr>
          <p:cNvPr id="235" name="image14.jpeg"/>
          <p:cNvPicPr/>
          <p:nvPr/>
        </p:nvPicPr>
        <p:blipFill>
          <a:blip r:embed="rId4"/>
          <a:stretch>
            <a:fillRect/>
          </a:stretch>
        </p:blipFill>
        <p:spPr>
          <a:xfrm>
            <a:off x="2163" y="152400"/>
            <a:ext cx="9165073" cy="564229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</p:pic>
      <p:sp>
        <p:nvSpPr>
          <p:cNvPr id="2" name="Oval 1"/>
          <p:cNvSpPr/>
          <p:nvPr/>
        </p:nvSpPr>
        <p:spPr>
          <a:xfrm>
            <a:off x="6174" y="1335246"/>
            <a:ext cx="4108626" cy="32766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sr-Cyrl-RS" dirty="0">
                <a:solidFill>
                  <a:schemeClr val="tx1"/>
                </a:solidFill>
                <a:latin typeface="Palatino Linotype" pitchFamily="18" charset="0"/>
              </a:rPr>
              <a:t>Двоструки омотач штити активну супстанцу од превремене разградње н</a:t>
            </a:r>
            <a:r>
              <a:rPr lang="sr-Latn-RS" dirty="0">
                <a:solidFill>
                  <a:schemeClr val="tx1"/>
                </a:solidFill>
                <a:latin typeface="Palatino Linotype" pitchFamily="18" charset="0"/>
              </a:rPr>
              <a:t>e</a:t>
            </a:r>
            <a:r>
              <a:rPr lang="sr-Cyrl-RS" dirty="0">
                <a:solidFill>
                  <a:schemeClr val="tx1"/>
                </a:solidFill>
                <a:latin typeface="Palatino Linotype" pitchFamily="18" charset="0"/>
              </a:rPr>
              <a:t>зависно од </a:t>
            </a:r>
            <a:r>
              <a:rPr lang="sr-Latn-RS" dirty="0">
                <a:solidFill>
                  <a:schemeClr val="tx1"/>
                </a:solidFill>
                <a:latin typeface="Palatino Linotype" pitchFamily="18" charset="0"/>
              </a:rPr>
              <a:t>PH </a:t>
            </a:r>
            <a:r>
              <a:rPr lang="sr-Cyrl-RS" dirty="0">
                <a:solidFill>
                  <a:schemeClr val="tx1"/>
                </a:solidFill>
                <a:latin typeface="Palatino Linotype" pitchFamily="18" charset="0"/>
              </a:rPr>
              <a:t>желуца</a:t>
            </a:r>
          </a:p>
        </p:txBody>
      </p:sp>
      <p:sp>
        <p:nvSpPr>
          <p:cNvPr id="3" name="Rectangle 2"/>
          <p:cNvSpPr/>
          <p:nvPr/>
        </p:nvSpPr>
        <p:spPr>
          <a:xfrm>
            <a:off x="6174" y="5794694"/>
            <a:ext cx="9161062" cy="9871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346898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sr-Cyrl-RS" sz="3200" b="1" dirty="0" err="1">
                <a:latin typeface="Palatino Linotype" pitchFamily="18" charset="0"/>
              </a:rPr>
              <a:t>Крварећи</a:t>
            </a:r>
            <a:r>
              <a:rPr lang="sr-Cyrl-RS" sz="3200" b="1" dirty="0">
                <a:latin typeface="Palatino Linotype" pitchFamily="18" charset="0"/>
              </a:rPr>
              <a:t> </a:t>
            </a:r>
            <a:r>
              <a:rPr lang="sr-Cyrl-RS" sz="3200" b="1" dirty="0" err="1">
                <a:latin typeface="Palatino Linotype" pitchFamily="18" charset="0"/>
              </a:rPr>
              <a:t>улкус</a:t>
            </a:r>
            <a:endParaRPr lang="sr-Cyrl-RS" sz="3200" b="1" dirty="0"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" y="1524000"/>
            <a:ext cx="8991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Појава </a:t>
            </a:r>
            <a:r>
              <a:rPr lang="sr-Cyrl-RS" dirty="0" err="1">
                <a:latin typeface="Palatino Linotype" pitchFamily="18" charset="0"/>
              </a:rPr>
              <a:t>хематемезе</a:t>
            </a:r>
            <a:r>
              <a:rPr lang="sr-Cyrl-RS" dirty="0">
                <a:latin typeface="Palatino Linotype" pitchFamily="18" charset="0"/>
              </a:rPr>
              <a:t> и </a:t>
            </a:r>
            <a:r>
              <a:rPr lang="sr-Cyrl-RS" dirty="0" err="1">
                <a:latin typeface="Palatino Linotype" pitchFamily="18" charset="0"/>
              </a:rPr>
              <a:t>мелене</a:t>
            </a:r>
            <a:r>
              <a:rPr lang="sr-Cyrl-RS" dirty="0">
                <a:latin typeface="Palatino Linotype" pitchFamily="18" charset="0"/>
              </a:rPr>
              <a:t> указује на крварења из горњих партија гастроинтестиналног тракта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Свежа- црвена крв у повраћаном садржају указује на активно крварење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Тамна </a:t>
            </a:r>
            <a:r>
              <a:rPr lang="sr-Cyrl-RS" dirty="0" err="1">
                <a:latin typeface="Palatino Linotype" pitchFamily="18" charset="0"/>
              </a:rPr>
              <a:t>хематизирана</a:t>
            </a:r>
            <a:r>
              <a:rPr lang="sr-Cyrl-RS" dirty="0">
                <a:latin typeface="Palatino Linotype" pitchFamily="18" charset="0"/>
              </a:rPr>
              <a:t> крв указује да је крварење престало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Код масивног крварења из </a:t>
            </a:r>
            <a:r>
              <a:rPr lang="sr-Cyrl-RS" dirty="0" err="1">
                <a:latin typeface="Palatino Linotype" pitchFamily="18" charset="0"/>
              </a:rPr>
              <a:t>улкуса</a:t>
            </a:r>
            <a:r>
              <a:rPr lang="sr-Cyrl-RS" dirty="0">
                <a:latin typeface="Palatino Linotype" pitchFamily="18" charset="0"/>
              </a:rPr>
              <a:t> може се појавити </a:t>
            </a:r>
            <a:r>
              <a:rPr lang="sr-Cyrl-RS" dirty="0" err="1">
                <a:latin typeface="Palatino Linotype" pitchFamily="18" charset="0"/>
              </a:rPr>
              <a:t>хематохезија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Тежина крварења може се пратити и на основу</a:t>
            </a:r>
            <a:r>
              <a:rPr lang="en-US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 err="1">
                <a:latin typeface="Palatino Linotype" pitchFamily="18" charset="0"/>
              </a:rPr>
              <a:t>Хематокрита</a:t>
            </a: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>
                <a:latin typeface="Palatino Linotype" pitchFamily="18" charset="0"/>
              </a:rPr>
              <a:t>Крвног притиска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>
                <a:latin typeface="Palatino Linotype" pitchFamily="18" charset="0"/>
              </a:rPr>
              <a:t>Пулса- </a:t>
            </a:r>
            <a:r>
              <a:rPr lang="sr-Cyrl-RS" dirty="0" err="1">
                <a:latin typeface="Palatino Linotype" pitchFamily="18" charset="0"/>
              </a:rPr>
              <a:t>филиформни</a:t>
            </a:r>
            <a:r>
              <a:rPr lang="sr-Cyrl-RS" dirty="0">
                <a:latin typeface="Palatino Linotype" pitchFamily="18" charset="0"/>
              </a:rPr>
              <a:t> пулс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dirty="0">
                <a:latin typeface="Palatino Linotype" pitchFamily="18" charset="0"/>
              </a:rPr>
              <a:t>Старост болесника и присуство </a:t>
            </a:r>
            <a:r>
              <a:rPr lang="sr-Cyrl-RS" dirty="0" err="1">
                <a:latin typeface="Palatino Linotype" pitchFamily="18" charset="0"/>
              </a:rPr>
              <a:t>коморбидитета</a:t>
            </a:r>
            <a:r>
              <a:rPr lang="sr-Cyrl-RS" dirty="0">
                <a:latin typeface="Palatino Linotype" pitchFamily="18" charset="0"/>
              </a:rPr>
              <a:t> су важни показатељи</a:t>
            </a:r>
            <a:endParaRPr lang="en-U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4286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0100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b="1" dirty="0">
                <a:latin typeface="Palatino Linotype" pitchFamily="18" charset="0"/>
              </a:rPr>
              <a:t>Приступ болесницима са крварећим улкусима желуца и дуоденума</a:t>
            </a:r>
            <a:endParaRPr lang="en-US" b="1" dirty="0">
              <a:latin typeface="Palatino Linotype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313260"/>
              </p:ext>
            </p:extLst>
          </p:nvPr>
        </p:nvGraphicFramePr>
        <p:xfrm>
          <a:off x="0" y="1397000"/>
          <a:ext cx="9144000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r-Cyrl-RS" sz="140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Реституција и КВ мониторисање болесника: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dirty="0">
                          <a:latin typeface="Palatino Linotype" pitchFamily="18" charset="0"/>
                        </a:rPr>
                        <a:t>У хеморагијском шоку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dirty="0">
                          <a:latin typeface="Palatino Linotype" pitchFamily="18" charset="0"/>
                        </a:rPr>
                        <a:t>Старије</a:t>
                      </a:r>
                      <a:r>
                        <a:rPr lang="sr-Cyrl-RS" sz="1400" baseline="0" dirty="0">
                          <a:latin typeface="Palatino Linotype" pitchFamily="18" charset="0"/>
                        </a:rPr>
                        <a:t> животне доби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baseline="0" dirty="0">
                          <a:latin typeface="Palatino Linotype" pitchFamily="18" charset="0"/>
                        </a:rPr>
                        <a:t>С тешким пратећим болестима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sr-Cyrl-RS" sz="1400" baseline="0" dirty="0">
                        <a:latin typeface="Palatino Linotype" pitchFamily="18" charset="0"/>
                      </a:endParaRPr>
                    </a:p>
                    <a:p>
                      <a:r>
                        <a:rPr lang="sr-Cyrl-RS" sz="1400" baseline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Ендоскопска терапија: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baseline="0" dirty="0">
                          <a:latin typeface="Palatino Linotype" pitchFamily="18" charset="0"/>
                        </a:rPr>
                        <a:t>Активно крварење (</a:t>
                      </a:r>
                      <a:r>
                        <a:rPr lang="sr-Latn-RS" sz="1400" baseline="0" dirty="0">
                          <a:latin typeface="Palatino Linotype" pitchFamily="18" charset="0"/>
                        </a:rPr>
                        <a:t>Forrest Ia, b</a:t>
                      </a:r>
                      <a:r>
                        <a:rPr lang="sr-Cyrl-RS" sz="1400" baseline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baseline="0" dirty="0">
                          <a:latin typeface="Palatino Linotype" pitchFamily="18" charset="0"/>
                        </a:rPr>
                        <a:t>Знакови скорашњег крварења (</a:t>
                      </a:r>
                      <a:r>
                        <a:rPr lang="sr-Latn-RS" sz="1400" baseline="0" dirty="0">
                          <a:latin typeface="Palatino Linotype" pitchFamily="18" charset="0"/>
                        </a:rPr>
                        <a:t>Forrest IIa, b</a:t>
                      </a:r>
                      <a:r>
                        <a:rPr lang="sr-Cyrl-RS" sz="1400" baseline="0" dirty="0">
                          <a:latin typeface="Palatino Linotype" pitchFamily="18" charset="0"/>
                        </a:rPr>
                        <a:t>)</a:t>
                      </a:r>
                    </a:p>
                    <a:p>
                      <a:endParaRPr lang="sr-Cyrl-RS" sz="1400" baseline="0" dirty="0">
                        <a:latin typeface="Palatino Linotype" pitchFamily="18" charset="0"/>
                      </a:endParaRPr>
                    </a:p>
                    <a:p>
                      <a:r>
                        <a:rPr lang="sr-Cyrl-RS" sz="1400" baseline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Спречавање раног, поновног крварења: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baseline="0" dirty="0">
                          <a:latin typeface="Palatino Linotype" pitchFamily="18" charset="0"/>
                        </a:rPr>
                        <a:t>Интравенска антисекреторна терапија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baseline="0" dirty="0">
                          <a:latin typeface="Palatino Linotype" pitchFamily="18" charset="0"/>
                        </a:rPr>
                        <a:t>Ендоскопска терапија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baseline="0" dirty="0">
                          <a:latin typeface="Palatino Linotype" pitchFamily="18" charset="0"/>
                        </a:rPr>
                        <a:t>Хируршка терапија</a:t>
                      </a:r>
                    </a:p>
                    <a:p>
                      <a:endParaRPr lang="sr-Cyrl-RS" sz="1400" baseline="0" dirty="0">
                        <a:latin typeface="Palatino Linotype" pitchFamily="18" charset="0"/>
                      </a:endParaRPr>
                    </a:p>
                    <a:p>
                      <a:r>
                        <a:rPr lang="sr-Cyrl-RS" sz="1400" baseline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Спречавање касног поновног крварења: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baseline="0" dirty="0">
                          <a:latin typeface="Palatino Linotype" pitchFamily="18" charset="0"/>
                        </a:rPr>
                        <a:t>Ерадикација ХБП инфекције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baseline="0" dirty="0">
                          <a:latin typeface="Palatino Linotype" pitchFamily="18" charset="0"/>
                        </a:rPr>
                        <a:t>Избегавање употребе НСАИЛ</a:t>
                      </a:r>
                      <a:endParaRPr lang="en-U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40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Избор ендоскопских хемостатских метода зависе од: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dirty="0">
                          <a:latin typeface="Palatino Linotype" pitchFamily="18" charset="0"/>
                        </a:rPr>
                        <a:t>Искуства ендоскопског тима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dirty="0">
                          <a:latin typeface="Palatino Linotype" pitchFamily="18" charset="0"/>
                        </a:rPr>
                        <a:t>Компликација методе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dirty="0">
                          <a:latin typeface="Palatino Linotype" pitchFamily="18" charset="0"/>
                        </a:rPr>
                        <a:t>Цене методе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sr-Cyrl-RS" sz="1400" dirty="0">
                          <a:latin typeface="Palatino Linotype" pitchFamily="18" charset="0"/>
                        </a:rPr>
                        <a:t>Локализације улкуса</a:t>
                      </a:r>
                      <a:endParaRPr lang="en-U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0263" y="5257800"/>
            <a:ext cx="863257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u="sng" dirty="0" err="1">
                <a:latin typeface="Palatino Linotype" pitchFamily="18" charset="0"/>
              </a:rPr>
              <a:t>Фармако</a:t>
            </a:r>
            <a:r>
              <a:rPr lang="sr-Cyrl-RS" b="1" u="sng" dirty="0">
                <a:latin typeface="Palatino Linotype" pitchFamily="18" charset="0"/>
              </a:rPr>
              <a:t> терапија: </a:t>
            </a:r>
            <a:r>
              <a:rPr lang="sr-Cyrl-RS" dirty="0">
                <a:latin typeface="Palatino Linotype" pitchFamily="18" charset="0"/>
              </a:rPr>
              <a:t>Примена 80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Cyrl-RS" dirty="0">
                <a:latin typeface="Palatino Linotype" pitchFamily="18" charset="0"/>
              </a:rPr>
              <a:t> ИПП у </a:t>
            </a:r>
            <a:r>
              <a:rPr lang="sr-Cyrl-RS" dirty="0" err="1">
                <a:latin typeface="Palatino Linotype" pitchFamily="18" charset="0"/>
              </a:rPr>
              <a:t>болусу</a:t>
            </a:r>
            <a:r>
              <a:rPr lang="sr-Cyrl-RS" dirty="0">
                <a:latin typeface="Palatino Linotype" pitchFamily="18" charset="0"/>
              </a:rPr>
              <a:t>, а затим наставити континуирано инфузију 8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Cyrl-RS" dirty="0">
                <a:latin typeface="Palatino Linotype" pitchFamily="18" charset="0"/>
              </a:rPr>
              <a:t> на сат током три дана (одржава се ПХ желуца око 6)</a:t>
            </a:r>
          </a:p>
        </p:txBody>
      </p:sp>
    </p:spTree>
    <p:extLst>
      <p:ext uri="{BB962C8B-B14F-4D97-AF65-F5344CB8AC3E}">
        <p14:creationId xmlns:p14="http://schemas.microsoft.com/office/powerpoint/2010/main" val="9823330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r-Cyrl-RS" sz="2000" b="1" dirty="0">
                <a:latin typeface="Palatino Linotype" pitchFamily="18" charset="0"/>
              </a:rPr>
              <a:t>Превенција рецидивантног крварења из улкуса желуца и дуоденума</a:t>
            </a:r>
            <a:endParaRPr lang="en-US" sz="20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4063" y="914400"/>
            <a:ext cx="8928992" cy="61926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r-Cyrl-RS" sz="1800" dirty="0">
                <a:latin typeface="Palatino Linotype" pitchFamily="18" charset="0"/>
              </a:rPr>
              <a:t>Критеријуми успешности ендоскопске хемостазе подразумевају: успешну иницијалну хемостазу, учесталост поновног, раног крварења унутар 72 сата од иницијалне хемостазе, неуспелу хемостазу када је потребан хируршки захват</a:t>
            </a:r>
          </a:p>
          <a:p>
            <a:pPr>
              <a:lnSpc>
                <a:spcPct val="150000"/>
              </a:lnSpc>
            </a:pPr>
            <a:r>
              <a:rPr lang="sr-Cyrl-RS" sz="1800" dirty="0">
                <a:latin typeface="Palatino Linotype" pitchFamily="18" charset="0"/>
              </a:rPr>
              <a:t>У превенцији рецидивантног раног крварења, нарочито код ризичних  улкуса, потребно је поновити ендоскопски преглед унутар 24 часа као и укључити ИПП (стабилан угрушак на крвном суду је кључан за дефинитивну хемостазу и неопходан је ПХ желуца изнад 6 (физиолошка хемостаза)-у киселој средини угрушак створен било физиолошки било ендоскопски је нестабилан због протеолитичког деловања пепсина који разграђује угрушак, слабог деловања </a:t>
            </a:r>
            <a:r>
              <a:rPr lang="sr-Cyrl-RS" sz="1800" dirty="0" err="1">
                <a:latin typeface="Palatino Linotype" pitchFamily="18" charset="0"/>
              </a:rPr>
              <a:t>тромбоцита</a:t>
            </a:r>
            <a:r>
              <a:rPr lang="sr-Cyrl-RS" sz="1800" dirty="0">
                <a:latin typeface="Palatino Linotype" pitchFamily="18" charset="0"/>
              </a:rPr>
              <a:t> и малфункције коагулацијске </a:t>
            </a:r>
            <a:r>
              <a:rPr lang="sr-Cyrl-RS" sz="1800" dirty="0" err="1">
                <a:latin typeface="Palatino Linotype" pitchFamily="18" charset="0"/>
              </a:rPr>
              <a:t>каксаде</a:t>
            </a:r>
            <a:r>
              <a:rPr lang="sr-Cyrl-RS" sz="1800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448655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gastrointestinalatlas.com/imagenes/UlcerDuoViVasel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3810000" cy="254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http://www.gastrointestinalatlas.com/imagenes/GigantUlcerx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4664"/>
            <a:ext cx="3810000" cy="260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http://www.tankonyvtar.hu/en/tartalom/tamop425/2011_0001_524_Belgyogyaszati_diagnosztika/images/image44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3737992" cy="278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www.vitkovsky.de/cms/images/stories/vitkovsky/ulcus_ventriculi1_1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3356992"/>
            <a:ext cx="3665983" cy="27867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3755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011"/>
            <a:ext cx="9067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ПХ у желуцу: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itchFamily="18" charset="0"/>
              </a:rPr>
              <a:t> За лечење желудачног и </a:t>
            </a:r>
            <a:r>
              <a:rPr lang="sr-Cyrl-RS" dirty="0" err="1">
                <a:latin typeface="Palatino Linotype" pitchFamily="18" charset="0"/>
              </a:rPr>
              <a:t>дуоденалног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улкуса</a:t>
            </a:r>
            <a:r>
              <a:rPr lang="sr-Latn-RS" dirty="0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&gt;</a:t>
            </a:r>
            <a:r>
              <a:rPr lang="sr-Cyrl-RS" dirty="0">
                <a:latin typeface="Palatino Linotype" pitchFamily="18" charset="0"/>
              </a:rPr>
              <a:t>3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itchFamily="18" charset="0"/>
              </a:rPr>
              <a:t> За лечење </a:t>
            </a:r>
            <a:r>
              <a:rPr lang="sr-Cyrl-RS" dirty="0" err="1">
                <a:latin typeface="Palatino Linotype" pitchFamily="18" charset="0"/>
              </a:rPr>
              <a:t>езофагитиса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&gt;</a:t>
            </a:r>
            <a:r>
              <a:rPr lang="sr-Cyrl-RS" dirty="0">
                <a:latin typeface="Palatino Linotype" pitchFamily="18" charset="0"/>
              </a:rPr>
              <a:t>4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itchFamily="18" charset="0"/>
              </a:rPr>
              <a:t> За лечење ХБП инфекције </a:t>
            </a:r>
            <a:r>
              <a:rPr lang="en-US" dirty="0">
                <a:latin typeface="Palatino Linotype" pitchFamily="18" charset="0"/>
              </a:rPr>
              <a:t>&gt;</a:t>
            </a:r>
            <a:r>
              <a:rPr lang="sr-Cyrl-RS" dirty="0">
                <a:latin typeface="Palatino Linotype" pitchFamily="18" charset="0"/>
              </a:rPr>
              <a:t>5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itchFamily="18" charset="0"/>
              </a:rPr>
              <a:t> За контролу крварења из </a:t>
            </a:r>
            <a:r>
              <a:rPr lang="sr-Cyrl-RS" dirty="0" err="1">
                <a:latin typeface="Palatino Linotype" pitchFamily="18" charset="0"/>
              </a:rPr>
              <a:t>улкуса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&gt;</a:t>
            </a:r>
            <a:r>
              <a:rPr lang="sr-Cyrl-RS" dirty="0">
                <a:latin typeface="Palatino Linotype" pitchFamily="18" charset="0"/>
              </a:rPr>
              <a:t>6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itchFamily="18" charset="0"/>
              </a:rPr>
              <a:t> Применом 80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Cyrl-RS" dirty="0">
                <a:latin typeface="Palatino Linotype" pitchFamily="18" charset="0"/>
              </a:rPr>
              <a:t> ИПП у </a:t>
            </a:r>
            <a:r>
              <a:rPr lang="sr-Cyrl-RS" dirty="0" err="1">
                <a:latin typeface="Palatino Linotype" pitchFamily="18" charset="0"/>
              </a:rPr>
              <a:t>болусу</a:t>
            </a:r>
            <a:r>
              <a:rPr lang="sr-Cyrl-RS" dirty="0">
                <a:latin typeface="Palatino Linotype" pitchFamily="18" charset="0"/>
              </a:rPr>
              <a:t>, а затим наставити континуирано инфузију 8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Cyrl-RS" dirty="0">
                <a:latin typeface="Palatino Linotype" pitchFamily="18" charset="0"/>
              </a:rPr>
              <a:t> на сат током три дана, одржава се ПХ желуца око 6</a:t>
            </a:r>
          </a:p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Превенција касног крварења подразумева: </a:t>
            </a:r>
            <a:r>
              <a:rPr lang="sr-Cyrl-RS" dirty="0" err="1">
                <a:latin typeface="Palatino Linotype" pitchFamily="18" charset="0"/>
              </a:rPr>
              <a:t>ерадикацију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 HBP</a:t>
            </a:r>
            <a:r>
              <a:rPr lang="sr-Cyrl-RS" dirty="0">
                <a:latin typeface="Palatino Linotype" pitchFamily="18" charset="0"/>
              </a:rPr>
              <a:t> инфекције (након 72 сата након дефинитивне </a:t>
            </a:r>
            <a:r>
              <a:rPr lang="sr-Cyrl-RS" dirty="0" err="1">
                <a:latin typeface="Palatino Linotype" pitchFamily="18" charset="0"/>
              </a:rPr>
              <a:t>хемостазе</a:t>
            </a:r>
            <a:r>
              <a:rPr lang="sr-Cyrl-RS" dirty="0">
                <a:latin typeface="Palatino Linotype" pitchFamily="18" charset="0"/>
              </a:rPr>
              <a:t> током уобичајене </a:t>
            </a:r>
            <a:r>
              <a:rPr lang="sr-Cyrl-RS" dirty="0" err="1">
                <a:latin typeface="Palatino Linotype" pitchFamily="18" charset="0"/>
              </a:rPr>
              <a:t>ендоскопске</a:t>
            </a:r>
            <a:r>
              <a:rPr lang="sr-Cyrl-RS" dirty="0">
                <a:latin typeface="Palatino Linotype" pitchFamily="18" charset="0"/>
              </a:rPr>
              <a:t> контроле успеха терапије крварења, узети </a:t>
            </a:r>
            <a:r>
              <a:rPr lang="sr-Cyrl-RS" dirty="0" err="1">
                <a:latin typeface="Palatino Linotype" pitchFamily="18" charset="0"/>
              </a:rPr>
              <a:t>биопсије</a:t>
            </a:r>
            <a:r>
              <a:rPr lang="sr-Cyrl-RS" dirty="0">
                <a:latin typeface="Palatino Linotype" pitchFamily="18" charset="0"/>
              </a:rPr>
              <a:t> желудачне </a:t>
            </a:r>
            <a:r>
              <a:rPr lang="sr-Cyrl-RS" dirty="0" err="1">
                <a:latin typeface="Palatino Linotype" pitchFamily="18" charset="0"/>
              </a:rPr>
              <a:t>слузнице</a:t>
            </a:r>
            <a:r>
              <a:rPr lang="sr-Cyrl-RS" dirty="0">
                <a:latin typeface="Palatino Linotype" pitchFamily="18" charset="0"/>
              </a:rPr>
              <a:t> за тестирање ХБП инфекције или урадити неки </a:t>
            </a:r>
            <a:r>
              <a:rPr lang="sr-Cyrl-RS" dirty="0" err="1">
                <a:latin typeface="Palatino Linotype" pitchFamily="18" charset="0"/>
              </a:rPr>
              <a:t>неинвазивни</a:t>
            </a:r>
            <a:r>
              <a:rPr lang="sr-Cyrl-RS" dirty="0">
                <a:latin typeface="Palatino Linotype" pitchFamily="18" charset="0"/>
              </a:rPr>
              <a:t> тест), употребу</a:t>
            </a:r>
            <a:r>
              <a:rPr lang="en-US" dirty="0">
                <a:latin typeface="Palatino Linotype" pitchFamily="18" charset="0"/>
              </a:rPr>
              <a:t>  IPP</a:t>
            </a:r>
            <a:r>
              <a:rPr lang="sr-Cyrl-RS" dirty="0">
                <a:latin typeface="Palatino Linotype" pitchFamily="18" charset="0"/>
              </a:rPr>
              <a:t>, употребу мање </a:t>
            </a:r>
            <a:r>
              <a:rPr lang="sr-Cyrl-RS" dirty="0" err="1">
                <a:latin typeface="Palatino Linotype" pitchFamily="18" charset="0"/>
              </a:rPr>
              <a:t>улцерозних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NSAIL </a:t>
            </a:r>
            <a:r>
              <a:rPr lang="sr-Cyrl-RS" dirty="0">
                <a:latin typeface="Palatino Linotype" pitchFamily="18" charset="0"/>
              </a:rPr>
              <a:t>као што су  </a:t>
            </a:r>
            <a:r>
              <a:rPr lang="en-US" dirty="0">
                <a:latin typeface="Palatino Linotype" pitchFamily="18" charset="0"/>
              </a:rPr>
              <a:t>COX2 </a:t>
            </a:r>
            <a:r>
              <a:rPr lang="sr-Cyrl-RS" dirty="0" err="1">
                <a:latin typeface="Palatino Linotype" pitchFamily="18" charset="0"/>
              </a:rPr>
              <a:t>инхибитори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558809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72400" cy="1224136"/>
          </a:xfrm>
          <a:ln>
            <a:miter lim="800000"/>
            <a:headEnd/>
            <a:tailEnd/>
          </a:ln>
        </p:spPr>
        <p:txBody>
          <a:bodyPr>
            <a:normAutofit/>
            <a:sp3d extrusionH="57150" prstMaterial="flat">
              <a:bevelT w="38100" h="38100" prst="angle"/>
            </a:sp3d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sr-Cyrl-RS" sz="2000" dirty="0">
                <a:latin typeface="Palatino Linotype" pitchFamily="18" charset="0"/>
              </a:rPr>
              <a:t>УЛКУСНА БОЛЕСТ И ХЕЛИКОБАКТЕР</a:t>
            </a:r>
            <a:r>
              <a:rPr lang="sr-Latn-RS" sz="2000" dirty="0">
                <a:latin typeface="Palatino Linotype" pitchFamily="18" charset="0"/>
              </a:rPr>
              <a:t> </a:t>
            </a:r>
            <a:r>
              <a:rPr lang="sr-Cyrl-RS" sz="2000" dirty="0">
                <a:latin typeface="Palatino Linotype" pitchFamily="18" charset="0"/>
              </a:rPr>
              <a:t>ПИЛОРИ </a:t>
            </a:r>
            <a:endParaRPr sz="2000" dirty="0">
              <a:latin typeface="Palatino Linotype" pitchFamily="18" charset="0"/>
            </a:endParaRP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>
          <a:xfrm>
            <a:off x="25400" y="762000"/>
            <a:ext cx="8686800" cy="5329237"/>
          </a:xfrm>
        </p:spPr>
        <p:txBody>
          <a:bodyPr>
            <a:normAutofit/>
          </a:bodyPr>
          <a:lstStyle/>
          <a:p>
            <a:pPr algn="just" eaLnBrk="1" hangingPunct="1"/>
            <a:endParaRPr lang="en-US" sz="1800" dirty="0"/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Ø"/>
            </a:pPr>
            <a:endParaRPr lang="ru-RU" sz="1800" dirty="0"/>
          </a:p>
          <a:p>
            <a:pPr algn="just" eaLnBrk="1" hangingPunct="1">
              <a:lnSpc>
                <a:spcPct val="150000"/>
              </a:lnSpc>
            </a:pPr>
            <a:endParaRPr lang="ru-RU" sz="1800" dirty="0"/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700" dirty="0">
                <a:solidFill>
                  <a:schemeClr val="tx1"/>
                </a:solidFill>
                <a:latin typeface="Palatino Linotype" pitchFamily="18" charset="0"/>
              </a:rPr>
              <a:t>Са епидемиолошког становишта ХБП инфекција има размере пандемије,      колонизира око 60% светске популације, доводећи до различитих клиничких последица</a:t>
            </a:r>
            <a:endParaRPr lang="en-US" sz="17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700" dirty="0">
                <a:solidFill>
                  <a:schemeClr val="tx1"/>
                </a:solidFill>
                <a:latin typeface="Palatino Linotype" pitchFamily="18" charset="0"/>
              </a:rPr>
              <a:t>ХБП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је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један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од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најмање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28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познатих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чланова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породице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Хеликобактер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-а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који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је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адаптиран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на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људски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желудац</a:t>
            </a:r>
            <a:endParaRPr lang="sr-Cyrl-RS" sz="17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Бактерија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је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грам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негативна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спиралног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облика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дужине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око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3,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ширине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око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0.5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микрона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,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са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4-6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флагела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које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иду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од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једног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пола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Palatino Linotype" pitchFamily="18" charset="0"/>
              </a:rPr>
              <a:t>микроорганизма</a:t>
            </a:r>
            <a:r>
              <a:rPr lang="en-US" sz="17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2076834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5255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95288" y="476672"/>
            <a:ext cx="8229600" cy="361528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RS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Патогеност</a:t>
            </a:r>
            <a:r>
              <a:rPr lang="sr-Cyrl-R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 Х. </a:t>
            </a:r>
            <a:r>
              <a:rPr lang="sr-Cyrl-RS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пилори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Palatino Linotype" pitchFamily="18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038600" cy="4722812"/>
          </a:xfrm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150000"/>
              </a:lnSpc>
              <a:buFont typeface="Wingdings 2" pitchFamily="18" charset="2"/>
              <a:buNone/>
              <a:defRPr/>
            </a:pPr>
            <a:r>
              <a:rPr lang="en-US" sz="1800" b="1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Бактеријски</a:t>
            </a:r>
            <a:r>
              <a:rPr lang="en-US" sz="1800" b="1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1800" b="1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фактори</a:t>
            </a:r>
            <a:endParaRPr lang="en-US" sz="1800" b="1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marL="533400" indent="-533400" eaLnBrk="1" hangingPunct="1">
              <a:lnSpc>
                <a:spcPct val="150000"/>
              </a:lnSpc>
              <a:buFont typeface="Wingdings 2" pitchFamily="18" charset="2"/>
              <a:buNone/>
              <a:defRPr/>
            </a:pPr>
            <a:endParaRPr lang="en-US" sz="1800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marL="533400" indent="-53340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Адхезини</a:t>
            </a:r>
            <a:endParaRPr lang="en-US" sz="1800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marL="533400" indent="-53340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Хемотаксични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фактори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–</a:t>
            </a:r>
            <a:r>
              <a:rPr lang="sr-Latn-R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TNF, IL</a:t>
            </a:r>
            <a:endParaRPr lang="en-US" sz="1800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marL="533400" indent="-53340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Ензими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(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уреаза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, 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фосфолипаза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, 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каталаза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)</a:t>
            </a:r>
          </a:p>
          <a:p>
            <a:pPr marL="533400" indent="-53340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sr-Latn-R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Cag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А-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цитотоксин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адхезивни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А</a:t>
            </a:r>
            <a:r>
              <a:rPr lang="sr-Latn-R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g</a:t>
            </a:r>
            <a:endParaRPr lang="en-US" sz="1800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marL="533400" indent="-533400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sr-Latn-R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Vac</a:t>
            </a:r>
            <a:r>
              <a:rPr lang="sr-Latn-R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А-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вакуолизирајући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цитотоксин</a:t>
            </a: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 </a:t>
            </a:r>
          </a:p>
          <a:p>
            <a:pPr marL="533400" indent="-533400" eaLnBrk="1" hangingPunct="1">
              <a:defRPr/>
            </a:pP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4340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6545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60000"/>
              </a:lnSpc>
              <a:buFont typeface="Wingdings 2" pitchFamily="18" charset="2"/>
              <a:buNone/>
              <a:defRPr/>
            </a:pPr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Фактори домаћина</a:t>
            </a:r>
            <a:endParaRPr lang="en-US" sz="1800" b="1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 2" pitchFamily="18" charset="2"/>
              <a:buNone/>
              <a:defRPr/>
            </a:pPr>
            <a:endParaRPr lang="ru-RU" sz="1800" dirty="0">
              <a:solidFill>
                <a:schemeClr val="bg2">
                  <a:lumMod val="10000"/>
                </a:schemeClr>
              </a:solidFill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Ø"/>
              <a:defRPr/>
            </a:pP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Трајање</a:t>
            </a: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Ø"/>
              <a:defRPr/>
            </a:pP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Локација</a:t>
            </a: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Ø"/>
              <a:defRPr/>
            </a:pP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Упални одговор (акутна фаза – неутрофили; хронична фаза – </a:t>
            </a:r>
            <a:r>
              <a:rPr lang="sr-Latn-R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L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y и плазмоцити 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Ig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А и </a:t>
            </a:r>
            <a:r>
              <a:rPr lang="en-US" sz="1800" dirty="0" err="1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Ig</a:t>
            </a:r>
            <a:r>
              <a:rPr lang="sr-Latn-RS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G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)</a:t>
            </a: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Ø"/>
              <a:defRPr/>
            </a:pP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Palatino Linotype" pitchFamily="18" charset="0"/>
              </a:rPr>
              <a:t>Генетски фактори</a:t>
            </a:r>
          </a:p>
          <a:p>
            <a:pPr eaLnBrk="1" hangingPunct="1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4322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42144" y="102493"/>
            <a:ext cx="8077200" cy="71973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sr-Cyrl-R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  <a:ea typeface="+mj-ea"/>
                <a:cs typeface="+mj-cs"/>
              </a:rPr>
              <a:t>Спектар болести индукованих Х. </a:t>
            </a:r>
            <a:r>
              <a:rPr lang="sr-Cyrl-RS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  <a:ea typeface="+mj-ea"/>
                <a:cs typeface="+mj-cs"/>
              </a:rPr>
              <a:t>пилори</a:t>
            </a:r>
            <a:endParaRPr lang="sl-SI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32771" name="Picture 4" descr="Hp disease prof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6" y="1066800"/>
            <a:ext cx="8424862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775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81000"/>
            <a:ext cx="85344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b="1" dirty="0" err="1">
                <a:latin typeface="Palatino Linotype" pitchFamily="18" charset="0"/>
              </a:rPr>
              <a:t>Клини</a:t>
            </a:r>
            <a:r>
              <a:rPr lang="sr-Cyrl-CS" b="1" dirty="0">
                <a:latin typeface="Palatino Linotype" pitchFamily="18" charset="0"/>
              </a:rPr>
              <a:t>ч</a:t>
            </a:r>
            <a:r>
              <a:rPr lang="en-US" b="1" dirty="0" err="1">
                <a:latin typeface="Palatino Linotype" pitchFamily="18" charset="0"/>
              </a:rPr>
              <a:t>ка</a:t>
            </a:r>
            <a:r>
              <a:rPr lang="en-US" b="1" dirty="0">
                <a:latin typeface="Palatino Linotype" pitchFamily="18" charset="0"/>
              </a:rPr>
              <a:t> </a:t>
            </a:r>
            <a:r>
              <a:rPr lang="en-US" b="1" dirty="0" err="1">
                <a:latin typeface="Palatino Linotype" pitchFamily="18" charset="0"/>
              </a:rPr>
              <a:t>патофизиологија</a:t>
            </a:r>
            <a:endParaRPr lang="sr-Cyrl-C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Заштита желудачне слузокоже од </a:t>
            </a:r>
            <a:r>
              <a:rPr lang="sr-Cyrl-CS" dirty="0" err="1">
                <a:latin typeface="Palatino Linotype" pitchFamily="18" charset="0"/>
              </a:rPr>
              <a:t>аутодигестије</a:t>
            </a:r>
            <a:r>
              <a:rPr lang="sr-Cyrl-CS" dirty="0">
                <a:latin typeface="Palatino Linotype" pitchFamily="18" charset="0"/>
              </a:rPr>
              <a:t> зависи од:</a:t>
            </a:r>
          </a:p>
          <a:p>
            <a:pPr>
              <a:lnSpc>
                <a:spcPct val="150000"/>
              </a:lnSpc>
            </a:pPr>
            <a:r>
              <a:rPr lang="sr-Cyrl-CS" b="1" dirty="0">
                <a:latin typeface="Palatino Linotype" pitchFamily="18" charset="0"/>
              </a:rPr>
              <a:t>слоја </a:t>
            </a:r>
            <a:r>
              <a:rPr lang="sr-Cyrl-CS" b="1" dirty="0" err="1">
                <a:latin typeface="Palatino Linotype" pitchFamily="18" charset="0"/>
              </a:rPr>
              <a:t>мукуса</a:t>
            </a:r>
            <a:r>
              <a:rPr lang="sr-Cyrl-CS" b="1" dirty="0">
                <a:latin typeface="Palatino Linotype" pitchFamily="18" charset="0"/>
              </a:rPr>
              <a:t> </a:t>
            </a:r>
            <a:r>
              <a:rPr lang="sr-Cyrl-CS" dirty="0">
                <a:latin typeface="Palatino Linotype" pitchFamily="18" charset="0"/>
              </a:rPr>
              <a:t>(желудачне </a:t>
            </a:r>
            <a:r>
              <a:rPr lang="sr-Cyrl-CS" dirty="0" err="1">
                <a:latin typeface="Palatino Linotype" pitchFamily="18" charset="0"/>
              </a:rPr>
              <a:t>мукозне</a:t>
            </a:r>
            <a:r>
              <a:rPr lang="sr-Cyrl-CS" dirty="0">
                <a:latin typeface="Palatino Linotype" pitchFamily="18" charset="0"/>
              </a:rPr>
              <a:t> баријере) и </a:t>
            </a:r>
            <a:r>
              <a:rPr lang="sr-Cyrl-CS" b="1" dirty="0">
                <a:latin typeface="Palatino Linotype" pitchFamily="18" charset="0"/>
              </a:rPr>
              <a:t>лучења бикарбоната </a:t>
            </a:r>
            <a:r>
              <a:rPr lang="sr-Cyrl-CS" dirty="0">
                <a:latin typeface="Palatino Linotype" pitchFamily="18" charset="0"/>
              </a:rPr>
              <a:t>(контролисана киселост желудачног сока) (</a:t>
            </a:r>
            <a:r>
              <a:rPr lang="sr-Cyrl-CS" dirty="0" err="1">
                <a:latin typeface="Palatino Linotype" pitchFamily="18" charset="0"/>
              </a:rPr>
              <a:t>простагландини</a:t>
            </a:r>
            <a:r>
              <a:rPr lang="sr-Cyrl-CS" dirty="0">
                <a:latin typeface="Palatino Linotype" pitchFamily="18" charset="0"/>
              </a:rPr>
              <a:t> стимулишу њихово лучење, </a:t>
            </a:r>
            <a:r>
              <a:rPr lang="sr-Cyrl-CS" dirty="0" err="1">
                <a:latin typeface="Palatino Linotype" pitchFamily="18" charset="0"/>
              </a:rPr>
              <a:t>антинфламаторни</a:t>
            </a:r>
            <a:r>
              <a:rPr lang="sr-Cyrl-CS" dirty="0">
                <a:latin typeface="Palatino Linotype" pitchFamily="18" charset="0"/>
              </a:rPr>
              <a:t> лекови / аспирин инхибира лучење </a:t>
            </a:r>
            <a:r>
              <a:rPr lang="sr-Cyrl-CS" dirty="0" err="1">
                <a:latin typeface="Palatino Linotype" pitchFamily="18" charset="0"/>
              </a:rPr>
              <a:t>простагландина</a:t>
            </a:r>
            <a:r>
              <a:rPr lang="sr-Cyrl-CS" dirty="0">
                <a:latin typeface="Palatino Linotype" pitchFamily="18" charset="0"/>
              </a:rPr>
              <a:t>) </a:t>
            </a:r>
          </a:p>
          <a:p>
            <a:pPr>
              <a:lnSpc>
                <a:spcPct val="150000"/>
              </a:lnSpc>
              <a:buNone/>
            </a:pPr>
            <a:endParaRPr lang="sr-Cyrl-CS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sr-Cyrl-CS" b="1" dirty="0">
                <a:latin typeface="Palatino Linotype" pitchFamily="18" charset="0"/>
              </a:rPr>
              <a:t>Хронични  </a:t>
            </a:r>
            <a:r>
              <a:rPr lang="sr-Cyrl-CS" b="1" dirty="0" err="1">
                <a:latin typeface="Palatino Linotype" pitchFamily="18" charset="0"/>
              </a:rPr>
              <a:t>дисбаланс</a:t>
            </a:r>
            <a:endParaRPr lang="sr-Cyrl-C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b="1" dirty="0">
                <a:latin typeface="Palatino Linotype" pitchFamily="18" charset="0"/>
              </a:rPr>
              <a:t>између агресивних фактора </a:t>
            </a:r>
            <a:r>
              <a:rPr lang="sr-Cyrl-CS" dirty="0">
                <a:latin typeface="Palatino Linotype" pitchFamily="18" charset="0"/>
              </a:rPr>
              <a:t>(желудачна киселина, пепсин, жучне соли, ензими панкреаса) и </a:t>
            </a:r>
            <a:r>
              <a:rPr lang="sr-Cyrl-CS" b="1" dirty="0">
                <a:latin typeface="Palatino Linotype" pitchFamily="18" charset="0"/>
              </a:rPr>
              <a:t>одбрамбених фактора </a:t>
            </a:r>
            <a:r>
              <a:rPr lang="sr-Cyrl-CS" b="1" dirty="0" err="1">
                <a:latin typeface="Palatino Linotype" pitchFamily="18" charset="0"/>
              </a:rPr>
              <a:t>слузнице</a:t>
            </a:r>
            <a:r>
              <a:rPr lang="sr-Cyrl-CS" b="1" dirty="0">
                <a:latin typeface="Palatino Linotype" pitchFamily="18" charset="0"/>
              </a:rPr>
              <a:t> </a:t>
            </a:r>
            <a:r>
              <a:rPr lang="sr-Cyrl-CS" dirty="0">
                <a:latin typeface="Palatino Linotype" pitchFamily="18" charset="0"/>
              </a:rPr>
              <a:t>(отпорност </a:t>
            </a:r>
            <a:r>
              <a:rPr lang="sr-Cyrl-CS" dirty="0" err="1">
                <a:latin typeface="Palatino Linotype" pitchFamily="18" charset="0"/>
              </a:rPr>
              <a:t>слузнице</a:t>
            </a:r>
            <a:r>
              <a:rPr lang="sr-Cyrl-CS" dirty="0">
                <a:latin typeface="Palatino Linotype" pitchFamily="18" charset="0"/>
              </a:rPr>
              <a:t>, слуз, неоштећена циркулација, </a:t>
            </a:r>
            <a:r>
              <a:rPr lang="sr-Cyrl-CS" dirty="0" err="1">
                <a:latin typeface="Palatino Linotype" pitchFamily="18" charset="0"/>
              </a:rPr>
              <a:t>простагландини</a:t>
            </a:r>
            <a:r>
              <a:rPr lang="sr-Cyrl-CS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  <a:buNone/>
            </a:pPr>
            <a:endParaRPr lang="sr-Cyrl-CS" dirty="0">
              <a:latin typeface="Palatino Linotype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sr-Cyrl-CS" b="1" dirty="0">
                <a:latin typeface="Palatino Linotype" pitchFamily="18" charset="0"/>
              </a:rPr>
              <a:t>је поремећај који погодује оштећењу </a:t>
            </a:r>
            <a:r>
              <a:rPr lang="sr-Cyrl-CS" b="1" dirty="0" err="1">
                <a:latin typeface="Palatino Linotype" pitchFamily="18" charset="0"/>
              </a:rPr>
              <a:t>слузнице</a:t>
            </a:r>
            <a:endParaRPr lang="sr-Cyrl-CS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9910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647700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sr-Cyrl-RS" sz="2800" i="1" dirty="0">
                <a:latin typeface="+mn-lt"/>
              </a:rPr>
            </a:br>
            <a:r>
              <a:rPr lang="en-US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ДИЈАГНОЗА  </a:t>
            </a:r>
            <a:r>
              <a:rPr lang="sr-Cyrl-RS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ХЕЛИКОБАКТЕР ПИЛОРИ ИНФЕКЦИЈЕ</a:t>
            </a:r>
            <a:endParaRPr lang="en-US" sz="2200" dirty="0">
              <a:latin typeface="Palatino Linotype" pitchFamily="18" charset="0"/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sz="half" idx="1"/>
          </p:nvPr>
        </p:nvSpPr>
        <p:spPr>
          <a:xfrm>
            <a:off x="228600" y="685800"/>
            <a:ext cx="3962400" cy="4038600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sz="2900" b="1" dirty="0">
                <a:latin typeface="Palatino Linotype" pitchFamily="18" charset="0"/>
              </a:rPr>
              <a:t>Инвазивни </a:t>
            </a:r>
            <a:r>
              <a:rPr lang="en-US" sz="2900" b="1" dirty="0">
                <a:latin typeface="Palatino Linotype" pitchFamily="18" charset="0"/>
              </a:rPr>
              <a:t>(</a:t>
            </a:r>
            <a:r>
              <a:rPr lang="ru-RU" sz="2900" b="1" dirty="0">
                <a:latin typeface="Palatino Linotype" pitchFamily="18" charset="0"/>
              </a:rPr>
              <a:t>на биопсијским узорцима добијеним у току ендоскопског прегледа)</a:t>
            </a: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900" dirty="0" err="1">
                <a:latin typeface="Palatino Linotype" pitchFamily="18" charset="0"/>
              </a:rPr>
              <a:t>Биопсијски</a:t>
            </a:r>
            <a:r>
              <a:rPr lang="en-US" sz="2900" dirty="0">
                <a:latin typeface="Palatino Linotype" pitchFamily="18" charset="0"/>
              </a:rPr>
              <a:t> </a:t>
            </a:r>
            <a:r>
              <a:rPr lang="en-US" sz="2900" dirty="0" err="1">
                <a:latin typeface="Palatino Linotype" pitchFamily="18" charset="0"/>
              </a:rPr>
              <a:t>уреаза</a:t>
            </a:r>
            <a:r>
              <a:rPr lang="en-US" sz="2900" dirty="0">
                <a:latin typeface="Palatino Linotype" pitchFamily="18" charset="0"/>
              </a:rPr>
              <a:t> </a:t>
            </a:r>
            <a:r>
              <a:rPr lang="en-US" sz="2900" dirty="0" err="1">
                <a:latin typeface="Palatino Linotype" pitchFamily="18" charset="0"/>
              </a:rPr>
              <a:t>тест</a:t>
            </a:r>
            <a:endParaRPr lang="en-US" sz="2900" dirty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900" dirty="0" err="1">
                <a:latin typeface="Palatino Linotype" pitchFamily="18" charset="0"/>
              </a:rPr>
              <a:t>Хистологија</a:t>
            </a:r>
            <a:endParaRPr lang="en-US" sz="2900" dirty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900" dirty="0" err="1">
                <a:latin typeface="Palatino Linotype" pitchFamily="18" charset="0"/>
              </a:rPr>
              <a:t>Бактеријска</a:t>
            </a:r>
            <a:r>
              <a:rPr lang="en-US" sz="2900" dirty="0">
                <a:latin typeface="Palatino Linotype" pitchFamily="18" charset="0"/>
              </a:rPr>
              <a:t> </a:t>
            </a:r>
            <a:r>
              <a:rPr lang="en-US" sz="2900" dirty="0" err="1">
                <a:latin typeface="Palatino Linotype" pitchFamily="18" charset="0"/>
              </a:rPr>
              <a:t>култура</a:t>
            </a:r>
            <a:endParaRPr lang="en-US" sz="2900" dirty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2900" dirty="0" err="1">
                <a:latin typeface="Palatino Linotype" pitchFamily="18" charset="0"/>
              </a:rPr>
              <a:t>Полимераза</a:t>
            </a:r>
            <a:r>
              <a:rPr lang="en-US" sz="2900" dirty="0">
                <a:latin typeface="Palatino Linotype" pitchFamily="18" charset="0"/>
              </a:rPr>
              <a:t> </a:t>
            </a:r>
            <a:r>
              <a:rPr lang="en-US" sz="2900" dirty="0" err="1">
                <a:latin typeface="Palatino Linotype" pitchFamily="18" charset="0"/>
              </a:rPr>
              <a:t>ланчана</a:t>
            </a:r>
            <a:r>
              <a:rPr lang="en-US" sz="2900" dirty="0">
                <a:latin typeface="Palatino Linotype" pitchFamily="18" charset="0"/>
              </a:rPr>
              <a:t> </a:t>
            </a:r>
            <a:r>
              <a:rPr lang="en-US" sz="2900" dirty="0" err="1">
                <a:latin typeface="Palatino Linotype" pitchFamily="18" charset="0"/>
              </a:rPr>
              <a:t>реакција</a:t>
            </a:r>
            <a:endParaRPr lang="en-US" sz="2900" dirty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 2" pitchFamily="18" charset="2"/>
              <a:buNone/>
            </a:pPr>
            <a:endParaRPr lang="en-US" sz="2900" b="1" i="1" dirty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 2" pitchFamily="18" charset="2"/>
              <a:buNone/>
            </a:pPr>
            <a:r>
              <a:rPr lang="ru-RU" sz="2900" dirty="0">
                <a:latin typeface="Palatino Linotype" pitchFamily="18" charset="0"/>
              </a:rPr>
              <a:t>	</a:t>
            </a:r>
            <a:endParaRPr lang="en-US" sz="2000" b="1" i="1" dirty="0"/>
          </a:p>
          <a:p>
            <a:pPr algn="just" eaLnBrk="1" hangingPunct="1">
              <a:buFont typeface="Wingdings 2" pitchFamily="18" charset="2"/>
              <a:buNone/>
            </a:pPr>
            <a:r>
              <a:rPr lang="en-US" sz="2000" dirty="0"/>
              <a:t>	</a:t>
            </a:r>
          </a:p>
          <a:p>
            <a:pPr>
              <a:buFont typeface="Wingdings 2" pitchFamily="18" charset="2"/>
              <a:buNone/>
            </a:pPr>
            <a:endParaRPr lang="en-US" dirty="0"/>
          </a:p>
        </p:txBody>
      </p:sp>
      <p:sp>
        <p:nvSpPr>
          <p:cNvPr id="37892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685800"/>
            <a:ext cx="4038600" cy="3429000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1600" b="1" dirty="0">
                <a:latin typeface="Palatino Linotype" pitchFamily="18" charset="0"/>
              </a:rPr>
              <a:t>Неинвазивни (није потребна ендоскопија и биопсија)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1600" dirty="0">
                <a:latin typeface="Palatino Linotype" pitchFamily="18" charset="0"/>
              </a:rPr>
              <a:t>Уреја-издисајни тестови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1600" dirty="0">
                <a:latin typeface="Palatino Linotype" pitchFamily="18" charset="0"/>
              </a:rPr>
              <a:t>Серолошки тестови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1600" dirty="0">
                <a:latin typeface="Palatino Linotype" pitchFamily="18" charset="0"/>
              </a:rPr>
              <a:t>Антиген у столици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sr-Latn-RS" sz="1600" dirty="0">
                <a:latin typeface="Palatino Linotype" pitchFamily="18" charset="0"/>
              </a:rPr>
              <a:t>PCR </a:t>
            </a:r>
            <a:r>
              <a:rPr lang="sr-Cyrl-RS" sz="1600" dirty="0">
                <a:latin typeface="Palatino Linotype" pitchFamily="18" charset="0"/>
              </a:rPr>
              <a:t>(у столици)</a:t>
            </a:r>
            <a:endParaRPr lang="ru-RU" sz="1600" dirty="0">
              <a:latin typeface="Palatino Linotype" pitchFamily="18" charset="0"/>
            </a:endParaRPr>
          </a:p>
          <a:p>
            <a:pPr eaLnBrk="1" hangingPunct="1">
              <a:lnSpc>
                <a:spcPct val="170000"/>
              </a:lnSpc>
              <a:buFont typeface="Wingdings 2" pitchFamily="18" charset="2"/>
              <a:buNone/>
            </a:pPr>
            <a:r>
              <a:rPr lang="ru-RU" sz="1600" dirty="0">
                <a:latin typeface="Palatino Linotype" pitchFamily="18" charset="0"/>
              </a:rPr>
              <a:t>	</a:t>
            </a:r>
            <a:endParaRPr lang="en-US" sz="1600" b="1" i="1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4648200"/>
            <a:ext cx="9067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Тенденција фаворизовања неинвазивних тестова због погодности за пацијента и ниже цене </a:t>
            </a:r>
            <a:endParaRPr lang="sr-Cyrl-RS" i="1" dirty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Ниједан тест није идеалан  ("златни стандард") за све клиничке ситуације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Palatino Linotype" pitchFamily="18" charset="0"/>
              </a:rPr>
              <a:t>Како сваки тест даје 5-10% лако позитивних или лако негативних резултата, само комбиновање дијагностичких тестова може представљати златни стандард </a:t>
            </a:r>
            <a:endParaRPr lang="en-US" b="1" i="1" dirty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sr-Cyrl-RS" i="1" dirty="0">
              <a:latin typeface="Palatino Linotyp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6925337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865188"/>
          </a:xfrm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latin typeface="Palatino Linotype" pitchFamily="18" charset="0"/>
              </a:rPr>
              <a:t>Терапија </a:t>
            </a:r>
            <a:r>
              <a:rPr lang="sr-Cyrl-RS" sz="2800" b="1" dirty="0" err="1">
                <a:latin typeface="Palatino Linotype" pitchFamily="18" charset="0"/>
              </a:rPr>
              <a:t>Хеликобактер</a:t>
            </a:r>
            <a:r>
              <a:rPr lang="sr-Cyrl-RS" sz="2800" b="1" dirty="0">
                <a:latin typeface="Palatino Linotype" pitchFamily="18" charset="0"/>
              </a:rPr>
              <a:t> </a:t>
            </a:r>
            <a:r>
              <a:rPr lang="sr-Cyrl-RS" sz="2800" b="1" dirty="0" err="1">
                <a:latin typeface="Palatino Linotype" pitchFamily="18" charset="0"/>
              </a:rPr>
              <a:t>пилори</a:t>
            </a:r>
            <a:r>
              <a:rPr lang="sr-Cyrl-RS" sz="2800" b="1" dirty="0">
                <a:latin typeface="Palatino Linotype" pitchFamily="18" charset="0"/>
              </a:rPr>
              <a:t> инфекције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sz="half" idx="1"/>
          </p:nvPr>
        </p:nvSpPr>
        <p:spPr>
          <a:xfrm>
            <a:off x="76200" y="1341438"/>
            <a:ext cx="4033838" cy="551656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Први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избор,тројна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терапија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:</a:t>
            </a:r>
          </a:p>
          <a:p>
            <a:pPr>
              <a:buFont typeface="Wingdings 2" pitchFamily="18" charset="2"/>
              <a:buNone/>
            </a:pPr>
            <a:endParaRPr lang="sl-SI" sz="2000" u="sng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sr-Cyrl-RS" sz="2000" dirty="0">
                <a:latin typeface="Palatino Linotype" pitchFamily="18" charset="0"/>
              </a:rPr>
              <a:t>ИПП</a:t>
            </a:r>
            <a:r>
              <a:rPr lang="sl-SI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два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пута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дневно</a:t>
            </a:r>
            <a:endParaRPr lang="sl-SI" sz="2000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Clarithromycin 2x500mg</a:t>
            </a:r>
          </a:p>
          <a:p>
            <a:pPr lvl="1"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Amoxycillin 2x1000mg</a:t>
            </a:r>
            <a:endParaRPr lang="en-US" sz="2000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endParaRPr lang="en-US" sz="2000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latin typeface="Palatino Linotype" pitchFamily="18" charset="0"/>
              </a:rPr>
              <a:t>IPP</a:t>
            </a:r>
            <a:r>
              <a:rPr lang="sl-SI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два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пута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дневно</a:t>
            </a:r>
            <a:endParaRPr lang="en-US" sz="2000" dirty="0">
              <a:latin typeface="Palatino Linotype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latin typeface="Palatino Linotype" pitchFamily="18" charset="0"/>
              </a:rPr>
              <a:t>Clarithromycin 2x250mg,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err="1">
                <a:latin typeface="Palatino Linotype" pitchFamily="18" charset="0"/>
              </a:rPr>
              <a:t>Metronidazol</a:t>
            </a:r>
            <a:r>
              <a:rPr lang="en-US" sz="2000" dirty="0">
                <a:latin typeface="Palatino Linotype" pitchFamily="18" charset="0"/>
              </a:rPr>
              <a:t> 2x500mg</a:t>
            </a:r>
          </a:p>
          <a:p>
            <a:pPr lvl="1">
              <a:buFont typeface="Wingdings" pitchFamily="2" charset="2"/>
              <a:buChar char="Ø"/>
            </a:pPr>
            <a:endParaRPr lang="en-US" sz="2000" dirty="0">
              <a:latin typeface="Palatino Linotype" pitchFamily="18" charset="0"/>
            </a:endParaRPr>
          </a:p>
          <a:p>
            <a:pPr lvl="1" algn="ctr">
              <a:buFont typeface="Wingdings 2" pitchFamily="18" charset="2"/>
              <a:buNone/>
            </a:pPr>
            <a:r>
              <a:rPr lang="en-US" sz="2000" dirty="0">
                <a:latin typeface="Palatino Linotype" pitchFamily="18" charset="0"/>
              </a:rPr>
              <a:t>7 </a:t>
            </a:r>
            <a:r>
              <a:rPr lang="en-US" sz="2000" dirty="0" err="1">
                <a:latin typeface="Palatino Linotype" pitchFamily="18" charset="0"/>
              </a:rPr>
              <a:t>дана</a:t>
            </a:r>
            <a:endParaRPr lang="sl-SI" sz="2000" dirty="0">
              <a:latin typeface="Palatino Linotype" pitchFamily="18" charset="0"/>
            </a:endParaRPr>
          </a:p>
          <a:p>
            <a:endParaRPr lang="sl-SI" sz="2000" u="sng" dirty="0">
              <a:latin typeface="Palatino Linotype" pitchFamily="18" charset="0"/>
            </a:endParaRPr>
          </a:p>
          <a:p>
            <a:endParaRPr lang="sl-SI" sz="2000" u="sng" dirty="0">
              <a:latin typeface="Palatino Linotype" pitchFamily="18" charset="0"/>
            </a:endParaRPr>
          </a:p>
          <a:p>
            <a:endParaRPr lang="en-US" dirty="0"/>
          </a:p>
        </p:txBody>
      </p:sp>
      <p:sp>
        <p:nvSpPr>
          <p:cNvPr id="58372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371600"/>
            <a:ext cx="5181600" cy="501332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Други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избор,четворострука</a:t>
            </a:r>
            <a:r>
              <a:rPr lang="en-US" sz="2000" b="1" u="sng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000" b="1" u="sng" dirty="0" err="1">
                <a:solidFill>
                  <a:schemeClr val="tx2"/>
                </a:solidFill>
                <a:latin typeface="Palatino Linotype" pitchFamily="18" charset="0"/>
              </a:rPr>
              <a:t>терапија</a:t>
            </a:r>
            <a:r>
              <a:rPr lang="sr-Cyrl-RS" sz="2000" b="1" u="sng" dirty="0">
                <a:solidFill>
                  <a:schemeClr val="tx2"/>
                </a:solidFill>
                <a:latin typeface="Palatino Linotype" pitchFamily="18" charset="0"/>
              </a:rPr>
              <a:t>:</a:t>
            </a:r>
            <a:endParaRPr lang="sl-SI" sz="2000" b="1" dirty="0">
              <a:latin typeface="Palatino Linotype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sl-SI" sz="24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sr-Cyrl-RS" sz="2000" dirty="0">
                <a:latin typeface="Palatino Linotype" pitchFamily="18" charset="0"/>
              </a:rPr>
              <a:t>ИПП</a:t>
            </a:r>
            <a:r>
              <a:rPr lang="sl-SI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два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пута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дневно</a:t>
            </a:r>
            <a:endParaRPr lang="sl-SI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Bizmutsalicilat ili subcitrat 4x120mg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Metronidazol 3x500mg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sl-SI" sz="2000" dirty="0">
                <a:latin typeface="Palatino Linotype" pitchFamily="18" charset="0"/>
              </a:rPr>
              <a:t>Tetraciklin 4x500mg</a:t>
            </a:r>
            <a:endParaRPr lang="en-US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endParaRPr lang="en-US" sz="2000" dirty="0">
              <a:latin typeface="Palatino Linotype" pitchFamily="18" charset="0"/>
            </a:endParaRPr>
          </a:p>
          <a:p>
            <a:pPr lvl="1" algn="ctr">
              <a:lnSpc>
                <a:spcPct val="90000"/>
              </a:lnSpc>
              <a:buFont typeface="Wingdings 2" pitchFamily="18" charset="2"/>
              <a:buNone/>
            </a:pPr>
            <a:r>
              <a:rPr lang="en-US" sz="2000" dirty="0">
                <a:latin typeface="Palatino Linotype" pitchFamily="18" charset="0"/>
              </a:rPr>
              <a:t>7 </a:t>
            </a:r>
            <a:r>
              <a:rPr lang="en-US" sz="2000" dirty="0" err="1">
                <a:latin typeface="Palatino Linotype" pitchFamily="18" charset="0"/>
              </a:rPr>
              <a:t>дана</a:t>
            </a:r>
            <a:endParaRPr lang="en-US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endParaRPr lang="en-US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endParaRPr lang="sl-SI" sz="2000" dirty="0">
              <a:latin typeface="Palatino Linotype" pitchFamily="18" charset="0"/>
            </a:endParaRPr>
          </a:p>
          <a:p>
            <a:pPr lvl="1">
              <a:lnSpc>
                <a:spcPct val="90000"/>
              </a:lnSpc>
            </a:pPr>
            <a:endParaRPr lang="sl-SI" sz="2000" dirty="0">
              <a:latin typeface="Palatino Linotype" pitchFamily="18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sr-Cyrl-RS" sz="1800" u="sng" dirty="0">
                <a:latin typeface="Palatino Linotype" pitchFamily="18" charset="0"/>
              </a:rPr>
              <a:t>Ако</a:t>
            </a:r>
            <a:r>
              <a:rPr lang="sl-SI" sz="1800" u="sng" dirty="0">
                <a:latin typeface="Palatino Linotype" pitchFamily="18" charset="0"/>
              </a:rPr>
              <a:t> </a:t>
            </a:r>
            <a:r>
              <a:rPr lang="en-US" sz="1800" u="sng" dirty="0" err="1">
                <a:latin typeface="Palatino Linotype" pitchFamily="18" charset="0"/>
              </a:rPr>
              <a:t>нема</a:t>
            </a:r>
            <a:r>
              <a:rPr lang="en-US" sz="1800" u="sng" dirty="0">
                <a:latin typeface="Palatino Linotype" pitchFamily="18" charset="0"/>
              </a:rPr>
              <a:t> </a:t>
            </a:r>
            <a:r>
              <a:rPr lang="en-US" sz="1800" u="sng" dirty="0" err="1">
                <a:latin typeface="Palatino Linotype" pitchFamily="18" charset="0"/>
              </a:rPr>
              <a:t>бизмута</a:t>
            </a:r>
            <a:r>
              <a:rPr lang="sl-SI" sz="1800" u="sng" dirty="0">
                <a:latin typeface="Palatino Linotype" pitchFamily="18" charset="0"/>
              </a:rPr>
              <a:t>, </a:t>
            </a:r>
            <a:r>
              <a:rPr lang="sr-Latn-RS" sz="1800" u="sng" dirty="0">
                <a:latin typeface="Palatino Linotype" pitchFamily="18" charset="0"/>
              </a:rPr>
              <a:t>IPP</a:t>
            </a:r>
            <a:r>
              <a:rPr lang="sl-SI" sz="1800" u="sng" dirty="0">
                <a:latin typeface="Palatino Linotype" pitchFamily="18" charset="0"/>
              </a:rPr>
              <a:t> </a:t>
            </a:r>
            <a:r>
              <a:rPr lang="en-US" sz="1800" u="sng" dirty="0" err="1">
                <a:latin typeface="Palatino Linotype" pitchFamily="18" charset="0"/>
              </a:rPr>
              <a:t>тројна</a:t>
            </a:r>
            <a:r>
              <a:rPr lang="en-US" sz="1800" u="sng" dirty="0">
                <a:latin typeface="Palatino Linotype" pitchFamily="18" charset="0"/>
              </a:rPr>
              <a:t> </a:t>
            </a:r>
            <a:r>
              <a:rPr lang="en-US" sz="1800" u="sng" dirty="0" err="1">
                <a:latin typeface="Palatino Linotype" pitchFamily="18" charset="0"/>
              </a:rPr>
              <a:t>терапија</a:t>
            </a:r>
            <a:r>
              <a:rPr lang="sl-SI" sz="1800" u="sng" dirty="0">
                <a:latin typeface="Palatino Linotype" pitchFamily="18" charset="0"/>
              </a:rPr>
              <a:t>, </a:t>
            </a:r>
            <a:r>
              <a:rPr lang="en-US" sz="1800" u="sng" dirty="0" err="1">
                <a:latin typeface="Palatino Linotype" pitchFamily="18" charset="0"/>
              </a:rPr>
              <a:t>промена</a:t>
            </a:r>
            <a:r>
              <a:rPr lang="en-US" sz="1800" u="sng" dirty="0">
                <a:latin typeface="Palatino Linotype" pitchFamily="18" charset="0"/>
              </a:rPr>
              <a:t> </a:t>
            </a:r>
            <a:r>
              <a:rPr lang="en-US" sz="1800" u="sng" dirty="0" err="1">
                <a:latin typeface="Palatino Linotype" pitchFamily="18" charset="0"/>
              </a:rPr>
              <a:t>антибиотика</a:t>
            </a:r>
            <a:endParaRPr lang="sr-Cyrl-RS" sz="1800" u="sng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sr-Cyrl-RS" sz="1800" dirty="0">
                <a:latin typeface="Palatino Linotype" pitchFamily="18" charset="0"/>
              </a:rPr>
              <a:t>        </a:t>
            </a:r>
            <a:r>
              <a:rPr lang="en-US" sz="1800" dirty="0" err="1">
                <a:latin typeface="Palatino Linotype" pitchFamily="18" charset="0"/>
              </a:rPr>
              <a:t>Дужина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трајања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терапије</a:t>
            </a:r>
            <a:r>
              <a:rPr lang="en-US" sz="1800" dirty="0">
                <a:latin typeface="Palatino Linotype" pitchFamily="18" charset="0"/>
              </a:rPr>
              <a:t> 7 </a:t>
            </a:r>
            <a:r>
              <a:rPr lang="en-US" sz="1800" dirty="0" err="1">
                <a:latin typeface="Palatino Linotype" pitchFamily="18" charset="0"/>
              </a:rPr>
              <a:t>дана</a:t>
            </a:r>
            <a:endParaRPr lang="en-US" sz="18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sr-Cyrl-RS" sz="1800" dirty="0">
                <a:latin typeface="Palatino Linotype" pitchFamily="18" charset="0"/>
              </a:rPr>
              <a:t>        </a:t>
            </a:r>
            <a:r>
              <a:rPr lang="en-US" sz="1800" dirty="0" err="1">
                <a:latin typeface="Palatino Linotype" pitchFamily="18" charset="0"/>
              </a:rPr>
              <a:t>Америчке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препоруке</a:t>
            </a:r>
            <a:r>
              <a:rPr lang="en-US" sz="1800" dirty="0">
                <a:latin typeface="Palatino Linotype" pitchFamily="18" charset="0"/>
              </a:rPr>
              <a:t> 2 </a:t>
            </a:r>
            <a:r>
              <a:rPr lang="en-US" sz="1800" dirty="0" err="1">
                <a:latin typeface="Palatino Linotype" pitchFamily="18" charset="0"/>
              </a:rPr>
              <a:t>недеље</a:t>
            </a:r>
            <a:endParaRPr lang="sr-Cyrl-RS" sz="1800" dirty="0">
              <a:latin typeface="Palatino Linotype" pitchFamily="18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sl-SI" sz="1700" u="sng" dirty="0">
              <a:latin typeface="Palatino Linotype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4700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62136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defRPr/>
            </a:pPr>
            <a:r>
              <a:rPr lang="sr-Cyrl-R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Секвенцијална терапија </a:t>
            </a:r>
            <a:r>
              <a:rPr lang="sr-Cyrl-RS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ерадикације</a:t>
            </a:r>
            <a:r>
              <a:rPr lang="sr-Cyrl-R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 </a:t>
            </a:r>
            <a:r>
              <a:rPr lang="sr-Cyrl-RS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Хеликобактер</a:t>
            </a:r>
            <a:r>
              <a:rPr lang="sr-Cyrl-R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 </a:t>
            </a:r>
            <a:r>
              <a:rPr lang="sr-Cyrl-RS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Palatino Linotype" pitchFamily="18" charset="0"/>
              </a:rPr>
              <a:t>пилори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Palatino Linotype" pitchFamily="18" charset="0"/>
            </a:endParaRP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42350" cy="439261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en-US" sz="1800" b="1" dirty="0" err="1">
                <a:latin typeface="Palatino Linotype" pitchFamily="18" charset="0"/>
              </a:rPr>
              <a:t>Десетодневна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en-US" sz="1800" b="1" dirty="0" err="1">
                <a:latin typeface="Palatino Linotype" pitchFamily="18" charset="0"/>
              </a:rPr>
              <a:t>секвенцијална</a:t>
            </a:r>
            <a:r>
              <a:rPr lang="en-US" sz="1800" b="1" dirty="0">
                <a:latin typeface="Palatino Linotype" pitchFamily="18" charset="0"/>
              </a:rPr>
              <a:t> </a:t>
            </a:r>
            <a:r>
              <a:rPr lang="en-US" sz="1800" b="1" dirty="0" err="1">
                <a:latin typeface="Palatino Linotype" pitchFamily="18" charset="0"/>
              </a:rPr>
              <a:t>терапија</a:t>
            </a:r>
            <a:r>
              <a:rPr lang="en-US" sz="1800" b="1" dirty="0">
                <a:latin typeface="Palatino Linotype" pitchFamily="18" charset="0"/>
              </a:rPr>
              <a:t>:</a:t>
            </a:r>
          </a:p>
          <a:p>
            <a:pPr algn="ctr">
              <a:lnSpc>
                <a:spcPct val="150000"/>
              </a:lnSpc>
              <a:buFont typeface="Wingdings 2" pitchFamily="18" charset="2"/>
              <a:buNone/>
            </a:pPr>
            <a:endParaRPr lang="en-US" sz="18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sr-Latn-RS" sz="1800" dirty="0">
                <a:latin typeface="Palatino Linotype" pitchFamily="18" charset="0"/>
              </a:rPr>
              <a:t>IPP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два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пута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дневно+Amoxycillin</a:t>
            </a:r>
            <a:r>
              <a:rPr lang="en-US" sz="1800" dirty="0">
                <a:latin typeface="Palatino Linotype" pitchFamily="18" charset="0"/>
              </a:rPr>
              <a:t>  2x500 mg 5 </a:t>
            </a:r>
            <a:r>
              <a:rPr lang="en-US" sz="1800" dirty="0" err="1">
                <a:latin typeface="Palatino Linotype" pitchFamily="18" charset="0"/>
              </a:rPr>
              <a:t>дана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en-US" sz="1800" dirty="0">
                <a:latin typeface="Palatino Linotype" pitchFamily="18" charset="0"/>
              </a:rPr>
              <a:t>                              </a:t>
            </a:r>
            <a:r>
              <a:rPr lang="en-US" sz="1800" dirty="0" err="1">
                <a:latin typeface="Palatino Linotype" pitchFamily="18" charset="0"/>
              </a:rPr>
              <a:t>након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чега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sr-Latn-RS" sz="1800" dirty="0">
                <a:latin typeface="Palatino Linotype" pitchFamily="18" charset="0"/>
              </a:rPr>
              <a:t>IPP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два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пута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дневно+Clarithromycin</a:t>
            </a:r>
            <a:r>
              <a:rPr lang="en-US" sz="1800" dirty="0">
                <a:latin typeface="Palatino Linotype" pitchFamily="18" charset="0"/>
              </a:rPr>
              <a:t> 2x500 mg+ </a:t>
            </a:r>
            <a:r>
              <a:rPr lang="en-US" sz="1800" dirty="0" err="1">
                <a:latin typeface="Palatino Linotype" pitchFamily="18" charset="0"/>
              </a:rPr>
              <a:t>Tinidazol</a:t>
            </a:r>
            <a:r>
              <a:rPr lang="en-US" sz="1800" dirty="0">
                <a:latin typeface="Palatino Linotype" pitchFamily="18" charset="0"/>
              </a:rPr>
              <a:t> 2x500 mg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en-US" sz="1800" dirty="0">
                <a:latin typeface="Palatino Linotype" pitchFamily="18" charset="0"/>
              </a:rPr>
              <a:t>                             5 </a:t>
            </a:r>
            <a:r>
              <a:rPr lang="en-US" sz="1800" dirty="0" err="1">
                <a:latin typeface="Palatino Linotype" pitchFamily="18" charset="0"/>
              </a:rPr>
              <a:t>дана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800" dirty="0" err="1">
                <a:latin typeface="Palatino Linotype" pitchFamily="18" charset="0"/>
              </a:rPr>
              <a:t>Успешност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секвенцијалне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терапије</a:t>
            </a:r>
            <a:r>
              <a:rPr lang="en-US" sz="1800" dirty="0">
                <a:latin typeface="Palatino Linotype" pitchFamily="18" charset="0"/>
              </a:rPr>
              <a:t> 82%</a:t>
            </a:r>
            <a:r>
              <a:rPr lang="sr-Cyrl-RS" sz="1800" dirty="0">
                <a:latin typeface="Palatino Linotype" pitchFamily="18" charset="0"/>
              </a:rPr>
              <a:t>,</a:t>
            </a:r>
            <a:r>
              <a:rPr lang="en-US" sz="1800" dirty="0">
                <a:latin typeface="Palatino Linotype" pitchFamily="18" charset="0"/>
              </a:rPr>
              <a:t> у </a:t>
            </a:r>
            <a:r>
              <a:rPr lang="en-US" sz="1800" dirty="0" err="1">
                <a:latin typeface="Palatino Linotype" pitchFamily="18" charset="0"/>
              </a:rPr>
              <a:t>поређењу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с</a:t>
            </a:r>
            <a:r>
              <a:rPr lang="en-US" sz="1800" dirty="0">
                <a:latin typeface="Palatino Linotype" pitchFamily="18" charset="0"/>
              </a:rPr>
              <a:t>а 33,3% </a:t>
            </a:r>
            <a:r>
              <a:rPr lang="en-US" sz="1800" dirty="0" err="1">
                <a:latin typeface="Palatino Linotype" pitchFamily="18" charset="0"/>
              </a:rPr>
              <a:t>успешности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стандардног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троструко</a:t>
            </a:r>
            <a:r>
              <a:rPr lang="sr-Cyrl-RS" sz="1800" dirty="0">
                <a:latin typeface="Palatino Linotype" pitchFamily="18" charset="0"/>
              </a:rPr>
              <a:t>г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протокола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3679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>
                <a:latin typeface="Palatino Linotype" pitchFamily="18" charset="0"/>
              </a:rPr>
              <a:t>Најновије смернице у дијагнози ХБП инфекције </a:t>
            </a:r>
            <a:r>
              <a:rPr lang="en-US" sz="3200" b="1" dirty="0">
                <a:latin typeface="Palatino Linotype" pitchFamily="18" charset="0"/>
              </a:rPr>
              <a:t>Maastricht V</a:t>
            </a:r>
            <a:endParaRPr lang="sr-Cyrl-R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05000"/>
            <a:ext cx="83820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u="sng" dirty="0" err="1">
                <a:latin typeface="Palatino Linotype" pitchFamily="18" charset="0"/>
              </a:rPr>
              <a:t>Ендоскопска</a:t>
            </a:r>
            <a:r>
              <a:rPr lang="sr-Cyrl-RS" b="1" u="sng" dirty="0">
                <a:latin typeface="Palatino Linotype" pitchFamily="18" charset="0"/>
              </a:rPr>
              <a:t> дијагноза стандард-модификовани </a:t>
            </a:r>
            <a:r>
              <a:rPr lang="sr-Latn-RS" b="1" u="sng" dirty="0" err="1">
                <a:latin typeface="Palatino Linotype" pitchFamily="18" charset="0"/>
              </a:rPr>
              <a:t>Sindnej</a:t>
            </a:r>
            <a:r>
              <a:rPr lang="sr-Cyrl-RS" b="1" u="sng" dirty="0">
                <a:latin typeface="Palatino Linotype" pitchFamily="18" charset="0"/>
              </a:rPr>
              <a:t> протокол</a:t>
            </a:r>
          </a:p>
          <a:p>
            <a:pPr>
              <a:lnSpc>
                <a:spcPct val="150000"/>
              </a:lnSpc>
            </a:pPr>
            <a:r>
              <a:rPr lang="sr-Cyrl-RS" b="1" u="sng" dirty="0">
                <a:latin typeface="Palatino Linotype" pitchFamily="18" charset="0"/>
              </a:rPr>
              <a:t>5 биопсија: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Latn-RS" dirty="0">
                <a:latin typeface="Palatino Linotype" pitchFamily="18" charset="0"/>
              </a:rPr>
              <a:t>a</a:t>
            </a:r>
            <a:r>
              <a:rPr lang="sr-Cyrl-RS" dirty="0" err="1">
                <a:latin typeface="Palatino Linotype" pitchFamily="18" charset="0"/>
              </a:rPr>
              <a:t>нтрум</a:t>
            </a:r>
            <a:r>
              <a:rPr lang="sr-Cyrl-RS" dirty="0">
                <a:latin typeface="Palatino Linotype" pitchFamily="18" charset="0"/>
              </a:rPr>
              <a:t>-мала кривина 3 </a:t>
            </a:r>
            <a:r>
              <a:rPr lang="sr-Latn-RS" dirty="0">
                <a:latin typeface="Palatino Linotype" pitchFamily="18" charset="0"/>
              </a:rPr>
              <a:t>cm-a</a:t>
            </a:r>
            <a:r>
              <a:rPr lang="sr-Cyrl-RS" dirty="0">
                <a:latin typeface="Palatino Linotype" pitchFamily="18" charset="0"/>
              </a:rPr>
              <a:t> од </a:t>
            </a:r>
            <a:r>
              <a:rPr lang="sr-Cyrl-RS" dirty="0" err="1">
                <a:latin typeface="Palatino Linotype" pitchFamily="18" charset="0"/>
              </a:rPr>
              <a:t>пилоруса</a:t>
            </a:r>
            <a:endParaRPr lang="sr-Cyrl-RS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dirty="0" err="1">
                <a:latin typeface="Palatino Linotype" pitchFamily="18" charset="0"/>
              </a:rPr>
              <a:t>антрум</a:t>
            </a:r>
            <a:r>
              <a:rPr lang="sr-Cyrl-RS" dirty="0">
                <a:latin typeface="Palatino Linotype" pitchFamily="18" charset="0"/>
              </a:rPr>
              <a:t>-велика кривина 3 </a:t>
            </a:r>
            <a:r>
              <a:rPr lang="sr-Latn-RS" dirty="0">
                <a:latin typeface="Palatino Linotype" pitchFamily="18" charset="0"/>
              </a:rPr>
              <a:t>cm-a</a:t>
            </a:r>
            <a:r>
              <a:rPr lang="sr-Cyrl-RS" dirty="0">
                <a:latin typeface="Palatino Linotype" pitchFamily="18" charset="0"/>
              </a:rPr>
              <a:t> од </a:t>
            </a:r>
            <a:r>
              <a:rPr lang="sr-Cyrl-RS" dirty="0" err="1">
                <a:latin typeface="Palatino Linotype" pitchFamily="18" charset="0"/>
              </a:rPr>
              <a:t>пилоруса</a:t>
            </a:r>
            <a:endParaRPr lang="sr-Cyrl-RS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itchFamily="18" charset="0"/>
              </a:rPr>
              <a:t>корпус-средњи велика кривина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Cyrl-RS" dirty="0">
                <a:latin typeface="Palatino Linotype" pitchFamily="18" charset="0"/>
              </a:rPr>
              <a:t>корпус-средњи мала кривина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r-Latn-RS" dirty="0" err="1">
                <a:latin typeface="Palatino Linotype" pitchFamily="18" charset="0"/>
              </a:rPr>
              <a:t>incisura</a:t>
            </a:r>
            <a:r>
              <a:rPr lang="sr-Latn-RS" dirty="0">
                <a:latin typeface="Palatino Linotype" pitchFamily="18" charset="0"/>
              </a:rPr>
              <a:t> </a:t>
            </a:r>
            <a:r>
              <a:rPr lang="sr-Latn-RS" dirty="0" err="1">
                <a:latin typeface="Palatino Linotype" pitchFamily="18" charset="0"/>
              </a:rPr>
              <a:t>angularis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0725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274638"/>
            <a:ext cx="9448800" cy="1143000"/>
          </a:xfrm>
        </p:spPr>
        <p:txBody>
          <a:bodyPr>
            <a:normAutofit/>
          </a:bodyPr>
          <a:lstStyle/>
          <a:p>
            <a:r>
              <a:rPr lang="sr-Cyrl-RS" sz="3200" b="1" dirty="0">
                <a:latin typeface="Palatino Linotype" pitchFamily="18" charset="0"/>
              </a:rPr>
              <a:t>Најновије смернице у дијагнози ХБП инфекције </a:t>
            </a:r>
            <a:r>
              <a:rPr lang="en-US" sz="3200" b="1" dirty="0">
                <a:latin typeface="Palatino Linotype" pitchFamily="18" charset="0"/>
              </a:rPr>
              <a:t>Maastricht V</a:t>
            </a:r>
            <a:endParaRPr lang="sr-Cyrl-R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89284" y="14294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r-Cyrl-R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399441"/>
              </p:ext>
            </p:extLst>
          </p:nvPr>
        </p:nvGraphicFramePr>
        <p:xfrm>
          <a:off x="36095" y="1295400"/>
          <a:ext cx="9067800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3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3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r-Cyrl-RS" dirty="0">
                          <a:latin typeface="Palatino Linotype" pitchFamily="18" charset="0"/>
                        </a:rPr>
                        <a:t>Млађи од 55 година, без алармних симптома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>
                          <a:latin typeface="Palatino Linotype" pitchFamily="18" charset="0"/>
                        </a:rPr>
                        <a:t>Старији од 55 година</a:t>
                      </a:r>
                    </a:p>
                    <a:p>
                      <a:r>
                        <a:rPr lang="sr-Cyrl-RS" dirty="0">
                          <a:latin typeface="Palatino Linotype" pitchFamily="18" charset="0"/>
                        </a:rPr>
                        <a:t>Сви са алармним симптомима без обзира</a:t>
                      </a:r>
                      <a:r>
                        <a:rPr lang="sr-Cyrl-RS" baseline="0" dirty="0">
                          <a:latin typeface="Palatino Linotype" pitchFamily="18" charset="0"/>
                        </a:rPr>
                        <a:t> на године старости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>
                          <a:latin typeface="Palatino Linotype" pitchFamily="18" charset="0"/>
                        </a:rPr>
                        <a:t>Серологија (локално </a:t>
                      </a:r>
                      <a:r>
                        <a:rPr lang="sr-Cyrl-RS" dirty="0" err="1">
                          <a:latin typeface="Palatino Linotype" pitchFamily="18" charset="0"/>
                        </a:rPr>
                        <a:t>валидирана</a:t>
                      </a:r>
                      <a:r>
                        <a:rPr lang="sr-Cyrl-RS" dirty="0">
                          <a:latin typeface="Palatino Linotype" pitchFamily="18" charset="0"/>
                        </a:rPr>
                        <a:t>) </a:t>
                      </a:r>
                      <a:r>
                        <a:rPr lang="sr-Cyrl-RS" b="1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err="1">
                          <a:latin typeface="Palatino Linotype" pitchFamily="18" charset="0"/>
                        </a:rPr>
                        <a:t>Ендоскопија</a:t>
                      </a:r>
                      <a:r>
                        <a:rPr lang="sr-Cyrl-RS" dirty="0">
                          <a:latin typeface="Palatino Linotype" pitchFamily="18" charset="0"/>
                        </a:rPr>
                        <a:t>-брзи </a:t>
                      </a:r>
                      <a:r>
                        <a:rPr lang="sr-Cyrl-RS" dirty="0" err="1">
                          <a:latin typeface="Palatino Linotype" pitchFamily="18" charset="0"/>
                        </a:rPr>
                        <a:t>уреаза</a:t>
                      </a:r>
                      <a:r>
                        <a:rPr lang="sr-Cyrl-RS" dirty="0">
                          <a:latin typeface="Palatino Linotype" pitchFamily="18" charset="0"/>
                        </a:rPr>
                        <a:t> тест </a:t>
                      </a:r>
                      <a:r>
                        <a:rPr lang="sr-Cyrl-RS" b="1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+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*</a:t>
                      </a:r>
                      <a:endParaRPr lang="sr-Cyrl-RS" b="1" dirty="0">
                        <a:solidFill>
                          <a:srgbClr val="FF0000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>
                          <a:latin typeface="Palatino Linotype" pitchFamily="18" charset="0"/>
                        </a:rPr>
                        <a:t>Тест</a:t>
                      </a:r>
                      <a:r>
                        <a:rPr lang="sr-Cyrl-RS" baseline="0" dirty="0">
                          <a:latin typeface="Palatino Linotype" pitchFamily="18" charset="0"/>
                        </a:rPr>
                        <a:t> из пуне крви у ординацији </a:t>
                      </a:r>
                      <a:r>
                        <a:rPr lang="sr-Cyrl-RS" b="1" baseline="0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-</a:t>
                      </a:r>
                      <a:endParaRPr lang="sr-Cyrl-RS" b="1" dirty="0">
                        <a:solidFill>
                          <a:srgbClr val="FF0000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err="1">
                          <a:latin typeface="Palatino Linotype" pitchFamily="18" charset="0"/>
                        </a:rPr>
                        <a:t>Ендоскопија</a:t>
                      </a:r>
                      <a:r>
                        <a:rPr lang="sr-Cyrl-RS" dirty="0">
                          <a:latin typeface="Palatino Linotype" pitchFamily="18" charset="0"/>
                        </a:rPr>
                        <a:t>-</a:t>
                      </a:r>
                      <a:r>
                        <a:rPr lang="sr-Cyrl-RS" dirty="0" err="1">
                          <a:latin typeface="Palatino Linotype" pitchFamily="18" charset="0"/>
                        </a:rPr>
                        <a:t>патохистологија</a:t>
                      </a:r>
                      <a:r>
                        <a:rPr lang="sr-Cyrl-RS" dirty="0">
                          <a:latin typeface="Palatino Linotype" pitchFamily="18" charset="0"/>
                        </a:rPr>
                        <a:t> </a:t>
                      </a:r>
                      <a:r>
                        <a:rPr lang="sr-Cyrl-RS" b="1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+++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err="1">
                          <a:latin typeface="Palatino Linotype" pitchFamily="18" charset="0"/>
                        </a:rPr>
                        <a:t>Уреја</a:t>
                      </a:r>
                      <a:r>
                        <a:rPr lang="sr-Cyrl-RS" dirty="0">
                          <a:latin typeface="Palatino Linotype" pitchFamily="18" charset="0"/>
                        </a:rPr>
                        <a:t> издисајни тест 13</a:t>
                      </a:r>
                      <a:r>
                        <a:rPr lang="sr-Latn-RS" dirty="0">
                          <a:latin typeface="Palatino Linotype" pitchFamily="18" charset="0"/>
                        </a:rPr>
                        <a:t>C</a:t>
                      </a:r>
                      <a:r>
                        <a:rPr lang="sr-Cyrl-RS" dirty="0">
                          <a:latin typeface="Palatino Linotype" pitchFamily="18" charset="0"/>
                        </a:rPr>
                        <a:t> </a:t>
                      </a:r>
                      <a:r>
                        <a:rPr lang="sr-Cyrl-RS" b="1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Cyrl-RS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err="1">
                          <a:latin typeface="Palatino Linotype" pitchFamily="18" charset="0"/>
                        </a:rPr>
                        <a:t>Уреја</a:t>
                      </a:r>
                      <a:r>
                        <a:rPr lang="sr-Cyrl-RS" dirty="0">
                          <a:latin typeface="Palatino Linotype" pitchFamily="18" charset="0"/>
                        </a:rPr>
                        <a:t> издисајни тест </a:t>
                      </a:r>
                      <a:r>
                        <a:rPr lang="sr-Latn-RS" dirty="0">
                          <a:latin typeface="Palatino Linotype" pitchFamily="18" charset="0"/>
                        </a:rPr>
                        <a:t>14C</a:t>
                      </a:r>
                      <a:r>
                        <a:rPr lang="sr-Cyrl-RS" dirty="0">
                          <a:latin typeface="Palatino Linotype" pitchFamily="18" charset="0"/>
                        </a:rPr>
                        <a:t> (не деца и труднице) </a:t>
                      </a:r>
                      <a:r>
                        <a:rPr lang="sr-Cyrl-RS" b="1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Cyrl-RS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err="1">
                          <a:latin typeface="Palatino Linotype" pitchFamily="18" charset="0"/>
                        </a:rPr>
                        <a:t>Фекални</a:t>
                      </a:r>
                      <a:r>
                        <a:rPr lang="sr-Cyrl-RS" dirty="0">
                          <a:latin typeface="Palatino Linotype" pitchFamily="18" charset="0"/>
                        </a:rPr>
                        <a:t> </a:t>
                      </a:r>
                      <a:r>
                        <a:rPr lang="sr-Cyrl-RS" dirty="0" err="1">
                          <a:latin typeface="Palatino Linotype" pitchFamily="18" charset="0"/>
                        </a:rPr>
                        <a:t>антиген</a:t>
                      </a:r>
                      <a:r>
                        <a:rPr lang="sr-Cyrl-RS" dirty="0">
                          <a:latin typeface="Palatino Linotype" pitchFamily="18" charset="0"/>
                        </a:rPr>
                        <a:t> тест (</a:t>
                      </a:r>
                      <a:r>
                        <a:rPr lang="sr-Latn-RS" dirty="0">
                          <a:latin typeface="Palatino Linotype" pitchFamily="18" charset="0"/>
                        </a:rPr>
                        <a:t>ELISA </a:t>
                      </a:r>
                      <a:r>
                        <a:rPr lang="sr-Cyrl-RS" dirty="0" err="1">
                          <a:latin typeface="Palatino Linotype" pitchFamily="18" charset="0"/>
                        </a:rPr>
                        <a:t>моноклонални</a:t>
                      </a:r>
                      <a:r>
                        <a:rPr lang="sr-Cyrl-RS" dirty="0">
                          <a:latin typeface="Palatino Linotype" pitchFamily="18" charset="0"/>
                        </a:rPr>
                        <a:t>)</a:t>
                      </a:r>
                      <a:r>
                        <a:rPr lang="sr-Latn-RS" dirty="0">
                          <a:latin typeface="Palatino Linotype" pitchFamily="18" charset="0"/>
                        </a:rPr>
                        <a:t> </a:t>
                      </a:r>
                      <a:r>
                        <a:rPr lang="sr-Cyrl-RS" b="1" dirty="0">
                          <a:solidFill>
                            <a:srgbClr val="FF0000"/>
                          </a:solidFill>
                          <a:latin typeface="Palatino Linotype" pitchFamily="18" charset="0"/>
                        </a:rPr>
                        <a:t>++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" y="4724400"/>
            <a:ext cx="9067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*</a:t>
            </a:r>
            <a:r>
              <a:rPr lang="sr-Cyrl-RS" dirty="0">
                <a:latin typeface="Palatino Linotype" pitchFamily="18" charset="0"/>
              </a:rPr>
              <a:t>Негативни брзи </a:t>
            </a:r>
            <a:r>
              <a:rPr lang="sr-Cyrl-RS" dirty="0" err="1">
                <a:latin typeface="Palatino Linotype" pitchFamily="18" charset="0"/>
              </a:rPr>
              <a:t>уреаза</a:t>
            </a:r>
            <a:r>
              <a:rPr lang="sr-Cyrl-RS" dirty="0">
                <a:latin typeface="Palatino Linotype" pitchFamily="18" charset="0"/>
              </a:rPr>
              <a:t> тест не искључује инфекцију-</a:t>
            </a:r>
            <a:r>
              <a:rPr lang="sr-Cyrl-RS" dirty="0" err="1">
                <a:latin typeface="Palatino Linotype" pitchFamily="18" charset="0"/>
              </a:rPr>
              <a:t>сензитивност</a:t>
            </a:r>
            <a:r>
              <a:rPr lang="sr-Cyrl-RS" dirty="0">
                <a:latin typeface="Palatino Linotype" pitchFamily="18" charset="0"/>
              </a:rPr>
              <a:t> 90%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*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Налаз непоуздан код крварења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*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Без ИПП 14 дана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*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Без антибиотика и бизмута 4 недеље</a:t>
            </a:r>
          </a:p>
        </p:txBody>
      </p:sp>
    </p:spTree>
    <p:extLst>
      <p:ext uri="{BB962C8B-B14F-4D97-AF65-F5344CB8AC3E}">
        <p14:creationId xmlns:p14="http://schemas.microsoft.com/office/powerpoint/2010/main" val="563955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>
            <a:noAutofit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sr-Cyrl-RS" sz="2800" b="1" dirty="0">
                <a:latin typeface="Palatino Linotype" pitchFamily="18" charset="0"/>
                <a:cs typeface="Calibri" pitchFamily="34" charset="0"/>
              </a:rPr>
              <a:t>Алармни симптоми</a:t>
            </a:r>
            <a:endParaRPr lang="en-US" sz="2800" b="1" dirty="0">
              <a:latin typeface="Palatino Linotype" pitchFamily="18" charset="0"/>
              <a:cs typeface="Calibri" pitchFamily="34" charset="0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2875"/>
            <a:ext cx="4887913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385090" y="2060575"/>
            <a:ext cx="3579523" cy="300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76250" indent="-4762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>
                <a:latin typeface="Palatino Linotype" pitchFamily="18" charset="0"/>
              </a:rPr>
              <a:t>Анемија</a:t>
            </a:r>
            <a:endParaRPr lang="sr-Latn-CS" sz="1600" dirty="0">
              <a:latin typeface="Palatino Linotype" pitchFamily="18" charset="0"/>
            </a:endParaRPr>
          </a:p>
          <a:p>
            <a:pPr marL="476250" indent="-4762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>
                <a:latin typeface="Palatino Linotype" pitchFamily="18" charset="0"/>
              </a:rPr>
              <a:t>Изражени нежељени губитак телесне масе</a:t>
            </a:r>
            <a:r>
              <a:rPr lang="sr-Latn-CS" sz="1600" dirty="0">
                <a:latin typeface="Palatino Linotype" pitchFamily="18" charset="0"/>
              </a:rPr>
              <a:t> (</a:t>
            </a:r>
            <a:r>
              <a:rPr lang="en-US" sz="1600" dirty="0">
                <a:latin typeface="Palatino Linotype" pitchFamily="18" charset="0"/>
              </a:rPr>
              <a:t>&gt;</a:t>
            </a:r>
            <a:r>
              <a:rPr lang="sr-Latn-CS" sz="1600" dirty="0">
                <a:latin typeface="Palatino Linotype" pitchFamily="18" charset="0"/>
              </a:rPr>
              <a:t> 5% </a:t>
            </a:r>
            <a:r>
              <a:rPr lang="sr-Cyrl-RS" sz="1600" dirty="0">
                <a:latin typeface="Palatino Linotype" pitchFamily="18" charset="0"/>
              </a:rPr>
              <a:t>унутар 10 дана</a:t>
            </a:r>
            <a:r>
              <a:rPr lang="sr-Latn-CS" sz="1600" dirty="0">
                <a:latin typeface="Palatino Linotype" pitchFamily="18" charset="0"/>
              </a:rPr>
              <a:t>)</a:t>
            </a:r>
          </a:p>
          <a:p>
            <a:pPr marL="476250" indent="-4762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err="1">
                <a:latin typeface="Palatino Linotype" pitchFamily="18" charset="0"/>
              </a:rPr>
              <a:t>Перзистентно</a:t>
            </a:r>
            <a:r>
              <a:rPr lang="sr-Cyrl-RS" sz="1600" dirty="0">
                <a:latin typeface="Palatino Linotype" pitchFamily="18" charset="0"/>
              </a:rPr>
              <a:t> повраћање унутар </a:t>
            </a:r>
            <a:r>
              <a:rPr lang="sr-Latn-CS" sz="1600" dirty="0">
                <a:latin typeface="Palatino Linotype" pitchFamily="18" charset="0"/>
              </a:rPr>
              <a:t>10 </a:t>
            </a:r>
            <a:r>
              <a:rPr lang="sr-Cyrl-RS" sz="1600" dirty="0">
                <a:latin typeface="Palatino Linotype" pitchFamily="18" charset="0"/>
              </a:rPr>
              <a:t>дана</a:t>
            </a:r>
            <a:endParaRPr lang="sr-Latn-CS" sz="1600" dirty="0">
              <a:latin typeface="Palatino Linotype" pitchFamily="18" charset="0"/>
            </a:endParaRPr>
          </a:p>
          <a:p>
            <a:pPr marL="476250" indent="-4762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err="1">
                <a:latin typeface="Palatino Linotype" pitchFamily="18" charset="0"/>
              </a:rPr>
              <a:t>Дисфагија</a:t>
            </a:r>
            <a:endParaRPr lang="sr-Cyrl-RS" sz="1600" dirty="0">
              <a:latin typeface="Palatino Linotype" pitchFamily="18" charset="0"/>
            </a:endParaRPr>
          </a:p>
          <a:p>
            <a:pPr marL="476250" indent="-4762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err="1">
                <a:latin typeface="Palatino Linotype" pitchFamily="18" charset="0"/>
              </a:rPr>
              <a:t>Палпабилна</a:t>
            </a:r>
            <a:r>
              <a:rPr lang="sr-Cyrl-RS" sz="1600" dirty="0">
                <a:latin typeface="Palatino Linotype" pitchFamily="18" charset="0"/>
              </a:rPr>
              <a:t> маса у трбуху</a:t>
            </a:r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2865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>
                <a:latin typeface="Palatino Linotype" pitchFamily="18" charset="0"/>
              </a:rPr>
              <a:t>Најновије смернице у терапији ХБП инфекције </a:t>
            </a:r>
            <a:r>
              <a:rPr lang="en-US" sz="3200" b="1" dirty="0">
                <a:latin typeface="Palatino Linotype" pitchFamily="18" charset="0"/>
              </a:rPr>
              <a:t>Maastricht V</a:t>
            </a:r>
            <a:endParaRPr lang="sr-Cyrl-R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828800"/>
            <a:ext cx="86868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u="sng" dirty="0">
                <a:latin typeface="Palatino Linotype" pitchFamily="18" charset="0"/>
              </a:rPr>
              <a:t>ИНХИБИТОРИ ПРОТОНСКЕ ПУМПЕ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Неопходна је висока доза ИПП-двострука уобичајена дневна доза регистрованог </a:t>
            </a:r>
            <a:r>
              <a:rPr lang="sr-Cyrl-RS" dirty="0" err="1">
                <a:latin typeface="Palatino Linotype" pitchFamily="18" charset="0"/>
              </a:rPr>
              <a:t>инхибитора</a:t>
            </a:r>
            <a:r>
              <a:rPr lang="sr-Cyrl-RS" dirty="0">
                <a:latin typeface="Palatino Linotype" pitchFamily="18" charset="0"/>
              </a:rPr>
              <a:t> протонске пумпе</a:t>
            </a:r>
          </a:p>
        </p:txBody>
      </p:sp>
    </p:spTree>
    <p:extLst>
      <p:ext uri="{BB962C8B-B14F-4D97-AF65-F5344CB8AC3E}">
        <p14:creationId xmlns:p14="http://schemas.microsoft.com/office/powerpoint/2010/main" val="4541685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RS" sz="2200" b="1" dirty="0">
                <a:latin typeface="Palatino Linotype" pitchFamily="18" charset="0"/>
              </a:rPr>
              <a:t>Значај одржавања </a:t>
            </a:r>
            <a:r>
              <a:rPr lang="sr-Cyrl-RS" sz="2200" b="1" dirty="0" err="1">
                <a:latin typeface="Palatino Linotype" pitchFamily="18" charset="0"/>
              </a:rPr>
              <a:t>интрагастричног</a:t>
            </a:r>
            <a:r>
              <a:rPr lang="sr-Cyrl-RS" sz="2200" b="1" dirty="0">
                <a:latin typeface="Palatino Linotype" pitchFamily="18" charset="0"/>
              </a:rPr>
              <a:t> </a:t>
            </a:r>
            <a:r>
              <a:rPr lang="sr-Latn-CS" sz="2200" b="1" dirty="0" err="1">
                <a:latin typeface="Palatino Linotype" pitchFamily="18" charset="0"/>
              </a:rPr>
              <a:t>pH</a:t>
            </a:r>
            <a:r>
              <a:rPr lang="en-US" sz="2200" b="1" dirty="0">
                <a:latin typeface="Palatino Linotype" pitchFamily="18" charset="0"/>
                <a:cs typeface="Times New Roman" pitchFamily="18" charset="0"/>
              </a:rPr>
              <a:t>&gt;</a:t>
            </a:r>
            <a:r>
              <a:rPr lang="sr-Latn-CS" sz="2200" b="1" dirty="0">
                <a:latin typeface="Palatino Linotype" pitchFamily="18" charset="0"/>
                <a:cs typeface="Times New Roman" pitchFamily="18" charset="0"/>
              </a:rPr>
              <a:t>4</a:t>
            </a:r>
            <a:endParaRPr lang="en-US" sz="2200" b="1" dirty="0"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dirty="0"/>
          </a:p>
          <a:p>
            <a:pPr>
              <a:lnSpc>
                <a:spcPct val="150000"/>
              </a:lnSpc>
            </a:pPr>
            <a:r>
              <a:rPr lang="sr-Cyrl-RS" sz="1900" dirty="0">
                <a:latin typeface="Palatino Linotype" pitchFamily="18" charset="0"/>
              </a:rPr>
              <a:t>Пепсин је неактиван када је </a:t>
            </a:r>
            <a:r>
              <a:rPr lang="sr-Latn-RS" sz="1900" dirty="0" err="1">
                <a:latin typeface="Palatino Linotype" pitchFamily="18" charset="0"/>
              </a:rPr>
              <a:t>pH</a:t>
            </a:r>
            <a:r>
              <a:rPr lang="sr-Cyrl-RS" sz="1900" dirty="0">
                <a:latin typeface="Palatino Linotype" pitchFamily="18" charset="0"/>
              </a:rPr>
              <a:t> &gt;4</a:t>
            </a:r>
          </a:p>
          <a:p>
            <a:pPr>
              <a:lnSpc>
                <a:spcPct val="150000"/>
              </a:lnSpc>
            </a:pPr>
            <a:r>
              <a:rPr lang="sr-Cyrl-RS" sz="1900" dirty="0">
                <a:latin typeface="Palatino Linotype" pitchFamily="18" charset="0"/>
              </a:rPr>
              <a:t>Већина жучних киселина и </a:t>
            </a:r>
            <a:r>
              <a:rPr lang="sr-Cyrl-RS" sz="1900" dirty="0" err="1">
                <a:latin typeface="Palatino Linotype" pitchFamily="18" charset="0"/>
              </a:rPr>
              <a:t>панкреатичних</a:t>
            </a:r>
            <a:r>
              <a:rPr lang="sr-Cyrl-RS" sz="1900" dirty="0">
                <a:latin typeface="Palatino Linotype" pitchFamily="18" charset="0"/>
              </a:rPr>
              <a:t> </a:t>
            </a:r>
            <a:r>
              <a:rPr lang="sr-Cyrl-RS" sz="1900" dirty="0" err="1">
                <a:latin typeface="Palatino Linotype" pitchFamily="18" charset="0"/>
              </a:rPr>
              <a:t>ензима</a:t>
            </a:r>
            <a:r>
              <a:rPr lang="sr-Cyrl-RS" sz="1900" dirty="0">
                <a:latin typeface="Palatino Linotype" pitchFamily="18" charset="0"/>
              </a:rPr>
              <a:t> је неактивно када је </a:t>
            </a:r>
            <a:r>
              <a:rPr lang="sr-Latn-RS" sz="1900" dirty="0" err="1">
                <a:latin typeface="Palatino Linotype" pitchFamily="18" charset="0"/>
              </a:rPr>
              <a:t>pH</a:t>
            </a:r>
            <a:r>
              <a:rPr lang="sr-Cyrl-RS" sz="1900" dirty="0">
                <a:latin typeface="Palatino Linotype" pitchFamily="18" charset="0"/>
              </a:rPr>
              <a:t>&gt;4</a:t>
            </a:r>
          </a:p>
          <a:p>
            <a:pPr>
              <a:lnSpc>
                <a:spcPct val="150000"/>
              </a:lnSpc>
            </a:pPr>
            <a:r>
              <a:rPr lang="sr-Cyrl-RS" sz="1900" dirty="0">
                <a:latin typeface="Palatino Linotype" pitchFamily="18" charset="0"/>
              </a:rPr>
              <a:t>Симптоми су ретки када је </a:t>
            </a:r>
            <a:r>
              <a:rPr lang="sr-Latn-RS" sz="1900" dirty="0" err="1">
                <a:latin typeface="Palatino Linotype" pitchFamily="18" charset="0"/>
              </a:rPr>
              <a:t>pH</a:t>
            </a:r>
            <a:r>
              <a:rPr lang="sr-Cyrl-RS" sz="1900" dirty="0">
                <a:latin typeface="Palatino Linotype" pitchFamily="18" charset="0"/>
              </a:rPr>
              <a:t>&gt;3</a:t>
            </a:r>
          </a:p>
          <a:p>
            <a:pPr>
              <a:lnSpc>
                <a:spcPct val="150000"/>
              </a:lnSpc>
            </a:pPr>
            <a:r>
              <a:rPr lang="sr-Cyrl-RS" sz="1900" dirty="0">
                <a:latin typeface="Palatino Linotype" pitchFamily="18" charset="0"/>
              </a:rPr>
              <a:t>Оштећења су ретка када је </a:t>
            </a:r>
            <a:r>
              <a:rPr lang="sr-Latn-RS" sz="1900" dirty="0" err="1">
                <a:latin typeface="Palatino Linotype" pitchFamily="18" charset="0"/>
              </a:rPr>
              <a:t>pH</a:t>
            </a:r>
            <a:r>
              <a:rPr lang="sr-Cyrl-RS" sz="1900" dirty="0">
                <a:latin typeface="Palatino Linotype" pitchFamily="18" charset="0"/>
              </a:rPr>
              <a:t> &gt;4</a:t>
            </a:r>
          </a:p>
          <a:p>
            <a:pPr>
              <a:lnSpc>
                <a:spcPct val="150000"/>
              </a:lnSpc>
            </a:pPr>
            <a:r>
              <a:rPr lang="sr-Cyrl-RS" sz="1900" dirty="0">
                <a:latin typeface="Palatino Linotype" pitchFamily="18" charset="0"/>
              </a:rPr>
              <a:t>Стопа зарастања корелира са дужином трајања </a:t>
            </a:r>
            <a:r>
              <a:rPr lang="sr-Latn-RS" sz="1900" dirty="0" err="1">
                <a:latin typeface="Palatino Linotype" pitchFamily="18" charset="0"/>
              </a:rPr>
              <a:t>pH</a:t>
            </a:r>
            <a:r>
              <a:rPr lang="sr-Cyrl-RS" sz="1900" dirty="0">
                <a:latin typeface="Palatino Linotype" pitchFamily="18" charset="0"/>
              </a:rPr>
              <a:t> &gt;4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2388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sr-Cyrl-RS" sz="2200" b="1" dirty="0">
                <a:latin typeface="Palatino Linotype" pitchFamily="18" charset="0"/>
              </a:rPr>
              <a:t>Оптимизирање ефикасности </a:t>
            </a:r>
            <a:r>
              <a:rPr lang="sr-Cyrl-RS" sz="2200" b="1" dirty="0" err="1">
                <a:latin typeface="Palatino Linotype" pitchFamily="18" charset="0"/>
              </a:rPr>
              <a:t>антисекреторне</a:t>
            </a:r>
            <a:r>
              <a:rPr lang="sr-Cyrl-RS" sz="2200" b="1" dirty="0">
                <a:latin typeface="Palatino Linotype" pitchFamily="18" charset="0"/>
              </a:rPr>
              <a:t> терапије</a:t>
            </a:r>
            <a:endParaRPr lang="en-US" sz="2200" b="1" dirty="0">
              <a:latin typeface="Palatino Linotype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eaLnBrk="1" hangingPunct="1"/>
            <a:endParaRPr lang="sr-Latn-CS" dirty="0"/>
          </a:p>
          <a:p>
            <a:pPr>
              <a:lnSpc>
                <a:spcPct val="150000"/>
              </a:lnSpc>
            </a:pPr>
            <a:r>
              <a:rPr lang="ru-RU" sz="1800" dirty="0">
                <a:latin typeface="Palatino Linotype" pitchFamily="18" charset="0"/>
              </a:rPr>
              <a:t>Значај уношења лека у односу на оброк</a:t>
            </a:r>
          </a:p>
          <a:p>
            <a:pPr>
              <a:lnSpc>
                <a:spcPct val="150000"/>
              </a:lnSpc>
            </a:pPr>
            <a:r>
              <a:rPr lang="ru-RU" sz="1800" dirty="0">
                <a:latin typeface="Palatino Linotype" pitchFamily="18" charset="0"/>
              </a:rPr>
              <a:t>Две дозе ИПП су боље за интрагастричну </a:t>
            </a:r>
            <a:r>
              <a:rPr lang="sr-Latn-RS" sz="1800" dirty="0" err="1">
                <a:latin typeface="Palatino Linotype" pitchFamily="18" charset="0"/>
              </a:rPr>
              <a:t>pH</a:t>
            </a:r>
            <a:r>
              <a:rPr lang="sr-Latn-RS" sz="1800" dirty="0">
                <a:latin typeface="Palatino Linotype" pitchFamily="18" charset="0"/>
              </a:rPr>
              <a:t> </a:t>
            </a:r>
            <a:r>
              <a:rPr lang="ru-RU" sz="1800" dirty="0">
                <a:latin typeface="Palatino Linotype" pitchFamily="18" charset="0"/>
              </a:rPr>
              <a:t>контролу</a:t>
            </a:r>
          </a:p>
          <a:p>
            <a:pPr>
              <a:lnSpc>
                <a:spcPct val="150000"/>
              </a:lnSpc>
            </a:pPr>
            <a:r>
              <a:rPr lang="ru-RU" sz="1800" dirty="0">
                <a:latin typeface="Palatino Linotype" pitchFamily="18" charset="0"/>
              </a:rPr>
              <a:t>Процењује се ефикасност ИПП који се одмах активира</a:t>
            </a:r>
          </a:p>
        </p:txBody>
      </p:sp>
    </p:spTree>
    <p:extLst>
      <p:ext uri="{BB962C8B-B14F-4D97-AF65-F5344CB8AC3E}">
        <p14:creationId xmlns:p14="http://schemas.microsoft.com/office/powerpoint/2010/main" val="14725172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Palatino Linotype" pitchFamily="18" charset="0"/>
              </a:rPr>
              <a:t>Улога фармацеута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89091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r-Cyrl-RS" sz="1800" dirty="0">
                <a:latin typeface="Palatino Linotype" pitchFamily="18" charset="0"/>
              </a:rPr>
              <a:t>Својим саветима смањују </a:t>
            </a:r>
            <a:r>
              <a:rPr lang="sr-Cyrl-RS" sz="1800" dirty="0" err="1">
                <a:latin typeface="Palatino Linotype" pitchFamily="18" charset="0"/>
              </a:rPr>
              <a:t>самомедикацију</a:t>
            </a:r>
            <a:r>
              <a:rPr lang="sr-Cyrl-RS" sz="1800" dirty="0">
                <a:latin typeface="Palatino Linotype" pitchFamily="18" charset="0"/>
              </a:rPr>
              <a:t> која је често присутна код пацијената, који посежу пре свега за антацидима</a:t>
            </a:r>
          </a:p>
          <a:p>
            <a:pPr>
              <a:lnSpc>
                <a:spcPct val="150000"/>
              </a:lnSpc>
            </a:pPr>
            <a:r>
              <a:rPr lang="sr-Cyrl-RS" sz="1800" dirty="0">
                <a:latin typeface="Palatino Linotype" pitchFamily="18" charset="0"/>
              </a:rPr>
              <a:t>Фармацеути оповргавају догму о штетности дуготрајне терапије ИПП</a:t>
            </a:r>
          </a:p>
          <a:p>
            <a:pPr>
              <a:lnSpc>
                <a:spcPct val="150000"/>
              </a:lnSpc>
            </a:pPr>
            <a:r>
              <a:rPr lang="sr-Cyrl-RS" sz="1800" dirty="0">
                <a:latin typeface="Palatino Linotype" pitchFamily="18" charset="0"/>
              </a:rPr>
              <a:t>Објашњења пацијенту о безбедности лека са једне стране и ограничења РЗЗО о дужини прописивања лека, што не искључује да га болесници могу купити</a:t>
            </a:r>
          </a:p>
        </p:txBody>
      </p:sp>
    </p:spTree>
    <p:extLst>
      <p:ext uri="{BB962C8B-B14F-4D97-AF65-F5344CB8AC3E}">
        <p14:creationId xmlns:p14="http://schemas.microsoft.com/office/powerpoint/2010/main" val="2281597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25" y="0"/>
            <a:ext cx="8569325" cy="38318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sr-Cyrl-RS" b="1" dirty="0">
                <a:latin typeface="Palatino Linotype" pitchFamily="18" charset="0"/>
              </a:rPr>
              <a:t>Агресивни фактори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sr-Cyrl-RS" dirty="0">
                <a:latin typeface="Palatino Linotype" pitchFamily="18" charset="0"/>
              </a:rPr>
              <a:t>Инфекција </a:t>
            </a:r>
            <a:r>
              <a:rPr lang="sr-Latn-RS" dirty="0">
                <a:latin typeface="Palatino Linotype" pitchFamily="18" charset="0"/>
              </a:rPr>
              <a:t>HBP</a:t>
            </a:r>
            <a:endParaRPr lang="sr-Cyrl-RS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sr-Cyrl-RS" dirty="0">
                <a:latin typeface="Palatino Linotype" pitchFamily="18" charset="0"/>
              </a:rPr>
              <a:t>Повећана секреција киселина и пепсина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sr-Cyrl-RS" dirty="0" err="1">
                <a:latin typeface="Palatino Linotype" pitchFamily="18" charset="0"/>
              </a:rPr>
              <a:t>Гастродуоденални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хипомотилитет</a:t>
            </a:r>
            <a:endParaRPr lang="sr-Cyrl-RS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sr-Cyrl-RS" b="1" dirty="0">
                <a:latin typeface="Palatino Linotype" pitchFamily="18" charset="0"/>
              </a:rPr>
              <a:t>Одбрамбени механизми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sr-Cyrl-RS" dirty="0">
                <a:latin typeface="Palatino Linotype" pitchFamily="18" charset="0"/>
              </a:rPr>
              <a:t>Слуз и бикарбонати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sr-Cyrl-RS" dirty="0" err="1">
                <a:latin typeface="Palatino Linotype" pitchFamily="18" charset="0"/>
              </a:rPr>
              <a:t>Епителна</a:t>
            </a:r>
            <a:r>
              <a:rPr lang="sr-Cyrl-RS" dirty="0">
                <a:latin typeface="Palatino Linotype" pitchFamily="18" charset="0"/>
              </a:rPr>
              <a:t> баријера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sr-Cyrl-RS" dirty="0">
                <a:latin typeface="Palatino Linotype" pitchFamily="18" charset="0"/>
              </a:rPr>
              <a:t>Адекватан проток крви кроз </a:t>
            </a:r>
            <a:r>
              <a:rPr lang="sr-Cyrl-RS" dirty="0" err="1">
                <a:latin typeface="Palatino Linotype" pitchFamily="18" charset="0"/>
              </a:rPr>
              <a:t>слузницу</a:t>
            </a:r>
            <a:endParaRPr lang="sr-Cyrl-RS" dirty="0">
              <a:latin typeface="Palatino Linotype" pitchFamily="18" charset="0"/>
            </a:endParaRPr>
          </a:p>
        </p:txBody>
      </p:sp>
      <p:pic>
        <p:nvPicPr>
          <p:cNvPr id="3" name="Picture 3" descr="Image1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2400"/>
            <a:ext cx="3205163" cy="6324600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7800" y="158750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>
                <a:latin typeface="Palatino Linotype" pitchFamily="18" charset="0"/>
              </a:rPr>
              <a:t>Нормалн</a:t>
            </a:r>
            <a:r>
              <a:rPr lang="sr-Cyrl-RS" dirty="0">
                <a:latin typeface="Palatino Linotype" pitchFamily="18" charset="0"/>
              </a:rPr>
              <a:t>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57800" y="3553123"/>
            <a:ext cx="187262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>
                <a:latin typeface="Palatino Linotype" pitchFamily="18" charset="0"/>
              </a:rPr>
              <a:t>Повећан напад</a:t>
            </a:r>
          </a:p>
          <a:p>
            <a:r>
              <a:rPr lang="sr-Cyrl-RS" sz="1600" b="1" dirty="0" err="1">
                <a:latin typeface="Palatino Linotype" pitchFamily="18" charset="0"/>
              </a:rPr>
              <a:t>Хиперацидитет</a:t>
            </a:r>
            <a:r>
              <a:rPr lang="sr-Cyrl-RS" dirty="0">
                <a:latin typeface="Palatino Linotype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0" y="5867400"/>
            <a:ext cx="1712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>
                <a:latin typeface="Palatino Linotype" pitchFamily="18" charset="0"/>
              </a:rPr>
              <a:t>Слаба одбрана</a:t>
            </a:r>
          </a:p>
        </p:txBody>
      </p:sp>
    </p:spTree>
    <p:extLst>
      <p:ext uri="{BB962C8B-B14F-4D97-AF65-F5344CB8AC3E}">
        <p14:creationId xmlns:p14="http://schemas.microsoft.com/office/powerpoint/2010/main" val="68362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639762"/>
          </a:xfrm>
        </p:spPr>
        <p:txBody>
          <a:bodyPr>
            <a:normAutofit fontScale="90000"/>
          </a:bodyPr>
          <a:lstStyle/>
          <a:p>
            <a:r>
              <a:rPr lang="sr-Cyrl-RS" sz="3200" b="1" dirty="0">
                <a:latin typeface="Palatino Linotype" pitchFamily="18" charset="0"/>
              </a:rPr>
              <a:t>Најновије смернице у терапији ХБП инфекције </a:t>
            </a:r>
            <a:r>
              <a:rPr lang="en-US" sz="3200" b="1" dirty="0">
                <a:latin typeface="Palatino Linotype" pitchFamily="18" charset="0"/>
              </a:rPr>
              <a:t>Maastricht V</a:t>
            </a:r>
            <a:endParaRPr lang="sr-Cyrl-RS" sz="3200" b="1" dirty="0"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94611"/>
            <a:ext cx="91440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dirty="0">
                <a:latin typeface="Palatino Linotype" pitchFamily="18" charset="0"/>
              </a:rPr>
              <a:t>Када је резистенција на </a:t>
            </a:r>
            <a:r>
              <a:rPr lang="sr-Cyrl-RS" dirty="0" err="1">
                <a:latin typeface="Palatino Linotype" pitchFamily="18" charset="0"/>
              </a:rPr>
              <a:t>кларитромицин</a:t>
            </a:r>
            <a:r>
              <a:rPr lang="sr-Cyrl-RS" dirty="0">
                <a:latin typeface="Palatino Linotype" pitchFamily="18" charset="0"/>
              </a:rPr>
              <a:t> велика (15-40%) онда је </a:t>
            </a:r>
            <a:r>
              <a:rPr lang="sr-Cyrl-RS" b="1" u="sng" dirty="0">
                <a:latin typeface="Palatino Linotype" pitchFamily="18" charset="0"/>
              </a:rPr>
              <a:t>први терапијски избор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sr-Cyrl-RS" dirty="0" err="1">
                <a:latin typeface="Palatino Linotype" pitchFamily="18" charset="0"/>
              </a:rPr>
              <a:t>конкомитантна</a:t>
            </a:r>
            <a:r>
              <a:rPr lang="sr-Cyrl-RS" dirty="0">
                <a:latin typeface="Palatino Linotype" pitchFamily="18" charset="0"/>
              </a:rPr>
              <a:t> четворострука терапија без бизмута 14 дана: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>
                <a:latin typeface="Palatino Linotype" pitchFamily="18" charset="0"/>
              </a:rPr>
              <a:t>Amoksicillin</a:t>
            </a:r>
            <a:r>
              <a:rPr lang="sr-Latn-RS" dirty="0">
                <a:latin typeface="Palatino Linotype" pitchFamily="18" charset="0"/>
              </a:rPr>
              <a:t> 2x1 g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>
                <a:latin typeface="Palatino Linotype" pitchFamily="18" charset="0"/>
              </a:rPr>
              <a:t>Clarithromycin</a:t>
            </a:r>
            <a:r>
              <a:rPr lang="sr-Latn-RS" dirty="0">
                <a:latin typeface="Palatino Linotype" pitchFamily="18" charset="0"/>
              </a:rPr>
              <a:t> 2x500 </a:t>
            </a:r>
            <a:r>
              <a:rPr lang="sr-Latn-RS" dirty="0" err="1">
                <a:latin typeface="Palatino Linotype" pitchFamily="18" charset="0"/>
              </a:rPr>
              <a:t>mg</a:t>
            </a:r>
            <a:endParaRPr lang="sr-Latn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>
                <a:latin typeface="Palatino Linotype" pitchFamily="18" charset="0"/>
              </a:rPr>
              <a:t>Metronidazil</a:t>
            </a:r>
            <a:r>
              <a:rPr lang="sr-Latn-RS" dirty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или</a:t>
            </a:r>
            <a:r>
              <a:rPr lang="sr-Latn-RS" dirty="0">
                <a:latin typeface="Palatino Linotype" pitchFamily="18" charset="0"/>
              </a:rPr>
              <a:t> </a:t>
            </a:r>
            <a:r>
              <a:rPr lang="sr-Latn-RS" dirty="0" err="1">
                <a:latin typeface="Palatino Linotype" pitchFamily="18" charset="0"/>
              </a:rPr>
              <a:t>Tinidazol</a:t>
            </a:r>
            <a:r>
              <a:rPr lang="sr-Latn-RS" dirty="0">
                <a:latin typeface="Palatino Linotype" pitchFamily="18" charset="0"/>
              </a:rPr>
              <a:t> 3x500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Latn-RS" dirty="0">
                <a:latin typeface="Palatino Linotype" pitchFamily="18" charset="0"/>
              </a:rPr>
              <a:t> (</a:t>
            </a:r>
            <a:r>
              <a:rPr lang="sr-Cyrl-RS" dirty="0">
                <a:latin typeface="Palatino Linotype" pitchFamily="18" charset="0"/>
              </a:rPr>
              <a:t>или</a:t>
            </a:r>
            <a:r>
              <a:rPr lang="sr-Latn-RS" dirty="0">
                <a:latin typeface="Palatino Linotype" pitchFamily="18" charset="0"/>
              </a:rPr>
              <a:t> 2x750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Latn-RS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>
                <a:latin typeface="Palatino Linotype" pitchFamily="18" charset="0"/>
              </a:rPr>
              <a:t>IPP </a:t>
            </a:r>
            <a:r>
              <a:rPr lang="sr-Cyrl-RS" dirty="0">
                <a:latin typeface="Palatino Linotype" pitchFamily="18" charset="0"/>
              </a:rPr>
              <a:t>двострука дневна</a:t>
            </a:r>
            <a:r>
              <a:rPr lang="sr-Latn-RS" dirty="0">
                <a:latin typeface="Palatino Linotype" pitchFamily="18" charset="0"/>
              </a:rPr>
              <a:t>/</a:t>
            </a:r>
            <a:r>
              <a:rPr lang="sr-Cyrl-RS" dirty="0">
                <a:latin typeface="Palatino Linotype" pitchFamily="18" charset="0"/>
              </a:rPr>
              <a:t>максимална доза</a:t>
            </a:r>
            <a:endParaRPr lang="sr-Latn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</a:rPr>
              <a:t>или</a:t>
            </a:r>
            <a:endParaRPr lang="sr-Latn-R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Четворострука терапија са бизмутом-</a:t>
            </a:r>
            <a:r>
              <a:rPr lang="sr-Latn-RS" dirty="0">
                <a:latin typeface="Palatino Linotype" pitchFamily="18" charset="0"/>
              </a:rPr>
              <a:t>10 </a:t>
            </a:r>
            <a:r>
              <a:rPr lang="sr-Cyrl-RS" dirty="0">
                <a:latin typeface="Palatino Linotype" pitchFamily="18" charset="0"/>
              </a:rPr>
              <a:t>дана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Може да се саветује додавање </a:t>
            </a:r>
            <a:r>
              <a:rPr lang="sr-Cyrl-RS" dirty="0" err="1">
                <a:latin typeface="Palatino Linotype" pitchFamily="18" charset="0"/>
              </a:rPr>
              <a:t>пробиотских</a:t>
            </a:r>
            <a:r>
              <a:rPr lang="sr-Cyrl-RS" dirty="0">
                <a:latin typeface="Palatino Linotype" pitchFamily="18" charset="0"/>
              </a:rPr>
              <a:t> препарата за који постоји научни докази ефикасности у </a:t>
            </a:r>
            <a:r>
              <a:rPr lang="sr-Cyrl-RS" dirty="0" err="1">
                <a:latin typeface="Palatino Linotype" pitchFamily="18" charset="0"/>
              </a:rPr>
              <a:t>ерадикацији</a:t>
            </a: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u="sng" dirty="0">
                <a:latin typeface="Palatino Linotype" pitchFamily="18" charset="0"/>
              </a:rPr>
              <a:t>Код алергије на пеницилин: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Бизмут четворострука, такође 14 дана, али може и 10 дана</a:t>
            </a:r>
          </a:p>
        </p:txBody>
      </p:sp>
    </p:spTree>
    <p:extLst>
      <p:ext uri="{BB962C8B-B14F-4D97-AF65-F5344CB8AC3E}">
        <p14:creationId xmlns:p14="http://schemas.microsoft.com/office/powerpoint/2010/main" val="33752126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>
                <a:latin typeface="Palatino Linotype" pitchFamily="18" charset="0"/>
              </a:rPr>
              <a:t>Најновије смернице у терапији ХБП инфекције </a:t>
            </a:r>
            <a:r>
              <a:rPr lang="en-US" sz="3200" b="1" dirty="0">
                <a:latin typeface="Palatino Linotype" pitchFamily="18" charset="0"/>
              </a:rPr>
              <a:t>Maastricht V</a:t>
            </a:r>
            <a:endParaRPr lang="sr-Cyrl-R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371600"/>
            <a:ext cx="8991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u="sng" dirty="0">
                <a:latin typeface="Palatino Linotype" pitchFamily="18" charset="0"/>
              </a:rPr>
              <a:t>Терапија </a:t>
            </a:r>
            <a:r>
              <a:rPr lang="sr-Cyrl-RS" b="1" u="sng" dirty="0" err="1">
                <a:latin typeface="Palatino Linotype" pitchFamily="18" charset="0"/>
              </a:rPr>
              <a:t>ерадикације</a:t>
            </a:r>
            <a:r>
              <a:rPr lang="sr-Cyrl-RS" b="1" u="sng" dirty="0">
                <a:latin typeface="Palatino Linotype" pitchFamily="18" charset="0"/>
              </a:rPr>
              <a:t>, други избор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Ако је био неуспех првог покушаја </a:t>
            </a:r>
            <a:r>
              <a:rPr lang="sr-Cyrl-RS" dirty="0" err="1">
                <a:latin typeface="Palatino Linotype" pitchFamily="18" charset="0"/>
              </a:rPr>
              <a:t>четвроструком</a:t>
            </a:r>
            <a:r>
              <a:rPr lang="sr-Cyrl-RS" dirty="0">
                <a:latin typeface="Palatino Linotype" pitchFamily="18" charset="0"/>
              </a:rPr>
              <a:t> терапијом, са или без бизмута други избор је трострука или четворострука терапија са </a:t>
            </a:r>
            <a:r>
              <a:rPr lang="sr-Cyrl-RS" b="1" u="sng" dirty="0" err="1">
                <a:latin typeface="Palatino Linotype" pitchFamily="18" charset="0"/>
              </a:rPr>
              <a:t>флуорокинолоном</a:t>
            </a:r>
            <a:r>
              <a:rPr lang="sr-Cyrl-RS" dirty="0">
                <a:latin typeface="Palatino Linotype" pitchFamily="18" charset="0"/>
              </a:rPr>
              <a:t> 14 дана</a:t>
            </a:r>
          </a:p>
          <a:p>
            <a:pPr>
              <a:lnSpc>
                <a:spcPct val="150000"/>
              </a:lnSpc>
            </a:pPr>
            <a:r>
              <a:rPr lang="sr-Cyrl-RS" b="1" u="sng" dirty="0">
                <a:latin typeface="Palatino Linotype" pitchFamily="18" charset="0"/>
              </a:rPr>
              <a:t>Тројна: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>
                <a:latin typeface="Palatino Linotype" pitchFamily="18" charset="0"/>
              </a:rPr>
              <a:t>Amoxicillin</a:t>
            </a:r>
            <a:r>
              <a:rPr lang="sr-Latn-RS" dirty="0">
                <a:latin typeface="Palatino Linotype" pitchFamily="18" charset="0"/>
              </a:rPr>
              <a:t> 2x1 g(</a:t>
            </a:r>
            <a:r>
              <a:rPr lang="sr-Cyrl-RS" dirty="0">
                <a:latin typeface="Palatino Linotype" pitchFamily="18" charset="0"/>
              </a:rPr>
              <a:t>или</a:t>
            </a:r>
            <a:r>
              <a:rPr lang="sr-Latn-RS" dirty="0">
                <a:latin typeface="Palatino Linotype" pitchFamily="18" charset="0"/>
              </a:rPr>
              <a:t> 4x500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Latn-RS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>
                <a:latin typeface="Palatino Linotype" pitchFamily="18" charset="0"/>
              </a:rPr>
              <a:t>Levofloxacin</a:t>
            </a:r>
            <a:r>
              <a:rPr lang="sr-Latn-RS" dirty="0">
                <a:latin typeface="Palatino Linotype" pitchFamily="18" charset="0"/>
              </a:rPr>
              <a:t> 2x250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Latn-RS" dirty="0">
                <a:latin typeface="Palatino Linotype" pitchFamily="18" charset="0"/>
              </a:rPr>
              <a:t> (</a:t>
            </a:r>
            <a:r>
              <a:rPr lang="sr-Cyrl-RS" dirty="0">
                <a:latin typeface="Palatino Linotype" pitchFamily="18" charset="0"/>
              </a:rPr>
              <a:t>или</a:t>
            </a:r>
            <a:r>
              <a:rPr lang="sr-Latn-RS" dirty="0">
                <a:latin typeface="Palatino Linotype" pitchFamily="18" charset="0"/>
              </a:rPr>
              <a:t> 1x500 </a:t>
            </a:r>
            <a:r>
              <a:rPr lang="sr-Latn-RS" dirty="0" err="1">
                <a:latin typeface="Palatino Linotype" pitchFamily="18" charset="0"/>
              </a:rPr>
              <a:t>mg</a:t>
            </a:r>
            <a:r>
              <a:rPr lang="sr-Latn-RS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>
                <a:latin typeface="Palatino Linotype" pitchFamily="18" charset="0"/>
              </a:rPr>
              <a:t>ИПП, двострука дневна/максимална доза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Може да се саветује додавање </a:t>
            </a:r>
            <a:r>
              <a:rPr lang="sr-Cyrl-RS" dirty="0" err="1">
                <a:latin typeface="Palatino Linotype" pitchFamily="18" charset="0"/>
              </a:rPr>
              <a:t>пробиотских</a:t>
            </a:r>
            <a:r>
              <a:rPr lang="sr-Cyrl-RS" dirty="0">
                <a:latin typeface="Palatino Linotype" pitchFamily="18" charset="0"/>
              </a:rPr>
              <a:t> препарата за који постоји научни докази ефикасности у </a:t>
            </a:r>
            <a:r>
              <a:rPr lang="sr-Cyrl-RS" dirty="0" err="1">
                <a:latin typeface="Palatino Linotype" pitchFamily="18" charset="0"/>
              </a:rPr>
              <a:t>ерадикацији</a:t>
            </a: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u="sng" dirty="0">
                <a:latin typeface="Palatino Linotype" pitchFamily="18" charset="0"/>
              </a:rPr>
              <a:t>Четворострука терапија</a:t>
            </a:r>
            <a:r>
              <a:rPr lang="sr-Cyrl-RS" dirty="0">
                <a:latin typeface="Palatino Linotype" pitchFamily="18" charset="0"/>
              </a:rPr>
              <a:t>-ако се дода и колоидни бизмут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2750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r>
              <a:rPr lang="sr-Cyrl-RS" sz="3200" b="1" dirty="0">
                <a:latin typeface="Palatino Linotype" pitchFamily="18" charset="0"/>
              </a:rPr>
              <a:t>Најновије смернице у терапији ХБП инфекције </a:t>
            </a:r>
            <a:r>
              <a:rPr lang="en-US" sz="3200" b="1" dirty="0">
                <a:latin typeface="Palatino Linotype" pitchFamily="18" charset="0"/>
              </a:rPr>
              <a:t>Maastricht V</a:t>
            </a:r>
            <a:endParaRPr lang="sr-Cyrl-R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52600"/>
            <a:ext cx="9067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b="1" u="sng" dirty="0">
                <a:latin typeface="Palatino Linotype" pitchFamily="18" charset="0"/>
              </a:rPr>
              <a:t>После неуспеха прва два покушаја: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Култура са тестом осетљивости или </a:t>
            </a:r>
            <a:r>
              <a:rPr lang="sr-Cyrl-RS" dirty="0" err="1">
                <a:latin typeface="Palatino Linotype" pitchFamily="18" charset="0"/>
              </a:rPr>
              <a:t>генотипски</a:t>
            </a:r>
            <a:r>
              <a:rPr lang="sr-Cyrl-RS" dirty="0">
                <a:latin typeface="Palatino Linotype" pitchFamily="18" charset="0"/>
              </a:rPr>
              <a:t> одређене резистенције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u="sng" dirty="0">
                <a:latin typeface="Palatino Linotype" pitchFamily="18" charset="0"/>
              </a:rPr>
              <a:t>“</a:t>
            </a:r>
            <a:r>
              <a:rPr lang="sr-Cyrl-RS" b="1" u="sng" dirty="0">
                <a:latin typeface="Palatino Linotype" pitchFamily="18" charset="0"/>
              </a:rPr>
              <a:t>У помоћ</a:t>
            </a:r>
            <a:r>
              <a:rPr lang="en-US" b="1" u="sng" dirty="0">
                <a:latin typeface="Palatino Linotype" pitchFamily="18" charset="0"/>
              </a:rPr>
              <a:t>”</a:t>
            </a:r>
            <a:r>
              <a:rPr lang="sr-Cyrl-RS" b="1" u="sng" dirty="0">
                <a:latin typeface="Palatino Linotype" pitchFamily="18" charset="0"/>
              </a:rPr>
              <a:t> терапија: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>
                <a:latin typeface="Palatino Linotype" pitchFamily="18" charset="0"/>
              </a:rPr>
              <a:t>Rifabutin</a:t>
            </a:r>
            <a:r>
              <a:rPr lang="sr-Latn-RS" dirty="0">
                <a:latin typeface="Palatino Linotype" pitchFamily="18" charset="0"/>
              </a:rPr>
              <a:t> 2x150 </a:t>
            </a:r>
            <a:r>
              <a:rPr lang="sr-Latn-RS" dirty="0" err="1">
                <a:latin typeface="Palatino Linotype" pitchFamily="18" charset="0"/>
              </a:rPr>
              <a:t>mg</a:t>
            </a:r>
            <a:endParaRPr lang="sr-Latn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Latn-RS" dirty="0" err="1">
                <a:latin typeface="Palatino Linotype" pitchFamily="18" charset="0"/>
              </a:rPr>
              <a:t>Amoksicillin</a:t>
            </a:r>
            <a:r>
              <a:rPr lang="sr-Latn-RS" dirty="0">
                <a:latin typeface="Palatino Linotype" pitchFamily="18" charset="0"/>
              </a:rPr>
              <a:t> 2x1 g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>
                <a:latin typeface="Palatino Linotype" pitchFamily="18" charset="0"/>
              </a:rPr>
              <a:t>ИПП, двострука дневна/максимална доза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dirty="0">
                <a:latin typeface="Palatino Linotype" pitchFamily="18" charset="0"/>
              </a:rPr>
              <a:t>Може да се дода </a:t>
            </a:r>
            <a:r>
              <a:rPr lang="sr-Cyrl-RS" dirty="0" err="1">
                <a:latin typeface="Palatino Linotype" pitchFamily="18" charset="0"/>
              </a:rPr>
              <a:t>пробиотски</a:t>
            </a:r>
            <a:r>
              <a:rPr lang="sr-Cyrl-RS" dirty="0">
                <a:latin typeface="Palatino Linotype" pitchFamily="18" charset="0"/>
              </a:rPr>
              <a:t> препарат на основу научних доказа</a:t>
            </a:r>
            <a:endParaRPr lang="sr-Latn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Latn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b="1" u="sng" dirty="0">
                <a:latin typeface="Palatino Linotype" pitchFamily="18" charset="0"/>
              </a:rPr>
              <a:t>ОПРЕЗ</a:t>
            </a:r>
            <a:r>
              <a:rPr lang="sr-Latn-RS" b="1" u="sng" dirty="0">
                <a:latin typeface="Palatino Linotype" pitchFamily="18" charset="0"/>
              </a:rPr>
              <a:t>:</a:t>
            </a:r>
            <a:r>
              <a:rPr lang="sr-Cyrl-RS" b="1" u="sng" dirty="0">
                <a:latin typeface="Palatino Linotype" pitchFamily="18" charset="0"/>
              </a:rPr>
              <a:t> </a:t>
            </a:r>
            <a:r>
              <a:rPr lang="sr-Latn-RS" dirty="0" err="1">
                <a:latin typeface="Palatino Linotype" pitchFamily="18" charset="0"/>
              </a:rPr>
              <a:t>Rifabutin</a:t>
            </a:r>
            <a:r>
              <a:rPr lang="sr-Cyrl-RS" dirty="0">
                <a:latin typeface="Palatino Linotype" pitchFamily="18" charset="0"/>
              </a:rPr>
              <a:t> изазива </a:t>
            </a:r>
            <a:r>
              <a:rPr lang="sr-Cyrl-RS" dirty="0" err="1">
                <a:latin typeface="Palatino Linotype" pitchFamily="18" charset="0"/>
              </a:rPr>
              <a:t>мијелотоксичност</a:t>
            </a:r>
            <a:r>
              <a:rPr lang="sr-Cyrl-RS" dirty="0">
                <a:latin typeface="Palatino Linotype" pitchFamily="18" charset="0"/>
              </a:rPr>
              <a:t> код 25% болесника</a:t>
            </a:r>
            <a:endParaRPr lang="sr-Latn-RS" dirty="0">
              <a:latin typeface="Palatino Linotype" pitchFamily="18" charset="0"/>
            </a:endParaRPr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26604550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2286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RS" sz="2800" b="1" dirty="0" err="1">
                <a:latin typeface="Palatino Linotype" pitchFamily="18" charset="0"/>
              </a:rPr>
              <a:t>Улкусна</a:t>
            </a:r>
            <a:r>
              <a:rPr lang="sr-Cyrl-RS" sz="2800" b="1" dirty="0">
                <a:latin typeface="Palatino Linotype" pitchFamily="18" charset="0"/>
              </a:rPr>
              <a:t> болест и НСАИЛ</a:t>
            </a:r>
            <a:endParaRPr lang="en-US" sz="2800" b="1" dirty="0">
              <a:latin typeface="Palatino Linotype" pitchFamily="18" charset="0"/>
            </a:endParaRP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865980766"/>
              </p:ext>
            </p:extLst>
          </p:nvPr>
        </p:nvGraphicFramePr>
        <p:xfrm>
          <a:off x="304800" y="1700808"/>
          <a:ext cx="858768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ounded Rectangle 13"/>
          <p:cNvSpPr/>
          <p:nvPr/>
        </p:nvSpPr>
        <p:spPr>
          <a:xfrm>
            <a:off x="3340204" y="5262303"/>
            <a:ext cx="5528365" cy="1363833"/>
          </a:xfrm>
          <a:prstGeom prst="roundRect">
            <a:avLst/>
          </a:prstGeom>
          <a:solidFill>
            <a:schemeClr val="accent1">
              <a:alpha val="65000"/>
            </a:schemeClr>
          </a:soli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</a:pPr>
            <a:r>
              <a:rPr lang="sr-Cyrl-RS" sz="2000" dirty="0">
                <a:solidFill>
                  <a:srgbClr val="000000"/>
                </a:solidFill>
                <a:latin typeface="Palatino Linotype" pitchFamily="18" charset="0"/>
              </a:rPr>
              <a:t>ИПП су најпродаванији лекови</a:t>
            </a:r>
            <a:endParaRPr lang="en-US" sz="2000" dirty="0">
              <a:solidFill>
                <a:srgbClr val="000000"/>
              </a:solidFill>
              <a:latin typeface="Palatino Linotype" pitchFamily="18" charset="0"/>
            </a:endParaRPr>
          </a:p>
          <a:p>
            <a:pPr algn="ctr" fontAlgn="base">
              <a:lnSpc>
                <a:spcPts val="3300"/>
              </a:lnSpc>
              <a:spcBef>
                <a:spcPct val="0"/>
              </a:spcBef>
              <a:spcAft>
                <a:spcPct val="0"/>
              </a:spcAft>
            </a:pPr>
            <a:r>
              <a:rPr lang="sr-Cyrl-RS" sz="2000" dirty="0">
                <a:solidFill>
                  <a:srgbClr val="000000"/>
                </a:solidFill>
                <a:latin typeface="Palatino Linotype" pitchFamily="18" charset="0"/>
              </a:rPr>
              <a:t>Преко</a:t>
            </a:r>
            <a:r>
              <a:rPr lang="en-US" sz="2000" dirty="0">
                <a:solidFill>
                  <a:srgbClr val="000000"/>
                </a:solidFill>
                <a:latin typeface="Palatino Linotype" pitchFamily="18" charset="0"/>
              </a:rPr>
              <a:t> 90% </a:t>
            </a:r>
            <a:r>
              <a:rPr lang="sr-Cyrl-RS" sz="2000" dirty="0">
                <a:solidFill>
                  <a:srgbClr val="000000"/>
                </a:solidFill>
                <a:latin typeface="Palatino Linotype" pitchFamily="18" charset="0"/>
              </a:rPr>
              <a:t>популације је користило неки облик ИПП</a:t>
            </a:r>
            <a:endParaRPr lang="en-US" sz="20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0" y="6673342"/>
            <a:ext cx="6444208" cy="23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pPr>
              <a:tabLst>
                <a:tab pos="747713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200" b="1" dirty="0">
                <a:latin typeface="Arial" charset="0"/>
              </a:rPr>
              <a:t>     </a:t>
            </a:r>
            <a:r>
              <a:rPr lang="en-US" sz="1050" b="1" dirty="0">
                <a:solidFill>
                  <a:schemeClr val="bg1"/>
                </a:solidFill>
                <a:latin typeface="Arial" charset="0"/>
              </a:rPr>
              <a:t>Koda-Kimble and Young's Applied Therapeutics: The Clinical Use of Drugs 10th Edition (2012)</a:t>
            </a:r>
            <a:endParaRPr lang="en-GB" sz="105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0026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4"/>
          <p:cNvSpPr/>
          <p:nvPr/>
        </p:nvSpPr>
        <p:spPr>
          <a:xfrm>
            <a:off x="2438400" y="228601"/>
            <a:ext cx="3962400" cy="2057399"/>
          </a:xfrm>
          <a:prstGeom prst="downArrow">
            <a:avLst/>
          </a:prstGeom>
          <a:gradFill>
            <a:gsLst>
              <a:gs pos="30000">
                <a:schemeClr val="bg1"/>
              </a:gs>
              <a:gs pos="50000">
                <a:srgbClr val="FFC000">
                  <a:lumMod val="80000"/>
                  <a:lumOff val="20000"/>
                </a:srgbClr>
              </a:gs>
              <a:gs pos="70000">
                <a:schemeClr val="bg1"/>
              </a:gs>
            </a:gsLst>
            <a:lin ang="18900000" scaled="1"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sr-Cyrl-RS" sz="2000" b="1" dirty="0">
                <a:solidFill>
                  <a:schemeClr val="tx1"/>
                </a:solidFill>
                <a:latin typeface="Palatino Linotype" pitchFamily="18" charset="0"/>
                <a:cs typeface="Narkisim" pitchFamily="34" charset="-79"/>
              </a:rPr>
              <a:t>НСАИЛ</a:t>
            </a:r>
            <a:r>
              <a:rPr lang="en-US" sz="2000" b="1" dirty="0">
                <a:solidFill>
                  <a:schemeClr val="tx1"/>
                </a:solidFill>
                <a:latin typeface="Palatino Linotype" pitchFamily="18" charset="0"/>
                <a:cs typeface="Narkisim" pitchFamily="34" charset="-79"/>
              </a:rPr>
              <a:t> </a:t>
            </a:r>
          </a:p>
          <a:p>
            <a:pPr algn="ctr">
              <a:lnSpc>
                <a:spcPct val="200000"/>
              </a:lnSpc>
            </a:pPr>
            <a:r>
              <a:rPr lang="sr-Cyrl-RS" sz="2000" b="1" dirty="0">
                <a:solidFill>
                  <a:schemeClr val="tx1"/>
                </a:solidFill>
                <a:latin typeface="Palatino Linotype" pitchFamily="18" charset="0"/>
                <a:cs typeface="Narkisim" pitchFamily="34" charset="-79"/>
              </a:rPr>
              <a:t>нежељени</a:t>
            </a:r>
            <a:endParaRPr lang="en-US" sz="2000" b="1" dirty="0">
              <a:solidFill>
                <a:schemeClr val="tx1"/>
              </a:solidFill>
              <a:latin typeface="Palatino Linotype" pitchFamily="18" charset="0"/>
              <a:cs typeface="Narkisim" pitchFamily="34" charset="-79"/>
            </a:endParaRPr>
          </a:p>
          <a:p>
            <a:pPr algn="ctr">
              <a:lnSpc>
                <a:spcPct val="200000"/>
              </a:lnSpc>
            </a:pPr>
            <a:r>
              <a:rPr lang="sr-Cyrl-RS" sz="2000" b="1" dirty="0">
                <a:solidFill>
                  <a:schemeClr val="tx1"/>
                </a:solidFill>
                <a:latin typeface="Palatino Linotype" pitchFamily="18" charset="0"/>
                <a:cs typeface="Narkisim" pitchFamily="34" charset="-79"/>
              </a:rPr>
              <a:t>ефекти</a:t>
            </a:r>
            <a:endParaRPr lang="en-US" sz="2000" b="1" dirty="0">
              <a:solidFill>
                <a:schemeClr val="tx1"/>
              </a:solidFill>
              <a:latin typeface="Palatino Linotype" pitchFamily="18" charset="0"/>
              <a:cs typeface="Narkisim" pitchFamily="34" charset="-79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258197919"/>
              </p:ext>
            </p:extLst>
          </p:nvPr>
        </p:nvGraphicFramePr>
        <p:xfrm>
          <a:off x="76200" y="2438400"/>
          <a:ext cx="8991600" cy="4013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3231832" y="5029201"/>
            <a:ext cx="959167" cy="380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22421" y="5029201"/>
            <a:ext cx="990600" cy="3809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200" dirty="0">
                <a:solidFill>
                  <a:schemeClr val="tx1"/>
                </a:solidFill>
                <a:latin typeface="Palatino Linotype" pitchFamily="18" charset="0"/>
              </a:rPr>
              <a:t>Леукемија</a:t>
            </a:r>
          </a:p>
        </p:txBody>
      </p:sp>
    </p:spTree>
    <p:extLst>
      <p:ext uri="{BB962C8B-B14F-4D97-AF65-F5344CB8AC3E}">
        <p14:creationId xmlns:p14="http://schemas.microsoft.com/office/powerpoint/2010/main" val="2540598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22661027"/>
              </p:ext>
            </p:extLst>
          </p:nvPr>
        </p:nvGraphicFramePr>
        <p:xfrm>
          <a:off x="3886200" y="828020"/>
          <a:ext cx="5105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36" name="Text Box 27"/>
          <p:cNvSpPr txBox="1">
            <a:spLocks noChangeArrowheads="1"/>
          </p:cNvSpPr>
          <p:nvPr/>
        </p:nvSpPr>
        <p:spPr bwMode="auto">
          <a:xfrm>
            <a:off x="5372100" y="2755611"/>
            <a:ext cx="2514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sr-Cyrl-RS" altLang="en-US" sz="3200" b="1" dirty="0">
                <a:solidFill>
                  <a:srgbClr val="D26900"/>
                </a:solidFill>
                <a:latin typeface="Palatino Linotype" pitchFamily="18" charset="0"/>
              </a:rPr>
              <a:t>НСАИЛ</a:t>
            </a:r>
            <a:endParaRPr lang="sr-Latn-CS" altLang="en-US" sz="3200" b="1" dirty="0">
              <a:solidFill>
                <a:srgbClr val="D26900"/>
              </a:solidFill>
              <a:latin typeface="Palatino Linotype" pitchFamily="18" charset="0"/>
            </a:endParaRPr>
          </a:p>
        </p:txBody>
      </p:sp>
      <p:sp>
        <p:nvSpPr>
          <p:cNvPr id="1037" name="Text Box 28"/>
          <p:cNvSpPr txBox="1">
            <a:spLocks noChangeArrowheads="1"/>
          </p:cNvSpPr>
          <p:nvPr/>
        </p:nvSpPr>
        <p:spPr bwMode="auto">
          <a:xfrm>
            <a:off x="5181600" y="0"/>
            <a:ext cx="38862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sr-Cyrl-RS" altLang="en-US" sz="2000" b="1" dirty="0">
                <a:latin typeface="Palatino Linotype" pitchFamily="18" charset="0"/>
              </a:rPr>
              <a:t>Обавезно питање за болесника</a:t>
            </a:r>
            <a:endParaRPr lang="sr-Latn-CS" altLang="en-US" sz="2000" b="1" dirty="0"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71800" y="5925234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dirty="0">
                <a:latin typeface="Palatino Linotype" pitchFamily="18" charset="0"/>
              </a:rPr>
              <a:t>Обратити пажњу на употребу ССРИ, односно </a:t>
            </a:r>
            <a:r>
              <a:rPr lang="sr-Cyrl-RS" dirty="0" err="1">
                <a:latin typeface="Palatino Linotype" pitchFamily="18" charset="0"/>
              </a:rPr>
              <a:t>антидепресива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800" y="1143000"/>
            <a:ext cx="4572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  <a:ea typeface="Arial Unicode MS" pitchFamily="34" charset="-128"/>
                <a:cs typeface="Arial Unicode MS" pitchFamily="34" charset="-128"/>
              </a:rPr>
              <a:t>Ранија анамнеза </a:t>
            </a:r>
            <a:r>
              <a:rPr lang="sr-Cyrl-RS" dirty="0" err="1">
                <a:latin typeface="Palatino Linotype" pitchFamily="18" charset="0"/>
                <a:ea typeface="Arial Unicode MS" pitchFamily="34" charset="-128"/>
                <a:cs typeface="Arial Unicode MS" pitchFamily="34" charset="-128"/>
              </a:rPr>
              <a:t>улкусне</a:t>
            </a:r>
            <a:r>
              <a:rPr lang="sr-Cyrl-RS" dirty="0">
                <a:latin typeface="Palatino Linotype" pitchFamily="18" charset="0"/>
                <a:ea typeface="Arial Unicode MS" pitchFamily="34" charset="-128"/>
                <a:cs typeface="Arial Unicode MS" pitchFamily="34" charset="-128"/>
              </a:rPr>
              <a:t>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  <a:ea typeface="Arial Unicode MS" pitchFamily="34" charset="-128"/>
                <a:cs typeface="Arial Unicode MS" pitchFamily="34" charset="-128"/>
              </a:rPr>
              <a:t>Старост </a:t>
            </a:r>
            <a:r>
              <a:rPr lang="en-US" dirty="0">
                <a:latin typeface="Palatino Linotype" pitchFamily="18" charset="0"/>
                <a:ea typeface="Arial Unicode MS" pitchFamily="34" charset="-128"/>
                <a:cs typeface="Arial Unicode MS" pitchFamily="34" charset="-128"/>
              </a:rPr>
              <a:t>&gt; 65 </a:t>
            </a:r>
            <a:r>
              <a:rPr lang="sr-Cyrl-RS" dirty="0">
                <a:latin typeface="Palatino Linotype" pitchFamily="18" charset="0"/>
                <a:ea typeface="Arial Unicode MS" pitchFamily="34" charset="-128"/>
                <a:cs typeface="Arial Unicode MS" pitchFamily="34" charset="-128"/>
              </a:rPr>
              <a:t>година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  <a:ea typeface="Arial Unicode MS" pitchFamily="34" charset="-128"/>
                <a:cs typeface="Arial Unicode MS" pitchFamily="34" charset="-128"/>
              </a:rPr>
              <a:t>Употреба других потенцијално </a:t>
            </a:r>
            <a:r>
              <a:rPr lang="sr-Cyrl-RS" dirty="0" err="1">
                <a:latin typeface="Palatino Linotype" pitchFamily="18" charset="0"/>
                <a:ea typeface="Arial Unicode MS" pitchFamily="34" charset="-128"/>
                <a:cs typeface="Arial Unicode MS" pitchFamily="34" charset="-128"/>
              </a:rPr>
              <a:t>улцерогених</a:t>
            </a:r>
            <a:r>
              <a:rPr lang="sr-Cyrl-RS" dirty="0">
                <a:latin typeface="Palatino Linotype" pitchFamily="18" charset="0"/>
                <a:ea typeface="Arial Unicode MS" pitchFamily="34" charset="-128"/>
                <a:cs typeface="Arial Unicode MS" pitchFamily="34" charset="-128"/>
              </a:rPr>
              <a:t> лекова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  <a:ea typeface="Arial Unicode MS" pitchFamily="34" charset="-128"/>
                <a:cs typeface="Arial Unicode MS" pitchFamily="34" charset="-128"/>
              </a:rPr>
              <a:t>Инфекција ХБП</a:t>
            </a:r>
          </a:p>
        </p:txBody>
      </p:sp>
      <p:sp>
        <p:nvSpPr>
          <p:cNvPr id="5" name="Rectangle 4"/>
          <p:cNvSpPr/>
          <p:nvPr/>
        </p:nvSpPr>
        <p:spPr>
          <a:xfrm>
            <a:off x="83341" y="169277"/>
            <a:ext cx="3414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b="1" dirty="0">
                <a:solidFill>
                  <a:prstClr val="black"/>
                </a:solidFill>
                <a:latin typeface="Palatino Linotype" pitchFamily="18" charset="0"/>
              </a:rPr>
              <a:t>Обавезна </a:t>
            </a:r>
            <a:r>
              <a:rPr lang="sr-Cyrl-RS" b="1" dirty="0" err="1">
                <a:solidFill>
                  <a:prstClr val="black"/>
                </a:solidFill>
                <a:latin typeface="Palatino Linotype" pitchFamily="18" charset="0"/>
              </a:rPr>
              <a:t>гастропротекција</a:t>
            </a:r>
            <a:endParaRPr lang="en-US" b="1" dirty="0">
              <a:solidFill>
                <a:prstClr val="black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6943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600200"/>
            <a:ext cx="9067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sr-Cyrl-RS" altLang="en-US" dirty="0">
                <a:latin typeface="Palatino Linotype" pitchFamily="18" charset="0"/>
              </a:rPr>
              <a:t>Болесници на терапији аспирином, имају највећи ризик за настанак крварења у првих 30 дана, потом долази до значајног смањења ризика крварења</a:t>
            </a:r>
            <a:endParaRPr lang="sr-Latn-CS" altLang="en-US" dirty="0">
              <a:latin typeface="Palatino Linotyp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152400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>
                <a:latin typeface="Palatino Linotype" pitchFamily="18" charset="0"/>
              </a:rPr>
              <a:t>Време примене лека мења </a:t>
            </a:r>
            <a:r>
              <a:rPr lang="sr-Cyrl-RS" b="1" dirty="0" err="1">
                <a:latin typeface="Palatino Linotype" pitchFamily="18" charset="0"/>
              </a:rPr>
              <a:t>гастротоксични</a:t>
            </a:r>
            <a:r>
              <a:rPr lang="sr-Cyrl-RS" b="1" dirty="0">
                <a:latin typeface="Palatino Linotype" pitchFamily="18" charset="0"/>
              </a:rPr>
              <a:t> ефекат лека</a:t>
            </a:r>
            <a:endParaRPr lang="en-US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/>
              <a:t>   </a:t>
            </a:r>
            <a:r>
              <a:rPr lang="sr-Cyrl-RS" sz="2400" b="1" dirty="0">
                <a:latin typeface="Palatino Linotype" pitchFamily="18" charset="0"/>
              </a:rPr>
              <a:t>дуже време</a:t>
            </a:r>
            <a:r>
              <a:rPr lang="en-US" sz="2400" b="1" dirty="0">
                <a:latin typeface="Palatino Linotype" pitchFamily="18" charset="0"/>
                <a:cs typeface="Times New Roman"/>
              </a:rPr>
              <a:t>→ </a:t>
            </a:r>
            <a:r>
              <a:rPr lang="sr-Cyrl-RS" sz="2400" b="1" dirty="0">
                <a:latin typeface="Palatino Linotype" pitchFamily="18" charset="0"/>
                <a:cs typeface="Times New Roman"/>
              </a:rPr>
              <a:t>блажи ефекат</a:t>
            </a:r>
            <a:endParaRPr lang="en-US" sz="2400" b="1" dirty="0">
              <a:latin typeface="Palatino Linotype" pitchFamily="18" charset="0"/>
              <a:cs typeface="Times New Roman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b="1" dirty="0">
                <a:latin typeface="Palatino Linotype" pitchFamily="18" charset="0"/>
                <a:cs typeface="Times New Roman"/>
              </a:rPr>
              <a:t>   </a:t>
            </a:r>
            <a:r>
              <a:rPr lang="sr-Cyrl-RS" sz="2400" b="1" dirty="0">
                <a:latin typeface="Palatino Linotype" pitchFamily="18" charset="0"/>
                <a:cs typeface="Times New Roman"/>
              </a:rPr>
              <a:t>краће време</a:t>
            </a:r>
            <a:r>
              <a:rPr lang="en-US" sz="2400" b="1" dirty="0">
                <a:latin typeface="Palatino Linotype" pitchFamily="18" charset="0"/>
                <a:cs typeface="Times New Roman"/>
              </a:rPr>
              <a:t>→ </a:t>
            </a:r>
            <a:r>
              <a:rPr lang="sr-Cyrl-RS" sz="2400" b="1" dirty="0">
                <a:latin typeface="Palatino Linotype" pitchFamily="18" charset="0"/>
                <a:cs typeface="Times New Roman"/>
              </a:rPr>
              <a:t>тежи ефекат</a:t>
            </a:r>
            <a:endParaRPr lang="en-US" sz="2400" b="1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Palatino Linotype" pitchFamily="18" charset="0"/>
            </a:endParaRPr>
          </a:p>
        </p:txBody>
      </p:sp>
      <p:sp>
        <p:nvSpPr>
          <p:cNvPr id="11" name="Not Equal 10"/>
          <p:cNvSpPr/>
          <p:nvPr/>
        </p:nvSpPr>
        <p:spPr>
          <a:xfrm>
            <a:off x="2895600" y="3276600"/>
            <a:ext cx="3048000" cy="1219200"/>
          </a:xfrm>
          <a:prstGeom prst="mathNotEqual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400"/>
              </a:lnSpc>
            </a:pPr>
            <a:r>
              <a:rPr lang="sr-Cyrl-RS" dirty="0">
                <a:solidFill>
                  <a:schemeClr val="bg1"/>
                </a:solidFill>
                <a:latin typeface="Palatino Linotype" pitchFamily="18" charset="0"/>
              </a:rPr>
              <a:t>Обрнуто</a:t>
            </a:r>
          </a:p>
          <a:p>
            <a:pPr algn="ctr">
              <a:lnSpc>
                <a:spcPts val="3400"/>
              </a:lnSpc>
            </a:pPr>
            <a:r>
              <a:rPr lang="sr-Cyrl-RS" dirty="0">
                <a:solidFill>
                  <a:schemeClr val="bg1"/>
                </a:solidFill>
                <a:latin typeface="Palatino Linotype" pitchFamily="18" charset="0"/>
              </a:rPr>
              <a:t>пропорционалан </a:t>
            </a:r>
            <a:r>
              <a:rPr lang="en-US" dirty="0">
                <a:solidFill>
                  <a:schemeClr val="bg1"/>
                </a:solidFill>
                <a:latin typeface="Palatino Linotype" pitchFamily="18" charset="0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0" y="2597617"/>
            <a:ext cx="2743200" cy="369332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r-Cyrl-RS" dirty="0">
                <a:latin typeface="Palatino Linotype" pitchFamily="18" charset="0"/>
              </a:rPr>
              <a:t>Однос време и ефекат</a:t>
            </a:r>
            <a:r>
              <a:rPr lang="en-US" dirty="0">
                <a:latin typeface="Palatino Linotype" pitchFamily="18" charset="0"/>
              </a:rPr>
              <a:t>:</a:t>
            </a:r>
          </a:p>
        </p:txBody>
      </p:sp>
      <p:sp>
        <p:nvSpPr>
          <p:cNvPr id="13" name="Explosion 1 12"/>
          <p:cNvSpPr/>
          <p:nvPr/>
        </p:nvSpPr>
        <p:spPr>
          <a:xfrm>
            <a:off x="6324600" y="2702372"/>
            <a:ext cx="2819400" cy="3927028"/>
          </a:xfrm>
          <a:prstGeom prst="irregularSeal1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sr-Cyrl-RS" b="1" dirty="0">
                <a:latin typeface="Palatino Linotype" pitchFamily="18" charset="0"/>
                <a:cs typeface="Consolas" pitchFamily="49" charset="0"/>
              </a:rPr>
              <a:t>Време је најбитнији фактор</a:t>
            </a:r>
            <a:endParaRPr lang="en-US" b="1" dirty="0">
              <a:latin typeface="Palatino Linotype" pitchFamily="18" charset="0"/>
              <a:cs typeface="Consolas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62484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Важно је питање дужина употребе аспирина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9557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357188"/>
            <a:ext cx="9144000" cy="1000125"/>
          </a:xfrm>
        </p:spPr>
        <p:txBody>
          <a:bodyPr>
            <a:normAutofit/>
          </a:bodyPr>
          <a:lstStyle/>
          <a:p>
            <a:pPr algn="ctr"/>
            <a:r>
              <a:rPr lang="sr-Cyrl-RS" altLang="en-US" sz="2800" b="1" i="0" dirty="0">
                <a:latin typeface="Palatino Linotype" pitchFamily="18" charset="0"/>
              </a:rPr>
              <a:t>НСАИЛ</a:t>
            </a:r>
            <a:r>
              <a:rPr lang="sr-Latn-CS" altLang="en-US" sz="2800" b="1" i="0" dirty="0">
                <a:latin typeface="Palatino Linotype" pitchFamily="18" charset="0"/>
              </a:rPr>
              <a:t> </a:t>
            </a:r>
            <a:br>
              <a:rPr lang="sr-Latn-CS" altLang="en-US" sz="2800" b="1" i="0" dirty="0">
                <a:latin typeface="Palatino Linotype" pitchFamily="18" charset="0"/>
              </a:rPr>
            </a:br>
            <a:r>
              <a:rPr lang="sr-Cyrl-RS" altLang="en-US" sz="2800" b="1" i="0" dirty="0">
                <a:latin typeface="Palatino Linotype" pitchFamily="18" charset="0"/>
              </a:rPr>
              <a:t>разлика неселективних и селективних</a:t>
            </a:r>
            <a:endParaRPr lang="en-US" altLang="en-US" sz="2800" b="1" dirty="0">
              <a:latin typeface="Palatino Linotype" pitchFamily="18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type="body" idx="1"/>
          </p:nvPr>
        </p:nvSpPr>
        <p:spPr>
          <a:xfrm>
            <a:off x="152400" y="1752600"/>
            <a:ext cx="8839200" cy="352901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sr-Cyrl-RS" altLang="en-US" sz="1800" b="1" dirty="0">
                <a:latin typeface="Palatino Linotype" pitchFamily="18" charset="0"/>
              </a:rPr>
              <a:t>             </a:t>
            </a:r>
            <a:r>
              <a:rPr lang="sr-Cyrl-RS" altLang="en-US" sz="1800" b="1" u="sng" dirty="0">
                <a:latin typeface="Palatino Linotype" pitchFamily="18" charset="0"/>
              </a:rPr>
              <a:t>Неселективни</a:t>
            </a:r>
            <a:r>
              <a:rPr lang="en-US" altLang="en-US" sz="1800" b="1" u="sng" dirty="0">
                <a:latin typeface="Palatino Linotype" pitchFamily="18" charset="0"/>
              </a:rPr>
              <a:t> (COX-1 </a:t>
            </a:r>
            <a:r>
              <a:rPr lang="sr-Cyrl-RS" altLang="en-US" sz="1800" b="1" u="sng" dirty="0">
                <a:latin typeface="Palatino Linotype" pitchFamily="18" charset="0"/>
              </a:rPr>
              <a:t>и</a:t>
            </a:r>
            <a:r>
              <a:rPr lang="en-US" altLang="en-US" sz="1800" b="1" u="sng" dirty="0">
                <a:latin typeface="Palatino Linotype" pitchFamily="18" charset="0"/>
              </a:rPr>
              <a:t> COX-2)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altLang="en-US" sz="1800" dirty="0">
                <a:latin typeface="Palatino Linotype" pitchFamily="18" charset="0"/>
              </a:rPr>
              <a:t>неселективна блокада продукције </a:t>
            </a:r>
            <a:r>
              <a:rPr lang="sr-Cyrl-RS" altLang="en-US" sz="1800" dirty="0" err="1">
                <a:latin typeface="Palatino Linotype" pitchFamily="18" charset="0"/>
              </a:rPr>
              <a:t>простагландина</a:t>
            </a:r>
            <a:r>
              <a:rPr lang="sr-Cyrl-RS" altLang="en-US" sz="1800" dirty="0">
                <a:latin typeface="Palatino Linotype" pitchFamily="18" charset="0"/>
              </a:rPr>
              <a:t> везаних за </a:t>
            </a:r>
            <a:r>
              <a:rPr lang="sr-Cyrl-RS" altLang="en-US" sz="1800" dirty="0" err="1">
                <a:latin typeface="Palatino Linotype" pitchFamily="18" charset="0"/>
              </a:rPr>
              <a:t>цитопротекцију</a:t>
            </a:r>
            <a:r>
              <a:rPr lang="sr-Cyrl-RS" altLang="en-US" sz="1800" dirty="0">
                <a:latin typeface="Palatino Linotype" pitchFamily="18" charset="0"/>
              </a:rPr>
              <a:t>, функцију </a:t>
            </a:r>
            <a:r>
              <a:rPr lang="sr-Cyrl-RS" altLang="en-US" sz="1800" dirty="0" err="1">
                <a:latin typeface="Palatino Linotype" pitchFamily="18" charset="0"/>
              </a:rPr>
              <a:t>тромбоцита</a:t>
            </a:r>
            <a:r>
              <a:rPr lang="sr-Cyrl-RS" altLang="en-US" sz="1800" dirty="0">
                <a:latin typeface="Palatino Linotype" pitchFamily="18" charset="0"/>
              </a:rPr>
              <a:t>, као и везаних за запаљење, бол, </a:t>
            </a:r>
            <a:r>
              <a:rPr lang="sr-Cyrl-RS" altLang="en-US" sz="1800" dirty="0" err="1">
                <a:latin typeface="Palatino Linotype" pitchFamily="18" charset="0"/>
              </a:rPr>
              <a:t>фебрилност</a:t>
            </a:r>
            <a:endParaRPr lang="sr-Cyrl-RS" altLang="en-US" sz="1800" dirty="0">
              <a:latin typeface="Palatino Linotype" pitchFamily="18" charset="0"/>
            </a:endParaRPr>
          </a:p>
          <a:p>
            <a:pPr marL="457200" lvl="1" indent="0">
              <a:lnSpc>
                <a:spcPct val="150000"/>
              </a:lnSpc>
              <a:buNone/>
            </a:pPr>
            <a:r>
              <a:rPr lang="sr-Cyrl-RS" altLang="en-US" sz="1800" dirty="0">
                <a:latin typeface="Palatino Linotype" pitchFamily="18" charset="0"/>
              </a:rPr>
              <a:t>    </a:t>
            </a:r>
            <a:r>
              <a:rPr lang="sr-Cyrl-RS" altLang="en-US" sz="1800" b="1" u="sng" dirty="0">
                <a:latin typeface="Palatino Linotype" pitchFamily="18" charset="0"/>
              </a:rPr>
              <a:t>Селективни</a:t>
            </a:r>
            <a:r>
              <a:rPr lang="en-US" altLang="en-US" sz="1800" b="1" u="sng" dirty="0">
                <a:latin typeface="Palatino Linotype" pitchFamily="18" charset="0"/>
              </a:rPr>
              <a:t> COX-2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altLang="en-US" sz="1800" dirty="0">
                <a:latin typeface="Palatino Linotype" pitchFamily="18" charset="0"/>
              </a:rPr>
              <a:t>Селективна блокада продукције </a:t>
            </a:r>
            <a:r>
              <a:rPr lang="sr-Cyrl-RS" altLang="en-US" sz="1800" dirty="0" err="1">
                <a:latin typeface="Palatino Linotype" pitchFamily="18" charset="0"/>
              </a:rPr>
              <a:t>простагландина</a:t>
            </a:r>
            <a:r>
              <a:rPr lang="sr-Cyrl-RS" altLang="en-US" sz="1800" dirty="0">
                <a:latin typeface="Palatino Linotype" pitchFamily="18" charset="0"/>
              </a:rPr>
              <a:t> повезаних са запаљењем</a:t>
            </a:r>
            <a:endParaRPr lang="en-US" alt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9775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1577"/>
          <p:cNvSpPr>
            <a:spLocks noGrp="1" noChangeArrowheads="1"/>
          </p:cNvSpPr>
          <p:nvPr>
            <p:ph type="title"/>
          </p:nvPr>
        </p:nvSpPr>
        <p:spPr>
          <a:xfrm>
            <a:off x="66675" y="228600"/>
            <a:ext cx="8969375" cy="727075"/>
          </a:xfrm>
        </p:spPr>
        <p:txBody>
          <a:bodyPr>
            <a:noAutofit/>
          </a:bodyPr>
          <a:lstStyle/>
          <a:p>
            <a:r>
              <a:rPr lang="sr-Cyrl-RS" sz="2400" b="1" dirty="0" err="1">
                <a:latin typeface="Palatino Linotype" pitchFamily="18" charset="0"/>
              </a:rPr>
              <a:t>Кумулативна</a:t>
            </a:r>
            <a:r>
              <a:rPr lang="sr-Cyrl-RS" sz="2400" b="1" dirty="0">
                <a:latin typeface="Palatino Linotype" pitchFamily="18" charset="0"/>
              </a:rPr>
              <a:t> </a:t>
            </a:r>
            <a:r>
              <a:rPr lang="sr-Cyrl-RS" sz="2400" b="1" dirty="0" err="1">
                <a:latin typeface="Palatino Linotype" pitchFamily="18" charset="0"/>
              </a:rPr>
              <a:t>инциденца</a:t>
            </a:r>
            <a:r>
              <a:rPr lang="sr-Cyrl-RS" sz="2400" b="1" dirty="0">
                <a:latin typeface="Palatino Linotype" pitchFamily="18" charset="0"/>
              </a:rPr>
              <a:t> потврђених нежељених ефеката у горњем ГИТ-у (перфорације, </a:t>
            </a:r>
            <a:r>
              <a:rPr lang="sr-Cyrl-RS" sz="2400" b="1" dirty="0" err="1">
                <a:latin typeface="Palatino Linotype" pitchFamily="18" charset="0"/>
              </a:rPr>
              <a:t>улкуси</a:t>
            </a:r>
            <a:r>
              <a:rPr lang="sr-Cyrl-RS" sz="2400" b="1" dirty="0">
                <a:latin typeface="Palatino Linotype" pitchFamily="18" charset="0"/>
              </a:rPr>
              <a:t>, крварења)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157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555635-2134-49D5-8E47-42AAFCD73DD6}" type="slidenum">
              <a:rPr lang="de-DE"/>
              <a:pPr>
                <a:defRPr/>
              </a:pPr>
              <a:t>48</a:t>
            </a:fld>
            <a:endParaRPr lang="de-DE"/>
          </a:p>
        </p:txBody>
      </p:sp>
      <p:sp>
        <p:nvSpPr>
          <p:cNvPr id="319491" name="Text Box 1567"/>
          <p:cNvSpPr txBox="1">
            <a:spLocks noChangeArrowheads="1"/>
          </p:cNvSpPr>
          <p:nvPr/>
        </p:nvSpPr>
        <p:spPr bwMode="auto">
          <a:xfrm>
            <a:off x="403225" y="6113463"/>
            <a:ext cx="5041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eaLnBrk="0" hangingPunct="0"/>
            <a:r>
              <a:rPr lang="en-US" sz="1000" dirty="0"/>
              <a:t>*Intent-to-treat (14 days) population; 50.6% of patients were on </a:t>
            </a:r>
            <a:r>
              <a:rPr lang="en-US" sz="1000" dirty="0" err="1"/>
              <a:t>gastroprotective</a:t>
            </a:r>
            <a:r>
              <a:rPr lang="en-US" sz="1000" dirty="0"/>
              <a:t> agents</a:t>
            </a:r>
            <a:br>
              <a:rPr lang="en-US" sz="1000" dirty="0"/>
            </a:br>
            <a:r>
              <a:rPr lang="en-US" sz="1000" baseline="30000" dirty="0"/>
              <a:t>†</a:t>
            </a:r>
            <a:r>
              <a:rPr lang="en-US" sz="1000" dirty="0"/>
              <a:t>No significant difference in perforations, obstructions or major bleeds (POBs)</a:t>
            </a:r>
          </a:p>
        </p:txBody>
      </p:sp>
      <p:sp>
        <p:nvSpPr>
          <p:cNvPr id="319492" name="Rectangle 1587"/>
          <p:cNvSpPr>
            <a:spLocks noChangeArrowheads="1"/>
          </p:cNvSpPr>
          <p:nvPr/>
        </p:nvSpPr>
        <p:spPr bwMode="auto">
          <a:xfrm>
            <a:off x="492125" y="1189038"/>
            <a:ext cx="8362950" cy="48783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A5BBD1"/>
              </a:gs>
            </a:gsLst>
            <a:lin ang="5400000" scaled="1"/>
          </a:gra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9493" name="Text Box 4"/>
          <p:cNvSpPr txBox="1">
            <a:spLocks noChangeArrowheads="1"/>
          </p:cNvSpPr>
          <p:nvPr/>
        </p:nvSpPr>
        <p:spPr bwMode="auto">
          <a:xfrm>
            <a:off x="7785100" y="3740150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Complicated</a:t>
            </a:r>
            <a:br>
              <a:rPr lang="en-US" sz="1200" b="1"/>
            </a:br>
            <a:r>
              <a:rPr lang="en-US" sz="1200" b="1"/>
              <a:t>GI events</a:t>
            </a:r>
            <a:endParaRPr lang="en-US" sz="1200" b="1" baseline="30000"/>
          </a:p>
        </p:txBody>
      </p:sp>
      <p:sp>
        <p:nvSpPr>
          <p:cNvPr id="319494" name="AutoShape 5"/>
          <p:cNvSpPr>
            <a:spLocks/>
          </p:cNvSpPr>
          <p:nvPr/>
        </p:nvSpPr>
        <p:spPr bwMode="auto">
          <a:xfrm>
            <a:off x="7688263" y="3805238"/>
            <a:ext cx="69850" cy="338137"/>
          </a:xfrm>
          <a:prstGeom prst="rightBracket">
            <a:avLst>
              <a:gd name="adj" fmla="val 4034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 sz="2400" b="1"/>
          </a:p>
        </p:txBody>
      </p:sp>
      <p:sp>
        <p:nvSpPr>
          <p:cNvPr id="319495" name="Line 533"/>
          <p:cNvSpPr>
            <a:spLocks noChangeShapeType="1"/>
          </p:cNvSpPr>
          <p:nvPr/>
        </p:nvSpPr>
        <p:spPr bwMode="auto">
          <a:xfrm>
            <a:off x="2841625" y="4083050"/>
            <a:ext cx="1588" cy="285750"/>
          </a:xfrm>
          <a:prstGeom prst="line">
            <a:avLst/>
          </a:prstGeom>
          <a:noFill/>
          <a:ln w="19050">
            <a:solidFill>
              <a:srgbClr val="2E98A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496" name="Line 534"/>
          <p:cNvSpPr>
            <a:spLocks noChangeShapeType="1"/>
          </p:cNvSpPr>
          <p:nvPr/>
        </p:nvSpPr>
        <p:spPr bwMode="auto">
          <a:xfrm>
            <a:off x="3757613" y="3475038"/>
            <a:ext cx="0" cy="403225"/>
          </a:xfrm>
          <a:prstGeom prst="line">
            <a:avLst/>
          </a:prstGeom>
          <a:noFill/>
          <a:ln w="19050">
            <a:solidFill>
              <a:srgbClr val="2E98A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497" name="Line 535"/>
          <p:cNvSpPr>
            <a:spLocks noChangeShapeType="1"/>
          </p:cNvSpPr>
          <p:nvPr/>
        </p:nvSpPr>
        <p:spPr bwMode="auto">
          <a:xfrm>
            <a:off x="4670425" y="2890838"/>
            <a:ext cx="1588" cy="515937"/>
          </a:xfrm>
          <a:prstGeom prst="line">
            <a:avLst/>
          </a:prstGeom>
          <a:noFill/>
          <a:ln w="19050">
            <a:solidFill>
              <a:srgbClr val="2E98A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498" name="Line 536"/>
          <p:cNvSpPr>
            <a:spLocks noChangeShapeType="1"/>
          </p:cNvSpPr>
          <p:nvPr/>
        </p:nvSpPr>
        <p:spPr bwMode="auto">
          <a:xfrm>
            <a:off x="5586413" y="2276475"/>
            <a:ext cx="1587" cy="630238"/>
          </a:xfrm>
          <a:prstGeom prst="line">
            <a:avLst/>
          </a:prstGeom>
          <a:noFill/>
          <a:ln w="19050">
            <a:solidFill>
              <a:srgbClr val="2E98A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499" name="Line 537"/>
          <p:cNvSpPr>
            <a:spLocks noChangeShapeType="1"/>
          </p:cNvSpPr>
          <p:nvPr/>
        </p:nvSpPr>
        <p:spPr bwMode="auto">
          <a:xfrm>
            <a:off x="6500813" y="1566863"/>
            <a:ext cx="1587" cy="790575"/>
          </a:xfrm>
          <a:prstGeom prst="line">
            <a:avLst/>
          </a:prstGeom>
          <a:noFill/>
          <a:ln w="19050">
            <a:solidFill>
              <a:srgbClr val="2E98A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00" name="Line 538"/>
          <p:cNvSpPr>
            <a:spLocks noChangeShapeType="1"/>
          </p:cNvSpPr>
          <p:nvPr/>
        </p:nvSpPr>
        <p:spPr bwMode="auto">
          <a:xfrm>
            <a:off x="7415213" y="1373188"/>
            <a:ext cx="1587" cy="865187"/>
          </a:xfrm>
          <a:prstGeom prst="line">
            <a:avLst/>
          </a:prstGeom>
          <a:noFill/>
          <a:ln w="19050">
            <a:solidFill>
              <a:srgbClr val="2E98A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01" name="Line 539"/>
          <p:cNvSpPr>
            <a:spLocks noChangeShapeType="1"/>
          </p:cNvSpPr>
          <p:nvPr/>
        </p:nvSpPr>
        <p:spPr bwMode="auto">
          <a:xfrm>
            <a:off x="2827338" y="4267200"/>
            <a:ext cx="0" cy="2428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02" name="Line 540"/>
          <p:cNvSpPr>
            <a:spLocks noChangeShapeType="1"/>
          </p:cNvSpPr>
          <p:nvPr/>
        </p:nvSpPr>
        <p:spPr bwMode="auto">
          <a:xfrm>
            <a:off x="3741738" y="3960813"/>
            <a:ext cx="1587" cy="31273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03" name="Line 541"/>
          <p:cNvSpPr>
            <a:spLocks noChangeShapeType="1"/>
          </p:cNvSpPr>
          <p:nvPr/>
        </p:nvSpPr>
        <p:spPr bwMode="auto">
          <a:xfrm>
            <a:off x="4656138" y="3287713"/>
            <a:ext cx="1587" cy="461962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04" name="Line 542"/>
          <p:cNvSpPr>
            <a:spLocks noChangeShapeType="1"/>
          </p:cNvSpPr>
          <p:nvPr/>
        </p:nvSpPr>
        <p:spPr bwMode="auto">
          <a:xfrm>
            <a:off x="5570538" y="2895600"/>
            <a:ext cx="1587" cy="544513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05" name="Line 543"/>
          <p:cNvSpPr>
            <a:spLocks noChangeShapeType="1"/>
          </p:cNvSpPr>
          <p:nvPr/>
        </p:nvSpPr>
        <p:spPr bwMode="auto">
          <a:xfrm>
            <a:off x="6486525" y="2595563"/>
            <a:ext cx="1588" cy="6238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06" name="Line 544"/>
          <p:cNvSpPr>
            <a:spLocks noChangeShapeType="1"/>
          </p:cNvSpPr>
          <p:nvPr/>
        </p:nvSpPr>
        <p:spPr bwMode="auto">
          <a:xfrm>
            <a:off x="7399338" y="2479675"/>
            <a:ext cx="1587" cy="676275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545"/>
          <p:cNvGrpSpPr>
            <a:grpSpLocks/>
          </p:cNvGrpSpPr>
          <p:nvPr/>
        </p:nvGrpSpPr>
        <p:grpSpPr bwMode="auto">
          <a:xfrm>
            <a:off x="1949450" y="1643063"/>
            <a:ext cx="5716588" cy="3241675"/>
            <a:chOff x="1086" y="1017"/>
            <a:chExt cx="3834" cy="2198"/>
          </a:xfrm>
        </p:grpSpPr>
        <p:sp>
          <p:nvSpPr>
            <p:cNvPr id="640226" name="Line 546"/>
            <p:cNvSpPr>
              <a:spLocks noChangeShapeType="1"/>
            </p:cNvSpPr>
            <p:nvPr/>
          </p:nvSpPr>
          <p:spPr bwMode="auto">
            <a:xfrm flipV="1">
              <a:off x="1086" y="3210"/>
              <a:ext cx="1" cy="5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27" name="Line 547"/>
            <p:cNvSpPr>
              <a:spLocks noChangeShapeType="1"/>
            </p:cNvSpPr>
            <p:nvPr/>
          </p:nvSpPr>
          <p:spPr bwMode="auto">
            <a:xfrm>
              <a:off x="1086" y="3210"/>
              <a:ext cx="4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28" name="Line 548"/>
            <p:cNvSpPr>
              <a:spLocks noChangeShapeType="1"/>
            </p:cNvSpPr>
            <p:nvPr/>
          </p:nvSpPr>
          <p:spPr bwMode="auto">
            <a:xfrm flipV="1">
              <a:off x="1090" y="3208"/>
              <a:ext cx="1" cy="2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29" name="Line 549"/>
            <p:cNvSpPr>
              <a:spLocks noChangeShapeType="1"/>
            </p:cNvSpPr>
            <p:nvPr/>
          </p:nvSpPr>
          <p:spPr bwMode="auto">
            <a:xfrm flipV="1">
              <a:off x="1107" y="3196"/>
              <a:ext cx="1" cy="2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30" name="Line 550"/>
            <p:cNvSpPr>
              <a:spLocks noChangeShapeType="1"/>
            </p:cNvSpPr>
            <p:nvPr/>
          </p:nvSpPr>
          <p:spPr bwMode="auto">
            <a:xfrm>
              <a:off x="1107" y="3196"/>
              <a:ext cx="3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31" name="Line 551"/>
            <p:cNvSpPr>
              <a:spLocks noChangeShapeType="1"/>
            </p:cNvSpPr>
            <p:nvPr/>
          </p:nvSpPr>
          <p:spPr bwMode="auto">
            <a:xfrm flipV="1">
              <a:off x="1110" y="3192"/>
              <a:ext cx="1" cy="4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32" name="Line 552"/>
            <p:cNvSpPr>
              <a:spLocks noChangeShapeType="1"/>
            </p:cNvSpPr>
            <p:nvPr/>
          </p:nvSpPr>
          <p:spPr bwMode="auto">
            <a:xfrm>
              <a:off x="1110" y="3192"/>
              <a:ext cx="4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33" name="Line 553"/>
            <p:cNvSpPr>
              <a:spLocks noChangeShapeType="1"/>
            </p:cNvSpPr>
            <p:nvPr/>
          </p:nvSpPr>
          <p:spPr bwMode="auto">
            <a:xfrm flipV="1">
              <a:off x="1114" y="3187"/>
              <a:ext cx="1" cy="5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34" name="Line 554"/>
            <p:cNvSpPr>
              <a:spLocks noChangeShapeType="1"/>
            </p:cNvSpPr>
            <p:nvPr/>
          </p:nvSpPr>
          <p:spPr bwMode="auto">
            <a:xfrm>
              <a:off x="1114" y="3187"/>
              <a:ext cx="6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35" name="Line 555"/>
            <p:cNvSpPr>
              <a:spLocks noChangeShapeType="1"/>
            </p:cNvSpPr>
            <p:nvPr/>
          </p:nvSpPr>
          <p:spPr bwMode="auto">
            <a:xfrm flipV="1">
              <a:off x="1120" y="3186"/>
              <a:ext cx="1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36" name="Line 556"/>
            <p:cNvSpPr>
              <a:spLocks noChangeShapeType="1"/>
            </p:cNvSpPr>
            <p:nvPr/>
          </p:nvSpPr>
          <p:spPr bwMode="auto">
            <a:xfrm>
              <a:off x="1134" y="3173"/>
              <a:ext cx="1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37" name="Line 557"/>
            <p:cNvSpPr>
              <a:spLocks noChangeShapeType="1"/>
            </p:cNvSpPr>
            <p:nvPr/>
          </p:nvSpPr>
          <p:spPr bwMode="auto">
            <a:xfrm>
              <a:off x="1134" y="3173"/>
              <a:ext cx="3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38" name="Line 558"/>
            <p:cNvSpPr>
              <a:spLocks noChangeShapeType="1"/>
            </p:cNvSpPr>
            <p:nvPr/>
          </p:nvSpPr>
          <p:spPr bwMode="auto">
            <a:xfrm flipV="1">
              <a:off x="1137" y="3168"/>
              <a:ext cx="1" cy="5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39" name="Line 559"/>
            <p:cNvSpPr>
              <a:spLocks noChangeShapeType="1"/>
            </p:cNvSpPr>
            <p:nvPr/>
          </p:nvSpPr>
          <p:spPr bwMode="auto">
            <a:xfrm>
              <a:off x="1137" y="3168"/>
              <a:ext cx="21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40" name="Line 560"/>
            <p:cNvSpPr>
              <a:spLocks noChangeShapeType="1"/>
            </p:cNvSpPr>
            <p:nvPr/>
          </p:nvSpPr>
          <p:spPr bwMode="auto">
            <a:xfrm>
              <a:off x="1174" y="3159"/>
              <a:ext cx="1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41" name="Line 561"/>
            <p:cNvSpPr>
              <a:spLocks noChangeShapeType="1"/>
            </p:cNvSpPr>
            <p:nvPr/>
          </p:nvSpPr>
          <p:spPr bwMode="auto">
            <a:xfrm flipV="1">
              <a:off x="1174" y="3149"/>
              <a:ext cx="1" cy="10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42" name="Line 562"/>
            <p:cNvSpPr>
              <a:spLocks noChangeShapeType="1"/>
            </p:cNvSpPr>
            <p:nvPr/>
          </p:nvSpPr>
          <p:spPr bwMode="auto">
            <a:xfrm>
              <a:off x="1174" y="3149"/>
              <a:ext cx="14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43" name="Line 563"/>
            <p:cNvSpPr>
              <a:spLocks noChangeShapeType="1"/>
            </p:cNvSpPr>
            <p:nvPr/>
          </p:nvSpPr>
          <p:spPr bwMode="auto">
            <a:xfrm flipV="1">
              <a:off x="1188" y="3146"/>
              <a:ext cx="1" cy="3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44" name="Line 564"/>
            <p:cNvSpPr>
              <a:spLocks noChangeShapeType="1"/>
            </p:cNvSpPr>
            <p:nvPr/>
          </p:nvSpPr>
          <p:spPr bwMode="auto">
            <a:xfrm>
              <a:off x="1202" y="3134"/>
              <a:ext cx="6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45" name="Line 565"/>
            <p:cNvSpPr>
              <a:spLocks noChangeShapeType="1"/>
            </p:cNvSpPr>
            <p:nvPr/>
          </p:nvSpPr>
          <p:spPr bwMode="auto">
            <a:xfrm flipV="1">
              <a:off x="1208" y="3129"/>
              <a:ext cx="1" cy="5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46" name="Line 566"/>
            <p:cNvSpPr>
              <a:spLocks noChangeShapeType="1"/>
            </p:cNvSpPr>
            <p:nvPr/>
          </p:nvSpPr>
          <p:spPr bwMode="auto">
            <a:xfrm>
              <a:off x="1208" y="3129"/>
              <a:ext cx="6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47" name="Line 567"/>
            <p:cNvSpPr>
              <a:spLocks noChangeShapeType="1"/>
            </p:cNvSpPr>
            <p:nvPr/>
          </p:nvSpPr>
          <p:spPr bwMode="auto">
            <a:xfrm flipV="1">
              <a:off x="1214" y="3124"/>
              <a:ext cx="1" cy="5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48" name="Line 568"/>
            <p:cNvSpPr>
              <a:spLocks noChangeShapeType="1"/>
            </p:cNvSpPr>
            <p:nvPr/>
          </p:nvSpPr>
          <p:spPr bwMode="auto">
            <a:xfrm>
              <a:off x="1214" y="3124"/>
              <a:ext cx="3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49" name="Line 569"/>
            <p:cNvSpPr>
              <a:spLocks noChangeShapeType="1"/>
            </p:cNvSpPr>
            <p:nvPr/>
          </p:nvSpPr>
          <p:spPr bwMode="auto">
            <a:xfrm flipV="1">
              <a:off x="1238" y="3108"/>
              <a:ext cx="1" cy="9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50" name="Line 570"/>
            <p:cNvSpPr>
              <a:spLocks noChangeShapeType="1"/>
            </p:cNvSpPr>
            <p:nvPr/>
          </p:nvSpPr>
          <p:spPr bwMode="auto">
            <a:xfrm>
              <a:off x="1238" y="3108"/>
              <a:ext cx="3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51" name="Line 571"/>
            <p:cNvSpPr>
              <a:spLocks noChangeShapeType="1"/>
            </p:cNvSpPr>
            <p:nvPr/>
          </p:nvSpPr>
          <p:spPr bwMode="auto">
            <a:xfrm flipV="1">
              <a:off x="1241" y="3103"/>
              <a:ext cx="1" cy="5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52" name="Line 572"/>
            <p:cNvSpPr>
              <a:spLocks noChangeShapeType="1"/>
            </p:cNvSpPr>
            <p:nvPr/>
          </p:nvSpPr>
          <p:spPr bwMode="auto">
            <a:xfrm>
              <a:off x="1241" y="3103"/>
              <a:ext cx="8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53" name="Line 573"/>
            <p:cNvSpPr>
              <a:spLocks noChangeShapeType="1"/>
            </p:cNvSpPr>
            <p:nvPr/>
          </p:nvSpPr>
          <p:spPr bwMode="auto">
            <a:xfrm flipV="1">
              <a:off x="1262" y="3088"/>
              <a:ext cx="1" cy="3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54" name="Line 574"/>
            <p:cNvSpPr>
              <a:spLocks noChangeShapeType="1"/>
            </p:cNvSpPr>
            <p:nvPr/>
          </p:nvSpPr>
          <p:spPr bwMode="auto">
            <a:xfrm>
              <a:off x="1262" y="3088"/>
              <a:ext cx="6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55" name="Line 575"/>
            <p:cNvSpPr>
              <a:spLocks noChangeShapeType="1"/>
            </p:cNvSpPr>
            <p:nvPr/>
          </p:nvSpPr>
          <p:spPr bwMode="auto">
            <a:xfrm flipV="1">
              <a:off x="1268" y="3083"/>
              <a:ext cx="1" cy="5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56" name="Line 576"/>
            <p:cNvSpPr>
              <a:spLocks noChangeShapeType="1"/>
            </p:cNvSpPr>
            <p:nvPr/>
          </p:nvSpPr>
          <p:spPr bwMode="auto">
            <a:xfrm>
              <a:off x="1268" y="3083"/>
              <a:ext cx="13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57" name="Line 577"/>
            <p:cNvSpPr>
              <a:spLocks noChangeShapeType="1"/>
            </p:cNvSpPr>
            <p:nvPr/>
          </p:nvSpPr>
          <p:spPr bwMode="auto">
            <a:xfrm>
              <a:off x="1297" y="3072"/>
              <a:ext cx="12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58" name="Line 578"/>
            <p:cNvSpPr>
              <a:spLocks noChangeShapeType="1"/>
            </p:cNvSpPr>
            <p:nvPr/>
          </p:nvSpPr>
          <p:spPr bwMode="auto">
            <a:xfrm flipV="1">
              <a:off x="1309" y="3062"/>
              <a:ext cx="1" cy="10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59" name="Line 579"/>
            <p:cNvSpPr>
              <a:spLocks noChangeShapeType="1"/>
            </p:cNvSpPr>
            <p:nvPr/>
          </p:nvSpPr>
          <p:spPr bwMode="auto">
            <a:xfrm>
              <a:off x="1309" y="3062"/>
              <a:ext cx="4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60" name="Line 580"/>
            <p:cNvSpPr>
              <a:spLocks noChangeShapeType="1"/>
            </p:cNvSpPr>
            <p:nvPr/>
          </p:nvSpPr>
          <p:spPr bwMode="auto">
            <a:xfrm flipV="1">
              <a:off x="1336" y="3051"/>
              <a:ext cx="1" cy="5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61" name="Line 581"/>
            <p:cNvSpPr>
              <a:spLocks noChangeShapeType="1"/>
            </p:cNvSpPr>
            <p:nvPr/>
          </p:nvSpPr>
          <p:spPr bwMode="auto">
            <a:xfrm>
              <a:off x="1336" y="3051"/>
              <a:ext cx="6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62" name="Line 582"/>
            <p:cNvSpPr>
              <a:spLocks noChangeShapeType="1"/>
            </p:cNvSpPr>
            <p:nvPr/>
          </p:nvSpPr>
          <p:spPr bwMode="auto">
            <a:xfrm flipV="1">
              <a:off x="1342" y="3046"/>
              <a:ext cx="1" cy="5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63" name="Line 583"/>
            <p:cNvSpPr>
              <a:spLocks noChangeShapeType="1"/>
            </p:cNvSpPr>
            <p:nvPr/>
          </p:nvSpPr>
          <p:spPr bwMode="auto">
            <a:xfrm>
              <a:off x="1342" y="3046"/>
              <a:ext cx="9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64" name="Line 584"/>
            <p:cNvSpPr>
              <a:spLocks noChangeShapeType="1"/>
            </p:cNvSpPr>
            <p:nvPr/>
          </p:nvSpPr>
          <p:spPr bwMode="auto">
            <a:xfrm flipV="1">
              <a:off x="1370" y="3035"/>
              <a:ext cx="1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65" name="Line 585"/>
            <p:cNvSpPr>
              <a:spLocks noChangeShapeType="1"/>
            </p:cNvSpPr>
            <p:nvPr/>
          </p:nvSpPr>
          <p:spPr bwMode="auto">
            <a:xfrm>
              <a:off x="1370" y="3035"/>
              <a:ext cx="2" cy="0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66" name="Line 586"/>
            <p:cNvSpPr>
              <a:spLocks noChangeShapeType="1"/>
            </p:cNvSpPr>
            <p:nvPr/>
          </p:nvSpPr>
          <p:spPr bwMode="auto">
            <a:xfrm flipV="1">
              <a:off x="1372" y="3030"/>
              <a:ext cx="1" cy="5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67" name="Line 587"/>
            <p:cNvSpPr>
              <a:spLocks noChangeShapeType="1"/>
            </p:cNvSpPr>
            <p:nvPr/>
          </p:nvSpPr>
          <p:spPr bwMode="auto">
            <a:xfrm>
              <a:off x="1372" y="3030"/>
              <a:ext cx="7" cy="0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68" name="Line 588"/>
            <p:cNvSpPr>
              <a:spLocks noChangeShapeType="1"/>
            </p:cNvSpPr>
            <p:nvPr/>
          </p:nvSpPr>
          <p:spPr bwMode="auto">
            <a:xfrm flipV="1">
              <a:off x="1379" y="3024"/>
              <a:ext cx="1" cy="6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69" name="Line 589"/>
            <p:cNvSpPr>
              <a:spLocks noChangeShapeType="1"/>
            </p:cNvSpPr>
            <p:nvPr/>
          </p:nvSpPr>
          <p:spPr bwMode="auto">
            <a:xfrm>
              <a:off x="1379" y="3024"/>
              <a:ext cx="3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70" name="Line 590"/>
            <p:cNvSpPr>
              <a:spLocks noChangeShapeType="1"/>
            </p:cNvSpPr>
            <p:nvPr/>
          </p:nvSpPr>
          <p:spPr bwMode="auto">
            <a:xfrm>
              <a:off x="1397" y="3013"/>
              <a:ext cx="17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71" name="Line 591"/>
            <p:cNvSpPr>
              <a:spLocks noChangeShapeType="1"/>
            </p:cNvSpPr>
            <p:nvPr/>
          </p:nvSpPr>
          <p:spPr bwMode="auto">
            <a:xfrm flipV="1">
              <a:off x="1414" y="3007"/>
              <a:ext cx="1" cy="6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72" name="Line 592"/>
            <p:cNvSpPr>
              <a:spLocks noChangeShapeType="1"/>
            </p:cNvSpPr>
            <p:nvPr/>
          </p:nvSpPr>
          <p:spPr bwMode="auto">
            <a:xfrm>
              <a:off x="1414" y="3007"/>
              <a:ext cx="6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73" name="Line 593"/>
            <p:cNvSpPr>
              <a:spLocks noChangeShapeType="1"/>
            </p:cNvSpPr>
            <p:nvPr/>
          </p:nvSpPr>
          <p:spPr bwMode="auto">
            <a:xfrm flipV="1">
              <a:off x="1420" y="3007"/>
              <a:ext cx="1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74" name="Line 594"/>
            <p:cNvSpPr>
              <a:spLocks noChangeShapeType="1"/>
            </p:cNvSpPr>
            <p:nvPr/>
          </p:nvSpPr>
          <p:spPr bwMode="auto">
            <a:xfrm>
              <a:off x="1436" y="2996"/>
              <a:ext cx="23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75" name="Line 595"/>
            <p:cNvSpPr>
              <a:spLocks noChangeShapeType="1"/>
            </p:cNvSpPr>
            <p:nvPr/>
          </p:nvSpPr>
          <p:spPr bwMode="auto">
            <a:xfrm flipV="1">
              <a:off x="1459" y="2992"/>
              <a:ext cx="1" cy="4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76" name="Line 596"/>
            <p:cNvSpPr>
              <a:spLocks noChangeShapeType="1"/>
            </p:cNvSpPr>
            <p:nvPr/>
          </p:nvSpPr>
          <p:spPr bwMode="auto">
            <a:xfrm flipV="1">
              <a:off x="1474" y="2974"/>
              <a:ext cx="1" cy="7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77" name="Line 597"/>
            <p:cNvSpPr>
              <a:spLocks noChangeShapeType="1"/>
            </p:cNvSpPr>
            <p:nvPr/>
          </p:nvSpPr>
          <p:spPr bwMode="auto">
            <a:xfrm>
              <a:off x="1474" y="2974"/>
              <a:ext cx="3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78" name="Line 598"/>
            <p:cNvSpPr>
              <a:spLocks noChangeShapeType="1"/>
            </p:cNvSpPr>
            <p:nvPr/>
          </p:nvSpPr>
          <p:spPr bwMode="auto">
            <a:xfrm flipV="1">
              <a:off x="1477" y="2961"/>
              <a:ext cx="1" cy="13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79" name="Line 599"/>
            <p:cNvSpPr>
              <a:spLocks noChangeShapeType="1"/>
            </p:cNvSpPr>
            <p:nvPr/>
          </p:nvSpPr>
          <p:spPr bwMode="auto">
            <a:xfrm flipV="1">
              <a:off x="1496" y="2934"/>
              <a:ext cx="1" cy="19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80" name="Line 600"/>
            <p:cNvSpPr>
              <a:spLocks noChangeShapeType="1"/>
            </p:cNvSpPr>
            <p:nvPr/>
          </p:nvSpPr>
          <p:spPr bwMode="auto">
            <a:xfrm>
              <a:off x="1496" y="2934"/>
              <a:ext cx="4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81" name="Line 601"/>
            <p:cNvSpPr>
              <a:spLocks noChangeShapeType="1"/>
            </p:cNvSpPr>
            <p:nvPr/>
          </p:nvSpPr>
          <p:spPr bwMode="auto">
            <a:xfrm flipV="1">
              <a:off x="1500" y="2933"/>
              <a:ext cx="1" cy="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82" name="Line 602"/>
            <p:cNvSpPr>
              <a:spLocks noChangeShapeType="1"/>
            </p:cNvSpPr>
            <p:nvPr/>
          </p:nvSpPr>
          <p:spPr bwMode="auto">
            <a:xfrm>
              <a:off x="1507" y="2918"/>
              <a:ext cx="17" cy="0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283" name="Line 603"/>
            <p:cNvSpPr>
              <a:spLocks noChangeShapeType="1"/>
            </p:cNvSpPr>
            <p:nvPr/>
          </p:nvSpPr>
          <p:spPr bwMode="auto">
            <a:xfrm flipV="1">
              <a:off x="1524" y="2907"/>
              <a:ext cx="1" cy="11"/>
            </a:xfrm>
            <a:prstGeom prst="line">
              <a:avLst/>
            </a:prstGeom>
            <a:noFill/>
            <a:ln w="19050">
              <a:solidFill>
                <a:srgbClr val="2E98A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604"/>
            <p:cNvGrpSpPr>
              <a:grpSpLocks/>
            </p:cNvGrpSpPr>
            <p:nvPr/>
          </p:nvGrpSpPr>
          <p:grpSpPr bwMode="auto">
            <a:xfrm>
              <a:off x="1540" y="1017"/>
              <a:ext cx="3380" cy="1877"/>
              <a:chOff x="1540" y="1017"/>
              <a:chExt cx="3380" cy="1877"/>
            </a:xfrm>
          </p:grpSpPr>
          <p:grpSp>
            <p:nvGrpSpPr>
              <p:cNvPr id="4" name="Group 605"/>
              <p:cNvGrpSpPr>
                <a:grpSpLocks/>
              </p:cNvGrpSpPr>
              <p:nvPr/>
            </p:nvGrpSpPr>
            <p:grpSpPr bwMode="auto">
              <a:xfrm>
                <a:off x="1540" y="1619"/>
                <a:ext cx="2072" cy="1275"/>
                <a:chOff x="1873" y="1525"/>
                <a:chExt cx="2032" cy="1538"/>
              </a:xfrm>
            </p:grpSpPr>
            <p:sp>
              <p:nvSpPr>
                <p:cNvPr id="640349" name="Line 606"/>
                <p:cNvSpPr>
                  <a:spLocks noChangeShapeType="1"/>
                </p:cNvSpPr>
                <p:nvPr/>
              </p:nvSpPr>
              <p:spPr bwMode="auto">
                <a:xfrm flipV="1">
                  <a:off x="1873" y="3057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50" name="Line 607"/>
                <p:cNvSpPr>
                  <a:spLocks noChangeShapeType="1"/>
                </p:cNvSpPr>
                <p:nvPr/>
              </p:nvSpPr>
              <p:spPr bwMode="auto">
                <a:xfrm>
                  <a:off x="1873" y="3057"/>
                  <a:ext cx="1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51" name="Line 608"/>
                <p:cNvSpPr>
                  <a:spLocks noChangeShapeType="1"/>
                </p:cNvSpPr>
                <p:nvPr/>
              </p:nvSpPr>
              <p:spPr bwMode="auto">
                <a:xfrm flipV="1">
                  <a:off x="1886" y="3053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52" name="Line 609"/>
                <p:cNvSpPr>
                  <a:spLocks noChangeShapeType="1"/>
                </p:cNvSpPr>
                <p:nvPr/>
              </p:nvSpPr>
              <p:spPr bwMode="auto">
                <a:xfrm flipV="1">
                  <a:off x="1900" y="3035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53" name="Line 610"/>
                <p:cNvSpPr>
                  <a:spLocks noChangeShapeType="1"/>
                </p:cNvSpPr>
                <p:nvPr/>
              </p:nvSpPr>
              <p:spPr bwMode="auto">
                <a:xfrm>
                  <a:off x="1900" y="3035"/>
                  <a:ext cx="1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54" name="Line 611"/>
                <p:cNvSpPr>
                  <a:spLocks noChangeShapeType="1"/>
                </p:cNvSpPr>
                <p:nvPr/>
              </p:nvSpPr>
              <p:spPr bwMode="auto">
                <a:xfrm flipV="1">
                  <a:off x="1916" y="3028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55" name="Line 612"/>
                <p:cNvSpPr>
                  <a:spLocks noChangeShapeType="1"/>
                </p:cNvSpPr>
                <p:nvPr/>
              </p:nvSpPr>
              <p:spPr bwMode="auto">
                <a:xfrm>
                  <a:off x="1916" y="3028"/>
                  <a:ext cx="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56" name="Line 613"/>
                <p:cNvSpPr>
                  <a:spLocks noChangeShapeType="1"/>
                </p:cNvSpPr>
                <p:nvPr/>
              </p:nvSpPr>
              <p:spPr bwMode="auto">
                <a:xfrm>
                  <a:off x="1940" y="3021"/>
                  <a:ext cx="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57" name="Line 614"/>
                <p:cNvSpPr>
                  <a:spLocks noChangeShapeType="1"/>
                </p:cNvSpPr>
                <p:nvPr/>
              </p:nvSpPr>
              <p:spPr bwMode="auto">
                <a:xfrm flipV="1">
                  <a:off x="1943" y="3014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58" name="Line 615"/>
                <p:cNvSpPr>
                  <a:spLocks noChangeShapeType="1"/>
                </p:cNvSpPr>
                <p:nvPr/>
              </p:nvSpPr>
              <p:spPr bwMode="auto">
                <a:xfrm>
                  <a:off x="1943" y="3014"/>
                  <a:ext cx="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59" name="Line 616"/>
                <p:cNvSpPr>
                  <a:spLocks noChangeShapeType="1"/>
                </p:cNvSpPr>
                <p:nvPr/>
              </p:nvSpPr>
              <p:spPr bwMode="auto">
                <a:xfrm flipV="1">
                  <a:off x="1945" y="3007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60" name="Line 617"/>
                <p:cNvSpPr>
                  <a:spLocks noChangeShapeType="1"/>
                </p:cNvSpPr>
                <p:nvPr/>
              </p:nvSpPr>
              <p:spPr bwMode="auto">
                <a:xfrm>
                  <a:off x="1945" y="3007"/>
                  <a:ext cx="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61" name="Line 618"/>
                <p:cNvSpPr>
                  <a:spLocks noChangeShapeType="1"/>
                </p:cNvSpPr>
                <p:nvPr/>
              </p:nvSpPr>
              <p:spPr bwMode="auto">
                <a:xfrm flipV="1">
                  <a:off x="1949" y="3003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62" name="Line 619"/>
                <p:cNvSpPr>
                  <a:spLocks noChangeShapeType="1"/>
                </p:cNvSpPr>
                <p:nvPr/>
              </p:nvSpPr>
              <p:spPr bwMode="auto">
                <a:xfrm>
                  <a:off x="1966" y="2991"/>
                  <a:ext cx="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63" name="Line 620"/>
                <p:cNvSpPr>
                  <a:spLocks noChangeShapeType="1"/>
                </p:cNvSpPr>
                <p:nvPr/>
              </p:nvSpPr>
              <p:spPr bwMode="auto">
                <a:xfrm flipV="1">
                  <a:off x="1972" y="2984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64" name="Line 621"/>
                <p:cNvSpPr>
                  <a:spLocks noChangeShapeType="1"/>
                </p:cNvSpPr>
                <p:nvPr/>
              </p:nvSpPr>
              <p:spPr bwMode="auto">
                <a:xfrm>
                  <a:off x="1972" y="2984"/>
                  <a:ext cx="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65" name="Line 622"/>
                <p:cNvSpPr>
                  <a:spLocks noChangeShapeType="1"/>
                </p:cNvSpPr>
                <p:nvPr/>
              </p:nvSpPr>
              <p:spPr bwMode="auto">
                <a:xfrm flipV="1">
                  <a:off x="1976" y="2977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66" name="Line 623"/>
                <p:cNvSpPr>
                  <a:spLocks noChangeShapeType="1"/>
                </p:cNvSpPr>
                <p:nvPr/>
              </p:nvSpPr>
              <p:spPr bwMode="auto">
                <a:xfrm>
                  <a:off x="1976" y="2977"/>
                  <a:ext cx="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67" name="Line 624"/>
                <p:cNvSpPr>
                  <a:spLocks noChangeShapeType="1"/>
                </p:cNvSpPr>
                <p:nvPr/>
              </p:nvSpPr>
              <p:spPr bwMode="auto">
                <a:xfrm flipV="1">
                  <a:off x="1996" y="2956"/>
                  <a:ext cx="1" cy="9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68" name="Line 625"/>
                <p:cNvSpPr>
                  <a:spLocks noChangeShapeType="1"/>
                </p:cNvSpPr>
                <p:nvPr/>
              </p:nvSpPr>
              <p:spPr bwMode="auto">
                <a:xfrm>
                  <a:off x="1996" y="2956"/>
                  <a:ext cx="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69" name="Line 626"/>
                <p:cNvSpPr>
                  <a:spLocks noChangeShapeType="1"/>
                </p:cNvSpPr>
                <p:nvPr/>
              </p:nvSpPr>
              <p:spPr bwMode="auto">
                <a:xfrm flipV="1">
                  <a:off x="1998" y="2941"/>
                  <a:ext cx="1" cy="15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70" name="Line 627"/>
                <p:cNvSpPr>
                  <a:spLocks noChangeShapeType="1"/>
                </p:cNvSpPr>
                <p:nvPr/>
              </p:nvSpPr>
              <p:spPr bwMode="auto">
                <a:xfrm flipV="1">
                  <a:off x="2005" y="2911"/>
                  <a:ext cx="1" cy="9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71" name="Line 628"/>
                <p:cNvSpPr>
                  <a:spLocks noChangeShapeType="1"/>
                </p:cNvSpPr>
                <p:nvPr/>
              </p:nvSpPr>
              <p:spPr bwMode="auto">
                <a:xfrm>
                  <a:off x="2005" y="2911"/>
                  <a:ext cx="9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72" name="Line 629"/>
                <p:cNvSpPr>
                  <a:spLocks noChangeShapeType="1"/>
                </p:cNvSpPr>
                <p:nvPr/>
              </p:nvSpPr>
              <p:spPr bwMode="auto">
                <a:xfrm>
                  <a:off x="2014" y="2911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73" name="Line 630"/>
                <p:cNvSpPr>
                  <a:spLocks noChangeShapeType="1"/>
                </p:cNvSpPr>
                <p:nvPr/>
              </p:nvSpPr>
              <p:spPr bwMode="auto">
                <a:xfrm flipV="1">
                  <a:off x="2022" y="2909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74" name="Line 631"/>
                <p:cNvSpPr>
                  <a:spLocks noChangeShapeType="1"/>
                </p:cNvSpPr>
                <p:nvPr/>
              </p:nvSpPr>
              <p:spPr bwMode="auto">
                <a:xfrm flipV="1">
                  <a:off x="2029" y="2882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75" name="Line 632"/>
                <p:cNvSpPr>
                  <a:spLocks noChangeShapeType="1"/>
                </p:cNvSpPr>
                <p:nvPr/>
              </p:nvSpPr>
              <p:spPr bwMode="auto">
                <a:xfrm>
                  <a:off x="2029" y="2882"/>
                  <a:ext cx="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76" name="Line 633"/>
                <p:cNvSpPr>
                  <a:spLocks noChangeShapeType="1"/>
                </p:cNvSpPr>
                <p:nvPr/>
              </p:nvSpPr>
              <p:spPr bwMode="auto">
                <a:xfrm flipV="1">
                  <a:off x="2035" y="2868"/>
                  <a:ext cx="1" cy="1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77" name="Line 634"/>
                <p:cNvSpPr>
                  <a:spLocks noChangeShapeType="1"/>
                </p:cNvSpPr>
                <p:nvPr/>
              </p:nvSpPr>
              <p:spPr bwMode="auto">
                <a:xfrm>
                  <a:off x="2055" y="2859"/>
                  <a:ext cx="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78" name="Line 635"/>
                <p:cNvSpPr>
                  <a:spLocks noChangeShapeType="1"/>
                </p:cNvSpPr>
                <p:nvPr/>
              </p:nvSpPr>
              <p:spPr bwMode="auto">
                <a:xfrm flipV="1">
                  <a:off x="2061" y="2852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79" name="Line 636"/>
                <p:cNvSpPr>
                  <a:spLocks noChangeShapeType="1"/>
                </p:cNvSpPr>
                <p:nvPr/>
              </p:nvSpPr>
              <p:spPr bwMode="auto">
                <a:xfrm>
                  <a:off x="2061" y="2852"/>
                  <a:ext cx="1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80" name="Line 637"/>
                <p:cNvSpPr>
                  <a:spLocks noChangeShapeType="1"/>
                </p:cNvSpPr>
                <p:nvPr/>
              </p:nvSpPr>
              <p:spPr bwMode="auto">
                <a:xfrm>
                  <a:off x="2098" y="2845"/>
                  <a:ext cx="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81" name="Line 638"/>
                <p:cNvSpPr>
                  <a:spLocks noChangeShapeType="1"/>
                </p:cNvSpPr>
                <p:nvPr/>
              </p:nvSpPr>
              <p:spPr bwMode="auto">
                <a:xfrm flipV="1">
                  <a:off x="2101" y="2837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82" name="Line 639"/>
                <p:cNvSpPr>
                  <a:spLocks noChangeShapeType="1"/>
                </p:cNvSpPr>
                <p:nvPr/>
              </p:nvSpPr>
              <p:spPr bwMode="auto">
                <a:xfrm>
                  <a:off x="2101" y="2837"/>
                  <a:ext cx="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83" name="Line 640"/>
                <p:cNvSpPr>
                  <a:spLocks noChangeShapeType="1"/>
                </p:cNvSpPr>
                <p:nvPr/>
              </p:nvSpPr>
              <p:spPr bwMode="auto">
                <a:xfrm flipV="1">
                  <a:off x="2104" y="2823"/>
                  <a:ext cx="1" cy="1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84" name="Line 641"/>
                <p:cNvSpPr>
                  <a:spLocks noChangeShapeType="1"/>
                </p:cNvSpPr>
                <p:nvPr/>
              </p:nvSpPr>
              <p:spPr bwMode="auto">
                <a:xfrm flipV="1">
                  <a:off x="2117" y="2807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85" name="Line 642"/>
                <p:cNvSpPr>
                  <a:spLocks noChangeShapeType="1"/>
                </p:cNvSpPr>
                <p:nvPr/>
              </p:nvSpPr>
              <p:spPr bwMode="auto">
                <a:xfrm>
                  <a:off x="2117" y="2807"/>
                  <a:ext cx="1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86" name="Line 643"/>
                <p:cNvSpPr>
                  <a:spLocks noChangeShapeType="1"/>
                </p:cNvSpPr>
                <p:nvPr/>
              </p:nvSpPr>
              <p:spPr bwMode="auto">
                <a:xfrm flipV="1">
                  <a:off x="2131" y="2794"/>
                  <a:ext cx="1" cy="13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87" name="Line 644"/>
                <p:cNvSpPr>
                  <a:spLocks noChangeShapeType="1"/>
                </p:cNvSpPr>
                <p:nvPr/>
              </p:nvSpPr>
              <p:spPr bwMode="auto">
                <a:xfrm flipV="1">
                  <a:off x="2150" y="278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88" name="Line 645"/>
                <p:cNvSpPr>
                  <a:spLocks noChangeShapeType="1"/>
                </p:cNvSpPr>
                <p:nvPr/>
              </p:nvSpPr>
              <p:spPr bwMode="auto">
                <a:xfrm>
                  <a:off x="2150" y="2784"/>
                  <a:ext cx="2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89" name="Line 646"/>
                <p:cNvSpPr>
                  <a:spLocks noChangeShapeType="1"/>
                </p:cNvSpPr>
                <p:nvPr/>
              </p:nvSpPr>
              <p:spPr bwMode="auto">
                <a:xfrm flipV="1">
                  <a:off x="2176" y="2782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90" name="Line 647"/>
                <p:cNvSpPr>
                  <a:spLocks noChangeShapeType="1"/>
                </p:cNvSpPr>
                <p:nvPr/>
              </p:nvSpPr>
              <p:spPr bwMode="auto">
                <a:xfrm>
                  <a:off x="2184" y="276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91" name="Line 648"/>
                <p:cNvSpPr>
                  <a:spLocks noChangeShapeType="1"/>
                </p:cNvSpPr>
                <p:nvPr/>
              </p:nvSpPr>
              <p:spPr bwMode="auto">
                <a:xfrm>
                  <a:off x="2184" y="2762"/>
                  <a:ext cx="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92" name="Line 649"/>
                <p:cNvSpPr>
                  <a:spLocks noChangeShapeType="1"/>
                </p:cNvSpPr>
                <p:nvPr/>
              </p:nvSpPr>
              <p:spPr bwMode="auto">
                <a:xfrm flipV="1">
                  <a:off x="2186" y="2754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93" name="Line 650"/>
                <p:cNvSpPr>
                  <a:spLocks noChangeShapeType="1"/>
                </p:cNvSpPr>
                <p:nvPr/>
              </p:nvSpPr>
              <p:spPr bwMode="auto">
                <a:xfrm>
                  <a:off x="2186" y="2754"/>
                  <a:ext cx="18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94" name="Line 651"/>
                <p:cNvSpPr>
                  <a:spLocks noChangeShapeType="1"/>
                </p:cNvSpPr>
                <p:nvPr/>
              </p:nvSpPr>
              <p:spPr bwMode="auto">
                <a:xfrm>
                  <a:off x="2225" y="2746"/>
                  <a:ext cx="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95" name="Line 652"/>
                <p:cNvSpPr>
                  <a:spLocks noChangeShapeType="1"/>
                </p:cNvSpPr>
                <p:nvPr/>
              </p:nvSpPr>
              <p:spPr bwMode="auto">
                <a:xfrm flipV="1">
                  <a:off x="2227" y="2738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96" name="Line 653"/>
                <p:cNvSpPr>
                  <a:spLocks noChangeShapeType="1"/>
                </p:cNvSpPr>
                <p:nvPr/>
              </p:nvSpPr>
              <p:spPr bwMode="auto">
                <a:xfrm>
                  <a:off x="2227" y="2738"/>
                  <a:ext cx="19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97" name="Line 654"/>
                <p:cNvSpPr>
                  <a:spLocks noChangeShapeType="1"/>
                </p:cNvSpPr>
                <p:nvPr/>
              </p:nvSpPr>
              <p:spPr bwMode="auto">
                <a:xfrm flipV="1">
                  <a:off x="2249" y="2707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98" name="Line 655"/>
                <p:cNvSpPr>
                  <a:spLocks noChangeShapeType="1"/>
                </p:cNvSpPr>
                <p:nvPr/>
              </p:nvSpPr>
              <p:spPr bwMode="auto">
                <a:xfrm>
                  <a:off x="2249" y="2707"/>
                  <a:ext cx="7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99" name="Line 656"/>
                <p:cNvSpPr>
                  <a:spLocks noChangeShapeType="1"/>
                </p:cNvSpPr>
                <p:nvPr/>
              </p:nvSpPr>
              <p:spPr bwMode="auto">
                <a:xfrm flipV="1">
                  <a:off x="2256" y="2699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00" name="Line 657"/>
                <p:cNvSpPr>
                  <a:spLocks noChangeShapeType="1"/>
                </p:cNvSpPr>
                <p:nvPr/>
              </p:nvSpPr>
              <p:spPr bwMode="auto">
                <a:xfrm>
                  <a:off x="2256" y="2699"/>
                  <a:ext cx="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01" name="Line 658"/>
                <p:cNvSpPr>
                  <a:spLocks noChangeShapeType="1"/>
                </p:cNvSpPr>
                <p:nvPr/>
              </p:nvSpPr>
              <p:spPr bwMode="auto">
                <a:xfrm flipV="1">
                  <a:off x="2259" y="2697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02" name="Line 659"/>
                <p:cNvSpPr>
                  <a:spLocks noChangeShapeType="1"/>
                </p:cNvSpPr>
                <p:nvPr/>
              </p:nvSpPr>
              <p:spPr bwMode="auto">
                <a:xfrm flipV="1">
                  <a:off x="2272" y="2676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03" name="Line 660"/>
                <p:cNvSpPr>
                  <a:spLocks noChangeShapeType="1"/>
                </p:cNvSpPr>
                <p:nvPr/>
              </p:nvSpPr>
              <p:spPr bwMode="auto">
                <a:xfrm>
                  <a:off x="2272" y="2676"/>
                  <a:ext cx="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04" name="Line 661"/>
                <p:cNvSpPr>
                  <a:spLocks noChangeShapeType="1"/>
                </p:cNvSpPr>
                <p:nvPr/>
              </p:nvSpPr>
              <p:spPr bwMode="auto">
                <a:xfrm flipV="1">
                  <a:off x="2276" y="2667"/>
                  <a:ext cx="1" cy="9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05" name="Line 662"/>
                <p:cNvSpPr>
                  <a:spLocks noChangeShapeType="1"/>
                </p:cNvSpPr>
                <p:nvPr/>
              </p:nvSpPr>
              <p:spPr bwMode="auto">
                <a:xfrm>
                  <a:off x="2276" y="2667"/>
                  <a:ext cx="1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06" name="Line 663"/>
                <p:cNvSpPr>
                  <a:spLocks noChangeShapeType="1"/>
                </p:cNvSpPr>
                <p:nvPr/>
              </p:nvSpPr>
              <p:spPr bwMode="auto">
                <a:xfrm>
                  <a:off x="2286" y="266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07" name="Line 664"/>
                <p:cNvSpPr>
                  <a:spLocks noChangeShapeType="1"/>
                </p:cNvSpPr>
                <p:nvPr/>
              </p:nvSpPr>
              <p:spPr bwMode="auto">
                <a:xfrm flipV="1">
                  <a:off x="2305" y="265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08" name="Line 665"/>
                <p:cNvSpPr>
                  <a:spLocks noChangeShapeType="1"/>
                </p:cNvSpPr>
                <p:nvPr/>
              </p:nvSpPr>
              <p:spPr bwMode="auto">
                <a:xfrm>
                  <a:off x="2305" y="2652"/>
                  <a:ext cx="7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09" name="Line 666"/>
                <p:cNvSpPr>
                  <a:spLocks noChangeShapeType="1"/>
                </p:cNvSpPr>
                <p:nvPr/>
              </p:nvSpPr>
              <p:spPr bwMode="auto">
                <a:xfrm flipV="1">
                  <a:off x="2312" y="2644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10" name="Line 667"/>
                <p:cNvSpPr>
                  <a:spLocks noChangeShapeType="1"/>
                </p:cNvSpPr>
                <p:nvPr/>
              </p:nvSpPr>
              <p:spPr bwMode="auto">
                <a:xfrm>
                  <a:off x="2312" y="2644"/>
                  <a:ext cx="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11" name="Line 668"/>
                <p:cNvSpPr>
                  <a:spLocks noChangeShapeType="1"/>
                </p:cNvSpPr>
                <p:nvPr/>
              </p:nvSpPr>
              <p:spPr bwMode="auto">
                <a:xfrm flipV="1">
                  <a:off x="2338" y="2628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12" name="Line 669"/>
                <p:cNvSpPr>
                  <a:spLocks noChangeShapeType="1"/>
                </p:cNvSpPr>
                <p:nvPr/>
              </p:nvSpPr>
              <p:spPr bwMode="auto">
                <a:xfrm>
                  <a:off x="2338" y="2628"/>
                  <a:ext cx="2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13" name="Line 670"/>
                <p:cNvSpPr>
                  <a:spLocks noChangeShapeType="1"/>
                </p:cNvSpPr>
                <p:nvPr/>
              </p:nvSpPr>
              <p:spPr bwMode="auto">
                <a:xfrm flipV="1">
                  <a:off x="2371" y="2604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14" name="Line 671"/>
                <p:cNvSpPr>
                  <a:spLocks noChangeShapeType="1"/>
                </p:cNvSpPr>
                <p:nvPr/>
              </p:nvSpPr>
              <p:spPr bwMode="auto">
                <a:xfrm>
                  <a:off x="2371" y="2604"/>
                  <a:ext cx="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15" name="Line 672"/>
                <p:cNvSpPr>
                  <a:spLocks noChangeShapeType="1"/>
                </p:cNvSpPr>
                <p:nvPr/>
              </p:nvSpPr>
              <p:spPr bwMode="auto">
                <a:xfrm flipV="1">
                  <a:off x="2374" y="2588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16" name="Line 673"/>
                <p:cNvSpPr>
                  <a:spLocks noChangeShapeType="1"/>
                </p:cNvSpPr>
                <p:nvPr/>
              </p:nvSpPr>
              <p:spPr bwMode="auto">
                <a:xfrm>
                  <a:off x="2395" y="2579"/>
                  <a:ext cx="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17" name="Line 674"/>
                <p:cNvSpPr>
                  <a:spLocks noChangeShapeType="1"/>
                </p:cNvSpPr>
                <p:nvPr/>
              </p:nvSpPr>
              <p:spPr bwMode="auto">
                <a:xfrm flipV="1">
                  <a:off x="2397" y="2571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18" name="Line 675"/>
                <p:cNvSpPr>
                  <a:spLocks noChangeShapeType="1"/>
                </p:cNvSpPr>
                <p:nvPr/>
              </p:nvSpPr>
              <p:spPr bwMode="auto">
                <a:xfrm>
                  <a:off x="2397" y="2571"/>
                  <a:ext cx="1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19" name="Line 676"/>
                <p:cNvSpPr>
                  <a:spLocks noChangeShapeType="1"/>
                </p:cNvSpPr>
                <p:nvPr/>
              </p:nvSpPr>
              <p:spPr bwMode="auto">
                <a:xfrm flipV="1">
                  <a:off x="2407" y="2564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20" name="Line 677"/>
                <p:cNvSpPr>
                  <a:spLocks noChangeShapeType="1"/>
                </p:cNvSpPr>
                <p:nvPr/>
              </p:nvSpPr>
              <p:spPr bwMode="auto">
                <a:xfrm>
                  <a:off x="2427" y="2555"/>
                  <a:ext cx="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21" name="Line 678"/>
                <p:cNvSpPr>
                  <a:spLocks noChangeShapeType="1"/>
                </p:cNvSpPr>
                <p:nvPr/>
              </p:nvSpPr>
              <p:spPr bwMode="auto">
                <a:xfrm flipV="1">
                  <a:off x="2433" y="2546"/>
                  <a:ext cx="1" cy="9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22" name="Line 679"/>
                <p:cNvSpPr>
                  <a:spLocks noChangeShapeType="1"/>
                </p:cNvSpPr>
                <p:nvPr/>
              </p:nvSpPr>
              <p:spPr bwMode="auto">
                <a:xfrm>
                  <a:off x="2433" y="2546"/>
                  <a:ext cx="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23" name="Line 680"/>
                <p:cNvSpPr>
                  <a:spLocks noChangeShapeType="1"/>
                </p:cNvSpPr>
                <p:nvPr/>
              </p:nvSpPr>
              <p:spPr bwMode="auto">
                <a:xfrm flipV="1">
                  <a:off x="2437" y="2538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24" name="Line 681"/>
                <p:cNvSpPr>
                  <a:spLocks noChangeShapeType="1"/>
                </p:cNvSpPr>
                <p:nvPr/>
              </p:nvSpPr>
              <p:spPr bwMode="auto">
                <a:xfrm>
                  <a:off x="2437" y="253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25" name="Line 682"/>
                <p:cNvSpPr>
                  <a:spLocks noChangeShapeType="1"/>
                </p:cNvSpPr>
                <p:nvPr/>
              </p:nvSpPr>
              <p:spPr bwMode="auto">
                <a:xfrm>
                  <a:off x="2468" y="2538"/>
                  <a:ext cx="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26" name="Line 683"/>
                <p:cNvSpPr>
                  <a:spLocks noChangeShapeType="1"/>
                </p:cNvSpPr>
                <p:nvPr/>
              </p:nvSpPr>
              <p:spPr bwMode="auto">
                <a:xfrm flipV="1">
                  <a:off x="2470" y="2530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27" name="Line 684"/>
                <p:cNvSpPr>
                  <a:spLocks noChangeShapeType="1"/>
                </p:cNvSpPr>
                <p:nvPr/>
              </p:nvSpPr>
              <p:spPr bwMode="auto">
                <a:xfrm>
                  <a:off x="2470" y="2530"/>
                  <a:ext cx="19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28" name="Line 685"/>
                <p:cNvSpPr>
                  <a:spLocks noChangeShapeType="1"/>
                </p:cNvSpPr>
                <p:nvPr/>
              </p:nvSpPr>
              <p:spPr bwMode="auto">
                <a:xfrm>
                  <a:off x="2500" y="2514"/>
                  <a:ext cx="7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29" name="Line 686"/>
                <p:cNvSpPr>
                  <a:spLocks noChangeShapeType="1"/>
                </p:cNvSpPr>
                <p:nvPr/>
              </p:nvSpPr>
              <p:spPr bwMode="auto">
                <a:xfrm flipV="1">
                  <a:off x="2507" y="2505"/>
                  <a:ext cx="1" cy="9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30" name="Line 687"/>
                <p:cNvSpPr>
                  <a:spLocks noChangeShapeType="1"/>
                </p:cNvSpPr>
                <p:nvPr/>
              </p:nvSpPr>
              <p:spPr bwMode="auto">
                <a:xfrm>
                  <a:off x="2507" y="2505"/>
                  <a:ext cx="1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31" name="Line 688"/>
                <p:cNvSpPr>
                  <a:spLocks noChangeShapeType="1"/>
                </p:cNvSpPr>
                <p:nvPr/>
              </p:nvSpPr>
              <p:spPr bwMode="auto">
                <a:xfrm flipV="1">
                  <a:off x="2533" y="248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32" name="Line 689"/>
                <p:cNvSpPr>
                  <a:spLocks noChangeShapeType="1"/>
                </p:cNvSpPr>
                <p:nvPr/>
              </p:nvSpPr>
              <p:spPr bwMode="auto">
                <a:xfrm>
                  <a:off x="2533" y="2489"/>
                  <a:ext cx="28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33" name="Line 690"/>
                <p:cNvSpPr>
                  <a:spLocks noChangeShapeType="1"/>
                </p:cNvSpPr>
                <p:nvPr/>
              </p:nvSpPr>
              <p:spPr bwMode="auto">
                <a:xfrm>
                  <a:off x="2581" y="248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34" name="Line 691"/>
                <p:cNvSpPr>
                  <a:spLocks noChangeShapeType="1"/>
                </p:cNvSpPr>
                <p:nvPr/>
              </p:nvSpPr>
              <p:spPr bwMode="auto">
                <a:xfrm flipV="1">
                  <a:off x="2582" y="2472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35" name="Line 692"/>
                <p:cNvSpPr>
                  <a:spLocks noChangeShapeType="1"/>
                </p:cNvSpPr>
                <p:nvPr/>
              </p:nvSpPr>
              <p:spPr bwMode="auto">
                <a:xfrm>
                  <a:off x="2582" y="2472"/>
                  <a:ext cx="1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36" name="Line 693"/>
                <p:cNvSpPr>
                  <a:spLocks noChangeShapeType="1"/>
                </p:cNvSpPr>
                <p:nvPr/>
              </p:nvSpPr>
              <p:spPr bwMode="auto">
                <a:xfrm flipV="1">
                  <a:off x="2598" y="2469"/>
                  <a:ext cx="1" cy="3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37" name="Line 694"/>
                <p:cNvSpPr>
                  <a:spLocks noChangeShapeType="1"/>
                </p:cNvSpPr>
                <p:nvPr/>
              </p:nvSpPr>
              <p:spPr bwMode="auto">
                <a:xfrm>
                  <a:off x="2620" y="2462"/>
                  <a:ext cx="1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38" name="Line 695"/>
                <p:cNvSpPr>
                  <a:spLocks noChangeShapeType="1"/>
                </p:cNvSpPr>
                <p:nvPr/>
              </p:nvSpPr>
              <p:spPr bwMode="auto">
                <a:xfrm flipV="1">
                  <a:off x="2631" y="2453"/>
                  <a:ext cx="1" cy="9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39" name="Line 696"/>
                <p:cNvSpPr>
                  <a:spLocks noChangeShapeType="1"/>
                </p:cNvSpPr>
                <p:nvPr/>
              </p:nvSpPr>
              <p:spPr bwMode="auto">
                <a:xfrm>
                  <a:off x="2631" y="2453"/>
                  <a:ext cx="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40" name="Line 697"/>
                <p:cNvSpPr>
                  <a:spLocks noChangeShapeType="1"/>
                </p:cNvSpPr>
                <p:nvPr/>
              </p:nvSpPr>
              <p:spPr bwMode="auto">
                <a:xfrm flipV="1">
                  <a:off x="2635" y="2448"/>
                  <a:ext cx="1" cy="5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41" name="Line 698"/>
                <p:cNvSpPr>
                  <a:spLocks noChangeShapeType="1"/>
                </p:cNvSpPr>
                <p:nvPr/>
              </p:nvSpPr>
              <p:spPr bwMode="auto">
                <a:xfrm>
                  <a:off x="2638" y="242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42" name="Line 699"/>
                <p:cNvSpPr>
                  <a:spLocks noChangeShapeType="1"/>
                </p:cNvSpPr>
                <p:nvPr/>
              </p:nvSpPr>
              <p:spPr bwMode="auto">
                <a:xfrm>
                  <a:off x="2638" y="2424"/>
                  <a:ext cx="1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43" name="Line 700"/>
                <p:cNvSpPr>
                  <a:spLocks noChangeShapeType="1"/>
                </p:cNvSpPr>
                <p:nvPr/>
              </p:nvSpPr>
              <p:spPr bwMode="auto">
                <a:xfrm flipV="1">
                  <a:off x="2648" y="2407"/>
                  <a:ext cx="1" cy="1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44" name="Line 701"/>
                <p:cNvSpPr>
                  <a:spLocks noChangeShapeType="1"/>
                </p:cNvSpPr>
                <p:nvPr/>
              </p:nvSpPr>
              <p:spPr bwMode="auto">
                <a:xfrm>
                  <a:off x="2654" y="238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45" name="Line 702"/>
                <p:cNvSpPr>
                  <a:spLocks noChangeShapeType="1"/>
                </p:cNvSpPr>
                <p:nvPr/>
              </p:nvSpPr>
              <p:spPr bwMode="auto">
                <a:xfrm>
                  <a:off x="2654" y="2386"/>
                  <a:ext cx="1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46" name="Line 703"/>
                <p:cNvSpPr>
                  <a:spLocks noChangeShapeType="1"/>
                </p:cNvSpPr>
                <p:nvPr/>
              </p:nvSpPr>
              <p:spPr bwMode="auto">
                <a:xfrm flipV="1">
                  <a:off x="2664" y="2376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47" name="Line 704"/>
                <p:cNvSpPr>
                  <a:spLocks noChangeShapeType="1"/>
                </p:cNvSpPr>
                <p:nvPr/>
              </p:nvSpPr>
              <p:spPr bwMode="auto">
                <a:xfrm>
                  <a:off x="2664" y="2376"/>
                  <a:ext cx="9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48" name="Line 705"/>
                <p:cNvSpPr>
                  <a:spLocks noChangeShapeType="1"/>
                </p:cNvSpPr>
                <p:nvPr/>
              </p:nvSpPr>
              <p:spPr bwMode="auto">
                <a:xfrm flipV="1">
                  <a:off x="2687" y="2346"/>
                  <a:ext cx="1" cy="1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49" name="Line 706"/>
                <p:cNvSpPr>
                  <a:spLocks noChangeShapeType="1"/>
                </p:cNvSpPr>
                <p:nvPr/>
              </p:nvSpPr>
              <p:spPr bwMode="auto">
                <a:xfrm>
                  <a:off x="2687" y="2346"/>
                  <a:ext cx="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50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2691" y="2340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51" name="Line 708"/>
                <p:cNvSpPr>
                  <a:spLocks noChangeShapeType="1"/>
                </p:cNvSpPr>
                <p:nvPr/>
              </p:nvSpPr>
              <p:spPr bwMode="auto">
                <a:xfrm flipV="1">
                  <a:off x="2697" y="2317"/>
                  <a:ext cx="1" cy="3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52" name="Line 709"/>
                <p:cNvSpPr>
                  <a:spLocks noChangeShapeType="1"/>
                </p:cNvSpPr>
                <p:nvPr/>
              </p:nvSpPr>
              <p:spPr bwMode="auto">
                <a:xfrm>
                  <a:off x="2697" y="2317"/>
                  <a:ext cx="27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53" name="Line 710"/>
                <p:cNvSpPr>
                  <a:spLocks noChangeShapeType="1"/>
                </p:cNvSpPr>
                <p:nvPr/>
              </p:nvSpPr>
              <p:spPr bwMode="auto">
                <a:xfrm>
                  <a:off x="2743" y="230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54" name="Line 711"/>
                <p:cNvSpPr>
                  <a:spLocks noChangeShapeType="1"/>
                </p:cNvSpPr>
                <p:nvPr/>
              </p:nvSpPr>
              <p:spPr bwMode="auto">
                <a:xfrm flipV="1">
                  <a:off x="2744" y="2286"/>
                  <a:ext cx="1" cy="2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55" name="Line 712"/>
                <p:cNvSpPr>
                  <a:spLocks noChangeShapeType="1"/>
                </p:cNvSpPr>
                <p:nvPr/>
              </p:nvSpPr>
              <p:spPr bwMode="auto">
                <a:xfrm>
                  <a:off x="2744" y="2286"/>
                  <a:ext cx="5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56" name="Line 713"/>
                <p:cNvSpPr>
                  <a:spLocks noChangeShapeType="1"/>
                </p:cNvSpPr>
                <p:nvPr/>
              </p:nvSpPr>
              <p:spPr bwMode="auto">
                <a:xfrm flipV="1">
                  <a:off x="2766" y="2265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57" name="Line 714"/>
                <p:cNvSpPr>
                  <a:spLocks noChangeShapeType="1"/>
                </p:cNvSpPr>
                <p:nvPr/>
              </p:nvSpPr>
              <p:spPr bwMode="auto">
                <a:xfrm>
                  <a:off x="2766" y="2265"/>
                  <a:ext cx="7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58" name="Line 715"/>
                <p:cNvSpPr>
                  <a:spLocks noChangeShapeType="1"/>
                </p:cNvSpPr>
                <p:nvPr/>
              </p:nvSpPr>
              <p:spPr bwMode="auto">
                <a:xfrm flipV="1">
                  <a:off x="2773" y="2255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59" name="Line 716"/>
                <p:cNvSpPr>
                  <a:spLocks noChangeShapeType="1"/>
                </p:cNvSpPr>
                <p:nvPr/>
              </p:nvSpPr>
              <p:spPr bwMode="auto">
                <a:xfrm>
                  <a:off x="2773" y="225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60" name="Line 717"/>
                <p:cNvSpPr>
                  <a:spLocks noChangeShapeType="1"/>
                </p:cNvSpPr>
                <p:nvPr/>
              </p:nvSpPr>
              <p:spPr bwMode="auto">
                <a:xfrm flipV="1">
                  <a:off x="2799" y="2244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61" name="Line 718"/>
                <p:cNvSpPr>
                  <a:spLocks noChangeShapeType="1"/>
                </p:cNvSpPr>
                <p:nvPr/>
              </p:nvSpPr>
              <p:spPr bwMode="auto">
                <a:xfrm>
                  <a:off x="2799" y="2244"/>
                  <a:ext cx="2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62" name="Line 719"/>
                <p:cNvSpPr>
                  <a:spLocks noChangeShapeType="1"/>
                </p:cNvSpPr>
                <p:nvPr/>
              </p:nvSpPr>
              <p:spPr bwMode="auto">
                <a:xfrm flipV="1">
                  <a:off x="2819" y="224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63" name="Line 720"/>
                <p:cNvSpPr>
                  <a:spLocks noChangeShapeType="1"/>
                </p:cNvSpPr>
                <p:nvPr/>
              </p:nvSpPr>
              <p:spPr bwMode="auto">
                <a:xfrm>
                  <a:off x="2827" y="2223"/>
                  <a:ext cx="25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64" name="Line 721"/>
                <p:cNvSpPr>
                  <a:spLocks noChangeShapeType="1"/>
                </p:cNvSpPr>
                <p:nvPr/>
              </p:nvSpPr>
              <p:spPr bwMode="auto">
                <a:xfrm flipV="1">
                  <a:off x="2852" y="2218"/>
                  <a:ext cx="1" cy="5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65" name="Line 722"/>
                <p:cNvSpPr>
                  <a:spLocks noChangeShapeType="1"/>
                </p:cNvSpPr>
                <p:nvPr/>
              </p:nvSpPr>
              <p:spPr bwMode="auto">
                <a:xfrm>
                  <a:off x="2875" y="2212"/>
                  <a:ext cx="3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66" name="Line 723"/>
                <p:cNvSpPr>
                  <a:spLocks noChangeShapeType="1"/>
                </p:cNvSpPr>
                <p:nvPr/>
              </p:nvSpPr>
              <p:spPr bwMode="auto">
                <a:xfrm>
                  <a:off x="2923" y="2201"/>
                  <a:ext cx="5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67" name="Line 724"/>
                <p:cNvSpPr>
                  <a:spLocks noChangeShapeType="1"/>
                </p:cNvSpPr>
                <p:nvPr/>
              </p:nvSpPr>
              <p:spPr bwMode="auto">
                <a:xfrm flipV="1">
                  <a:off x="2928" y="2191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68" name="Line 725"/>
                <p:cNvSpPr>
                  <a:spLocks noChangeShapeType="1"/>
                </p:cNvSpPr>
                <p:nvPr/>
              </p:nvSpPr>
              <p:spPr bwMode="auto">
                <a:xfrm>
                  <a:off x="2928" y="2191"/>
                  <a:ext cx="1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69" name="Line 726"/>
                <p:cNvSpPr>
                  <a:spLocks noChangeShapeType="1"/>
                </p:cNvSpPr>
                <p:nvPr/>
              </p:nvSpPr>
              <p:spPr bwMode="auto">
                <a:xfrm flipV="1">
                  <a:off x="2961" y="2180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70" name="Line 727"/>
                <p:cNvSpPr>
                  <a:spLocks noChangeShapeType="1"/>
                </p:cNvSpPr>
                <p:nvPr/>
              </p:nvSpPr>
              <p:spPr bwMode="auto">
                <a:xfrm>
                  <a:off x="2961" y="2180"/>
                  <a:ext cx="1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71" name="Line 728"/>
                <p:cNvSpPr>
                  <a:spLocks noChangeShapeType="1"/>
                </p:cNvSpPr>
                <p:nvPr/>
              </p:nvSpPr>
              <p:spPr bwMode="auto">
                <a:xfrm flipV="1">
                  <a:off x="2977" y="2171"/>
                  <a:ext cx="1" cy="9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72" name="Line 729"/>
                <p:cNvSpPr>
                  <a:spLocks noChangeShapeType="1"/>
                </p:cNvSpPr>
                <p:nvPr/>
              </p:nvSpPr>
              <p:spPr bwMode="auto">
                <a:xfrm flipV="1">
                  <a:off x="2987" y="2146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73" name="Line 730"/>
                <p:cNvSpPr>
                  <a:spLocks noChangeShapeType="1"/>
                </p:cNvSpPr>
                <p:nvPr/>
              </p:nvSpPr>
              <p:spPr bwMode="auto">
                <a:xfrm>
                  <a:off x="2987" y="2146"/>
                  <a:ext cx="2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74" name="Line 731"/>
                <p:cNvSpPr>
                  <a:spLocks noChangeShapeType="1"/>
                </p:cNvSpPr>
                <p:nvPr/>
              </p:nvSpPr>
              <p:spPr bwMode="auto">
                <a:xfrm flipV="1">
                  <a:off x="3017" y="2123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75" name="Line 732"/>
                <p:cNvSpPr>
                  <a:spLocks noChangeShapeType="1"/>
                </p:cNvSpPr>
                <p:nvPr/>
              </p:nvSpPr>
              <p:spPr bwMode="auto">
                <a:xfrm>
                  <a:off x="3017" y="2123"/>
                  <a:ext cx="1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76" name="Line 733"/>
                <p:cNvSpPr>
                  <a:spLocks noChangeShapeType="1"/>
                </p:cNvSpPr>
                <p:nvPr/>
              </p:nvSpPr>
              <p:spPr bwMode="auto">
                <a:xfrm flipV="1">
                  <a:off x="3027" y="2112"/>
                  <a:ext cx="1" cy="1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77" name="Line 734"/>
                <p:cNvSpPr>
                  <a:spLocks noChangeShapeType="1"/>
                </p:cNvSpPr>
                <p:nvPr/>
              </p:nvSpPr>
              <p:spPr bwMode="auto">
                <a:xfrm>
                  <a:off x="3027" y="2112"/>
                  <a:ext cx="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78" name="Line 735"/>
                <p:cNvSpPr>
                  <a:spLocks noChangeShapeType="1"/>
                </p:cNvSpPr>
                <p:nvPr/>
              </p:nvSpPr>
              <p:spPr bwMode="auto">
                <a:xfrm>
                  <a:off x="3060" y="2112"/>
                  <a:ext cx="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79" name="Line 736"/>
                <p:cNvSpPr>
                  <a:spLocks noChangeShapeType="1"/>
                </p:cNvSpPr>
                <p:nvPr/>
              </p:nvSpPr>
              <p:spPr bwMode="auto">
                <a:xfrm flipV="1">
                  <a:off x="3063" y="2101"/>
                  <a:ext cx="1" cy="1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80" name="Line 737"/>
                <p:cNvSpPr>
                  <a:spLocks noChangeShapeType="1"/>
                </p:cNvSpPr>
                <p:nvPr/>
              </p:nvSpPr>
              <p:spPr bwMode="auto">
                <a:xfrm>
                  <a:off x="3063" y="2101"/>
                  <a:ext cx="7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81" name="Line 738"/>
                <p:cNvSpPr>
                  <a:spLocks noChangeShapeType="1"/>
                </p:cNvSpPr>
                <p:nvPr/>
              </p:nvSpPr>
              <p:spPr bwMode="auto">
                <a:xfrm flipV="1">
                  <a:off x="3070" y="2095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82" name="Line 739"/>
                <p:cNvSpPr>
                  <a:spLocks noChangeShapeType="1"/>
                </p:cNvSpPr>
                <p:nvPr/>
              </p:nvSpPr>
              <p:spPr bwMode="auto">
                <a:xfrm flipV="1">
                  <a:off x="3083" y="2077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83" name="Line 740"/>
                <p:cNvSpPr>
                  <a:spLocks noChangeShapeType="1"/>
                </p:cNvSpPr>
                <p:nvPr/>
              </p:nvSpPr>
              <p:spPr bwMode="auto">
                <a:xfrm>
                  <a:off x="3083" y="2077"/>
                  <a:ext cx="1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84" name="Line 741"/>
                <p:cNvSpPr>
                  <a:spLocks noChangeShapeType="1"/>
                </p:cNvSpPr>
                <p:nvPr/>
              </p:nvSpPr>
              <p:spPr bwMode="auto">
                <a:xfrm flipV="1">
                  <a:off x="3097" y="2066"/>
                  <a:ext cx="1" cy="1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85" name="Line 742"/>
                <p:cNvSpPr>
                  <a:spLocks noChangeShapeType="1"/>
                </p:cNvSpPr>
                <p:nvPr/>
              </p:nvSpPr>
              <p:spPr bwMode="auto">
                <a:xfrm>
                  <a:off x="3097" y="206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86" name="Line 743"/>
                <p:cNvSpPr>
                  <a:spLocks noChangeShapeType="1"/>
                </p:cNvSpPr>
                <p:nvPr/>
              </p:nvSpPr>
              <p:spPr bwMode="auto">
                <a:xfrm>
                  <a:off x="3114" y="2053"/>
                  <a:ext cx="28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87" name="Line 744"/>
                <p:cNvSpPr>
                  <a:spLocks noChangeShapeType="1"/>
                </p:cNvSpPr>
                <p:nvPr/>
              </p:nvSpPr>
              <p:spPr bwMode="auto">
                <a:xfrm flipV="1">
                  <a:off x="3142" y="205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88" name="Line 745"/>
                <p:cNvSpPr>
                  <a:spLocks noChangeShapeType="1"/>
                </p:cNvSpPr>
                <p:nvPr/>
              </p:nvSpPr>
              <p:spPr bwMode="auto">
                <a:xfrm>
                  <a:off x="3161" y="2042"/>
                  <a:ext cx="29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89" name="Line 746"/>
                <p:cNvSpPr>
                  <a:spLocks noChangeShapeType="1"/>
                </p:cNvSpPr>
                <p:nvPr/>
              </p:nvSpPr>
              <p:spPr bwMode="auto">
                <a:xfrm>
                  <a:off x="3207" y="2030"/>
                  <a:ext cx="1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90" name="Line 747"/>
                <p:cNvSpPr>
                  <a:spLocks noChangeShapeType="1"/>
                </p:cNvSpPr>
                <p:nvPr/>
              </p:nvSpPr>
              <p:spPr bwMode="auto">
                <a:xfrm>
                  <a:off x="3218" y="2030"/>
                  <a:ext cx="1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91" name="Line 748"/>
                <p:cNvSpPr>
                  <a:spLocks noChangeShapeType="1"/>
                </p:cNvSpPr>
                <p:nvPr/>
              </p:nvSpPr>
              <p:spPr bwMode="auto">
                <a:xfrm flipV="1">
                  <a:off x="3232" y="2026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92" name="Line 749"/>
                <p:cNvSpPr>
                  <a:spLocks noChangeShapeType="1"/>
                </p:cNvSpPr>
                <p:nvPr/>
              </p:nvSpPr>
              <p:spPr bwMode="auto">
                <a:xfrm flipV="1">
                  <a:off x="3244" y="2006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93" name="Line 750"/>
                <p:cNvSpPr>
                  <a:spLocks noChangeShapeType="1"/>
                </p:cNvSpPr>
                <p:nvPr/>
              </p:nvSpPr>
              <p:spPr bwMode="auto">
                <a:xfrm>
                  <a:off x="3244" y="2006"/>
                  <a:ext cx="1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94" name="Line 751"/>
                <p:cNvSpPr>
                  <a:spLocks noChangeShapeType="1"/>
                </p:cNvSpPr>
                <p:nvPr/>
              </p:nvSpPr>
              <p:spPr bwMode="auto">
                <a:xfrm flipV="1">
                  <a:off x="3258" y="1996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95" name="Line 752"/>
                <p:cNvSpPr>
                  <a:spLocks noChangeShapeType="1"/>
                </p:cNvSpPr>
                <p:nvPr/>
              </p:nvSpPr>
              <p:spPr bwMode="auto">
                <a:xfrm flipV="1">
                  <a:off x="3284" y="1982"/>
                  <a:ext cx="1" cy="1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96" name="Line 753"/>
                <p:cNvSpPr>
                  <a:spLocks noChangeShapeType="1"/>
                </p:cNvSpPr>
                <p:nvPr/>
              </p:nvSpPr>
              <p:spPr bwMode="auto">
                <a:xfrm>
                  <a:off x="3284" y="1982"/>
                  <a:ext cx="18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97" name="Line 754"/>
                <p:cNvSpPr>
                  <a:spLocks noChangeShapeType="1"/>
                </p:cNvSpPr>
                <p:nvPr/>
              </p:nvSpPr>
              <p:spPr bwMode="auto">
                <a:xfrm flipV="1">
                  <a:off x="3317" y="1957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98" name="Line 755"/>
                <p:cNvSpPr>
                  <a:spLocks noChangeShapeType="1"/>
                </p:cNvSpPr>
                <p:nvPr/>
              </p:nvSpPr>
              <p:spPr bwMode="auto">
                <a:xfrm>
                  <a:off x="3317" y="1957"/>
                  <a:ext cx="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499" name="Line 756"/>
                <p:cNvSpPr>
                  <a:spLocks noChangeShapeType="1"/>
                </p:cNvSpPr>
                <p:nvPr/>
              </p:nvSpPr>
              <p:spPr bwMode="auto">
                <a:xfrm flipV="1">
                  <a:off x="3320" y="1946"/>
                  <a:ext cx="1" cy="1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00" name="Line 757"/>
                <p:cNvSpPr>
                  <a:spLocks noChangeShapeType="1"/>
                </p:cNvSpPr>
                <p:nvPr/>
              </p:nvSpPr>
              <p:spPr bwMode="auto">
                <a:xfrm>
                  <a:off x="3336" y="193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01" name="Line 758"/>
                <p:cNvSpPr>
                  <a:spLocks noChangeShapeType="1"/>
                </p:cNvSpPr>
                <p:nvPr/>
              </p:nvSpPr>
              <p:spPr bwMode="auto">
                <a:xfrm flipV="1">
                  <a:off x="3337" y="1920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02" name="Line 759"/>
                <p:cNvSpPr>
                  <a:spLocks noChangeShapeType="1"/>
                </p:cNvSpPr>
                <p:nvPr/>
              </p:nvSpPr>
              <p:spPr bwMode="auto">
                <a:xfrm>
                  <a:off x="3337" y="1920"/>
                  <a:ext cx="1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03" name="Line 760"/>
                <p:cNvSpPr>
                  <a:spLocks noChangeShapeType="1"/>
                </p:cNvSpPr>
                <p:nvPr/>
              </p:nvSpPr>
              <p:spPr bwMode="auto">
                <a:xfrm flipV="1">
                  <a:off x="3347" y="1916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04" name="Line 761"/>
                <p:cNvSpPr>
                  <a:spLocks noChangeShapeType="1"/>
                </p:cNvSpPr>
                <p:nvPr/>
              </p:nvSpPr>
              <p:spPr bwMode="auto">
                <a:xfrm>
                  <a:off x="3368" y="1908"/>
                  <a:ext cx="25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05" name="Line 762"/>
                <p:cNvSpPr>
                  <a:spLocks noChangeShapeType="1"/>
                </p:cNvSpPr>
                <p:nvPr/>
              </p:nvSpPr>
              <p:spPr bwMode="auto">
                <a:xfrm flipV="1">
                  <a:off x="3393" y="1904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06" name="Line 763"/>
                <p:cNvSpPr>
                  <a:spLocks noChangeShapeType="1"/>
                </p:cNvSpPr>
                <p:nvPr/>
              </p:nvSpPr>
              <p:spPr bwMode="auto">
                <a:xfrm flipV="1">
                  <a:off x="3403" y="1883"/>
                  <a:ext cx="1" cy="3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07" name="Line 764"/>
                <p:cNvSpPr>
                  <a:spLocks noChangeShapeType="1"/>
                </p:cNvSpPr>
                <p:nvPr/>
              </p:nvSpPr>
              <p:spPr bwMode="auto">
                <a:xfrm>
                  <a:off x="3403" y="1883"/>
                  <a:ext cx="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08" name="Line 765"/>
                <p:cNvSpPr>
                  <a:spLocks noChangeShapeType="1"/>
                </p:cNvSpPr>
                <p:nvPr/>
              </p:nvSpPr>
              <p:spPr bwMode="auto">
                <a:xfrm flipV="1">
                  <a:off x="3409" y="1871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09" name="Line 766"/>
                <p:cNvSpPr>
                  <a:spLocks noChangeShapeType="1"/>
                </p:cNvSpPr>
                <p:nvPr/>
              </p:nvSpPr>
              <p:spPr bwMode="auto">
                <a:xfrm>
                  <a:off x="3409" y="1871"/>
                  <a:ext cx="5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10" name="Line 767"/>
                <p:cNvSpPr>
                  <a:spLocks noChangeShapeType="1"/>
                </p:cNvSpPr>
                <p:nvPr/>
              </p:nvSpPr>
              <p:spPr bwMode="auto">
                <a:xfrm flipV="1">
                  <a:off x="3422" y="1845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11" name="Line 768"/>
                <p:cNvSpPr>
                  <a:spLocks noChangeShapeType="1"/>
                </p:cNvSpPr>
                <p:nvPr/>
              </p:nvSpPr>
              <p:spPr bwMode="auto">
                <a:xfrm>
                  <a:off x="3422" y="1845"/>
                  <a:ext cx="17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12" name="Line 769"/>
                <p:cNvSpPr>
                  <a:spLocks noChangeShapeType="1"/>
                </p:cNvSpPr>
                <p:nvPr/>
              </p:nvSpPr>
              <p:spPr bwMode="auto">
                <a:xfrm flipV="1">
                  <a:off x="3439" y="1840"/>
                  <a:ext cx="1" cy="5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13" name="Line 770"/>
                <p:cNvSpPr>
                  <a:spLocks noChangeShapeType="1"/>
                </p:cNvSpPr>
                <p:nvPr/>
              </p:nvSpPr>
              <p:spPr bwMode="auto">
                <a:xfrm flipV="1">
                  <a:off x="3459" y="1819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14" name="Line 771"/>
                <p:cNvSpPr>
                  <a:spLocks noChangeShapeType="1"/>
                </p:cNvSpPr>
                <p:nvPr/>
              </p:nvSpPr>
              <p:spPr bwMode="auto">
                <a:xfrm>
                  <a:off x="3459" y="1819"/>
                  <a:ext cx="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15" name="Line 772"/>
                <p:cNvSpPr>
                  <a:spLocks noChangeShapeType="1"/>
                </p:cNvSpPr>
                <p:nvPr/>
              </p:nvSpPr>
              <p:spPr bwMode="auto">
                <a:xfrm flipV="1">
                  <a:off x="3462" y="1808"/>
                  <a:ext cx="1" cy="1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16" name="Line 773"/>
                <p:cNvSpPr>
                  <a:spLocks noChangeShapeType="1"/>
                </p:cNvSpPr>
                <p:nvPr/>
              </p:nvSpPr>
              <p:spPr bwMode="auto">
                <a:xfrm flipV="1">
                  <a:off x="3465" y="1781"/>
                  <a:ext cx="1" cy="3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17" name="Line 774"/>
                <p:cNvSpPr>
                  <a:spLocks noChangeShapeType="1"/>
                </p:cNvSpPr>
                <p:nvPr/>
              </p:nvSpPr>
              <p:spPr bwMode="auto">
                <a:xfrm>
                  <a:off x="3465" y="1781"/>
                  <a:ext cx="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18" name="Line 775"/>
                <p:cNvSpPr>
                  <a:spLocks noChangeShapeType="1"/>
                </p:cNvSpPr>
                <p:nvPr/>
              </p:nvSpPr>
              <p:spPr bwMode="auto">
                <a:xfrm flipV="1">
                  <a:off x="3469" y="1768"/>
                  <a:ext cx="1" cy="13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19" name="Line 776"/>
                <p:cNvSpPr>
                  <a:spLocks noChangeShapeType="1"/>
                </p:cNvSpPr>
                <p:nvPr/>
              </p:nvSpPr>
              <p:spPr bwMode="auto">
                <a:xfrm>
                  <a:off x="3469" y="1768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20" name="Line 777"/>
                <p:cNvSpPr>
                  <a:spLocks noChangeShapeType="1"/>
                </p:cNvSpPr>
                <p:nvPr/>
              </p:nvSpPr>
              <p:spPr bwMode="auto">
                <a:xfrm>
                  <a:off x="3492" y="1755"/>
                  <a:ext cx="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21" name="Line 778"/>
                <p:cNvSpPr>
                  <a:spLocks noChangeShapeType="1"/>
                </p:cNvSpPr>
                <p:nvPr/>
              </p:nvSpPr>
              <p:spPr bwMode="auto">
                <a:xfrm flipV="1">
                  <a:off x="3498" y="1742"/>
                  <a:ext cx="1" cy="13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22" name="Line 779"/>
                <p:cNvSpPr>
                  <a:spLocks noChangeShapeType="1"/>
                </p:cNvSpPr>
                <p:nvPr/>
              </p:nvSpPr>
              <p:spPr bwMode="auto">
                <a:xfrm>
                  <a:off x="3498" y="1742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23" name="Line 780"/>
                <p:cNvSpPr>
                  <a:spLocks noChangeShapeType="1"/>
                </p:cNvSpPr>
                <p:nvPr/>
              </p:nvSpPr>
              <p:spPr bwMode="auto">
                <a:xfrm flipV="1">
                  <a:off x="3518" y="1701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24" name="Line 781"/>
                <p:cNvSpPr>
                  <a:spLocks noChangeShapeType="1"/>
                </p:cNvSpPr>
                <p:nvPr/>
              </p:nvSpPr>
              <p:spPr bwMode="auto">
                <a:xfrm>
                  <a:off x="3518" y="1701"/>
                  <a:ext cx="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25" name="Line 782"/>
                <p:cNvSpPr>
                  <a:spLocks noChangeShapeType="1"/>
                </p:cNvSpPr>
                <p:nvPr/>
              </p:nvSpPr>
              <p:spPr bwMode="auto">
                <a:xfrm>
                  <a:off x="3534" y="1687"/>
                  <a:ext cx="2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26" name="Line 783"/>
                <p:cNvSpPr>
                  <a:spLocks noChangeShapeType="1"/>
                </p:cNvSpPr>
                <p:nvPr/>
              </p:nvSpPr>
              <p:spPr bwMode="auto">
                <a:xfrm flipV="1">
                  <a:off x="3557" y="1681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27" name="Line 784"/>
                <p:cNvSpPr>
                  <a:spLocks noChangeShapeType="1"/>
                </p:cNvSpPr>
                <p:nvPr/>
              </p:nvSpPr>
              <p:spPr bwMode="auto">
                <a:xfrm flipV="1">
                  <a:off x="3571" y="1661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28" name="Line 785"/>
                <p:cNvSpPr>
                  <a:spLocks noChangeShapeType="1"/>
                </p:cNvSpPr>
                <p:nvPr/>
              </p:nvSpPr>
              <p:spPr bwMode="auto">
                <a:xfrm>
                  <a:off x="3571" y="1661"/>
                  <a:ext cx="2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29" name="Line 786"/>
                <p:cNvSpPr>
                  <a:spLocks noChangeShapeType="1"/>
                </p:cNvSpPr>
                <p:nvPr/>
              </p:nvSpPr>
              <p:spPr bwMode="auto">
                <a:xfrm>
                  <a:off x="3624" y="1661"/>
                  <a:ext cx="9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30" name="Line 787"/>
                <p:cNvSpPr>
                  <a:spLocks noChangeShapeType="1"/>
                </p:cNvSpPr>
                <p:nvPr/>
              </p:nvSpPr>
              <p:spPr bwMode="auto">
                <a:xfrm flipV="1">
                  <a:off x="3633" y="1646"/>
                  <a:ext cx="1" cy="15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31" name="Line 788"/>
                <p:cNvSpPr>
                  <a:spLocks noChangeShapeType="1"/>
                </p:cNvSpPr>
                <p:nvPr/>
              </p:nvSpPr>
              <p:spPr bwMode="auto">
                <a:xfrm>
                  <a:off x="3633" y="1646"/>
                  <a:ext cx="5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32" name="Line 789"/>
                <p:cNvSpPr>
                  <a:spLocks noChangeShapeType="1"/>
                </p:cNvSpPr>
                <p:nvPr/>
              </p:nvSpPr>
              <p:spPr bwMode="auto">
                <a:xfrm flipV="1">
                  <a:off x="3659" y="1632"/>
                  <a:ext cx="1" cy="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33" name="Line 790"/>
                <p:cNvSpPr>
                  <a:spLocks noChangeShapeType="1"/>
                </p:cNvSpPr>
                <p:nvPr/>
              </p:nvSpPr>
              <p:spPr bwMode="auto">
                <a:xfrm>
                  <a:off x="3659" y="1632"/>
                  <a:ext cx="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34" name="Line 791"/>
                <p:cNvSpPr>
                  <a:spLocks noChangeShapeType="1"/>
                </p:cNvSpPr>
                <p:nvPr/>
              </p:nvSpPr>
              <p:spPr bwMode="auto">
                <a:xfrm flipV="1">
                  <a:off x="3663" y="1618"/>
                  <a:ext cx="1" cy="1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35" name="Line 792"/>
                <p:cNvSpPr>
                  <a:spLocks noChangeShapeType="1"/>
                </p:cNvSpPr>
                <p:nvPr/>
              </p:nvSpPr>
              <p:spPr bwMode="auto">
                <a:xfrm>
                  <a:off x="3663" y="1618"/>
                  <a:ext cx="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36" name="Line 793"/>
                <p:cNvSpPr>
                  <a:spLocks noChangeShapeType="1"/>
                </p:cNvSpPr>
                <p:nvPr/>
              </p:nvSpPr>
              <p:spPr bwMode="auto">
                <a:xfrm>
                  <a:off x="3678" y="160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37" name="Line 794"/>
                <p:cNvSpPr>
                  <a:spLocks noChangeShapeType="1"/>
                </p:cNvSpPr>
                <p:nvPr/>
              </p:nvSpPr>
              <p:spPr bwMode="auto">
                <a:xfrm flipV="1">
                  <a:off x="3679" y="1589"/>
                  <a:ext cx="1" cy="15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38" name="Line 795"/>
                <p:cNvSpPr>
                  <a:spLocks noChangeShapeType="1"/>
                </p:cNvSpPr>
                <p:nvPr/>
              </p:nvSpPr>
              <p:spPr bwMode="auto">
                <a:xfrm>
                  <a:off x="3679" y="1589"/>
                  <a:ext cx="1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39" name="Line 796"/>
                <p:cNvSpPr>
                  <a:spLocks noChangeShapeType="1"/>
                </p:cNvSpPr>
                <p:nvPr/>
              </p:nvSpPr>
              <p:spPr bwMode="auto">
                <a:xfrm>
                  <a:off x="3722" y="1589"/>
                  <a:ext cx="7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40" name="Line 797"/>
                <p:cNvSpPr>
                  <a:spLocks noChangeShapeType="1"/>
                </p:cNvSpPr>
                <p:nvPr/>
              </p:nvSpPr>
              <p:spPr bwMode="auto">
                <a:xfrm flipV="1">
                  <a:off x="3729" y="1575"/>
                  <a:ext cx="1" cy="1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41" name="Line 798"/>
                <p:cNvSpPr>
                  <a:spLocks noChangeShapeType="1"/>
                </p:cNvSpPr>
                <p:nvPr/>
              </p:nvSpPr>
              <p:spPr bwMode="auto">
                <a:xfrm>
                  <a:off x="3729" y="1575"/>
                  <a:ext cx="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42" name="Line 799"/>
                <p:cNvSpPr>
                  <a:spLocks noChangeShapeType="1"/>
                </p:cNvSpPr>
                <p:nvPr/>
              </p:nvSpPr>
              <p:spPr bwMode="auto">
                <a:xfrm>
                  <a:off x="3765" y="1575"/>
                  <a:ext cx="3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43" name="Line 800"/>
                <p:cNvSpPr>
                  <a:spLocks noChangeShapeType="1"/>
                </p:cNvSpPr>
                <p:nvPr/>
              </p:nvSpPr>
              <p:spPr bwMode="auto">
                <a:xfrm>
                  <a:off x="3825" y="1575"/>
                  <a:ext cx="3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44" name="Line 801"/>
                <p:cNvSpPr>
                  <a:spLocks noChangeShapeType="1"/>
                </p:cNvSpPr>
                <p:nvPr/>
              </p:nvSpPr>
              <p:spPr bwMode="auto">
                <a:xfrm>
                  <a:off x="3886" y="157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45" name="Line 802"/>
                <p:cNvSpPr>
                  <a:spLocks noChangeShapeType="1"/>
                </p:cNvSpPr>
                <p:nvPr/>
              </p:nvSpPr>
              <p:spPr bwMode="auto">
                <a:xfrm flipV="1">
                  <a:off x="3887" y="1558"/>
                  <a:ext cx="1" cy="1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46" name="Line 803"/>
                <p:cNvSpPr>
                  <a:spLocks noChangeShapeType="1"/>
                </p:cNvSpPr>
                <p:nvPr/>
              </p:nvSpPr>
              <p:spPr bwMode="auto">
                <a:xfrm>
                  <a:off x="3887" y="1558"/>
                  <a:ext cx="7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47" name="Line 804"/>
                <p:cNvSpPr>
                  <a:spLocks noChangeShapeType="1"/>
                </p:cNvSpPr>
                <p:nvPr/>
              </p:nvSpPr>
              <p:spPr bwMode="auto">
                <a:xfrm flipV="1">
                  <a:off x="3894" y="1555"/>
                  <a:ext cx="1" cy="3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548" name="Line 805"/>
                <p:cNvSpPr>
                  <a:spLocks noChangeShapeType="1"/>
                </p:cNvSpPr>
                <p:nvPr/>
              </p:nvSpPr>
              <p:spPr bwMode="auto">
                <a:xfrm flipV="1">
                  <a:off x="3904" y="1525"/>
                  <a:ext cx="1" cy="13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806"/>
              <p:cNvGrpSpPr>
                <a:grpSpLocks/>
              </p:cNvGrpSpPr>
              <p:nvPr/>
            </p:nvGrpSpPr>
            <p:grpSpPr bwMode="auto">
              <a:xfrm>
                <a:off x="3611" y="1017"/>
                <a:ext cx="1309" cy="603"/>
                <a:chOff x="3611" y="1017"/>
                <a:chExt cx="1309" cy="603"/>
              </a:xfrm>
            </p:grpSpPr>
            <p:sp>
              <p:nvSpPr>
                <p:cNvPr id="640287" name="Line 807"/>
                <p:cNvSpPr>
                  <a:spLocks noChangeShapeType="1"/>
                </p:cNvSpPr>
                <p:nvPr/>
              </p:nvSpPr>
              <p:spPr bwMode="auto">
                <a:xfrm>
                  <a:off x="3611" y="1619"/>
                  <a:ext cx="1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288" name="Line 808"/>
                <p:cNvSpPr>
                  <a:spLocks noChangeShapeType="1"/>
                </p:cNvSpPr>
                <p:nvPr/>
              </p:nvSpPr>
              <p:spPr bwMode="auto">
                <a:xfrm flipV="1">
                  <a:off x="3621" y="1615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289" name="Line 809"/>
                <p:cNvSpPr>
                  <a:spLocks noChangeShapeType="1"/>
                </p:cNvSpPr>
                <p:nvPr/>
              </p:nvSpPr>
              <p:spPr bwMode="auto">
                <a:xfrm>
                  <a:off x="3637" y="1605"/>
                  <a:ext cx="3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290" name="Line 810"/>
                <p:cNvSpPr>
                  <a:spLocks noChangeShapeType="1"/>
                </p:cNvSpPr>
                <p:nvPr/>
              </p:nvSpPr>
              <p:spPr bwMode="auto">
                <a:xfrm>
                  <a:off x="3667" y="160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291" name="Line 811"/>
                <p:cNvSpPr>
                  <a:spLocks noChangeShapeType="1"/>
                </p:cNvSpPr>
                <p:nvPr/>
              </p:nvSpPr>
              <p:spPr bwMode="auto">
                <a:xfrm flipV="1">
                  <a:off x="3671" y="1564"/>
                  <a:ext cx="1" cy="2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292" name="Line 812"/>
                <p:cNvSpPr>
                  <a:spLocks noChangeShapeType="1"/>
                </p:cNvSpPr>
                <p:nvPr/>
              </p:nvSpPr>
              <p:spPr bwMode="auto">
                <a:xfrm flipV="1">
                  <a:off x="3681" y="154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293" name="Line 813"/>
                <p:cNvSpPr>
                  <a:spLocks noChangeShapeType="1"/>
                </p:cNvSpPr>
                <p:nvPr/>
              </p:nvSpPr>
              <p:spPr bwMode="auto">
                <a:xfrm>
                  <a:off x="3681" y="1549"/>
                  <a:ext cx="7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294" name="Line 814"/>
                <p:cNvSpPr>
                  <a:spLocks noChangeShapeType="1"/>
                </p:cNvSpPr>
                <p:nvPr/>
              </p:nvSpPr>
              <p:spPr bwMode="auto">
                <a:xfrm flipV="1">
                  <a:off x="3688" y="1534"/>
                  <a:ext cx="1" cy="15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295" name="Line 815"/>
                <p:cNvSpPr>
                  <a:spLocks noChangeShapeType="1"/>
                </p:cNvSpPr>
                <p:nvPr/>
              </p:nvSpPr>
              <p:spPr bwMode="auto">
                <a:xfrm>
                  <a:off x="3688" y="1534"/>
                  <a:ext cx="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296" name="Line 816"/>
                <p:cNvSpPr>
                  <a:spLocks noChangeShapeType="1"/>
                </p:cNvSpPr>
                <p:nvPr/>
              </p:nvSpPr>
              <p:spPr bwMode="auto">
                <a:xfrm flipV="1">
                  <a:off x="3711" y="1519"/>
                  <a:ext cx="1" cy="9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297" name="Line 817"/>
                <p:cNvSpPr>
                  <a:spLocks noChangeShapeType="1"/>
                </p:cNvSpPr>
                <p:nvPr/>
              </p:nvSpPr>
              <p:spPr bwMode="auto">
                <a:xfrm>
                  <a:off x="3711" y="1519"/>
                  <a:ext cx="2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298" name="Line 818"/>
                <p:cNvSpPr>
                  <a:spLocks noChangeShapeType="1"/>
                </p:cNvSpPr>
                <p:nvPr/>
              </p:nvSpPr>
              <p:spPr bwMode="auto">
                <a:xfrm flipV="1">
                  <a:off x="3734" y="1491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299" name="Line 819"/>
                <p:cNvSpPr>
                  <a:spLocks noChangeShapeType="1"/>
                </p:cNvSpPr>
                <p:nvPr/>
              </p:nvSpPr>
              <p:spPr bwMode="auto">
                <a:xfrm>
                  <a:off x="3734" y="1491"/>
                  <a:ext cx="17" cy="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00" name="Line 820"/>
                <p:cNvSpPr>
                  <a:spLocks noChangeShapeType="1"/>
                </p:cNvSpPr>
                <p:nvPr/>
              </p:nvSpPr>
              <p:spPr bwMode="auto">
                <a:xfrm>
                  <a:off x="3761" y="1475"/>
                  <a:ext cx="4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01" name="Line 821"/>
                <p:cNvSpPr>
                  <a:spLocks noChangeShapeType="1"/>
                </p:cNvSpPr>
                <p:nvPr/>
              </p:nvSpPr>
              <p:spPr bwMode="auto">
                <a:xfrm flipV="1">
                  <a:off x="3765" y="1461"/>
                  <a:ext cx="1" cy="1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02" name="Line 822"/>
                <p:cNvSpPr>
                  <a:spLocks noChangeShapeType="1"/>
                </p:cNvSpPr>
                <p:nvPr/>
              </p:nvSpPr>
              <p:spPr bwMode="auto">
                <a:xfrm>
                  <a:off x="3765" y="1461"/>
                  <a:ext cx="5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03" name="Line 823"/>
                <p:cNvSpPr>
                  <a:spLocks noChangeShapeType="1"/>
                </p:cNvSpPr>
                <p:nvPr/>
              </p:nvSpPr>
              <p:spPr bwMode="auto">
                <a:xfrm>
                  <a:off x="3800" y="1461"/>
                  <a:ext cx="3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04" name="Line 824"/>
                <p:cNvSpPr>
                  <a:spLocks noChangeShapeType="1"/>
                </p:cNvSpPr>
                <p:nvPr/>
              </p:nvSpPr>
              <p:spPr bwMode="auto">
                <a:xfrm flipV="1">
                  <a:off x="3852" y="1444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05" name="Line 825"/>
                <p:cNvSpPr>
                  <a:spLocks noChangeShapeType="1"/>
                </p:cNvSpPr>
                <p:nvPr/>
              </p:nvSpPr>
              <p:spPr bwMode="auto">
                <a:xfrm>
                  <a:off x="3852" y="1444"/>
                  <a:ext cx="18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06" name="Line 826"/>
                <p:cNvSpPr>
                  <a:spLocks noChangeShapeType="1"/>
                </p:cNvSpPr>
                <p:nvPr/>
              </p:nvSpPr>
              <p:spPr bwMode="auto">
                <a:xfrm flipV="1">
                  <a:off x="3870" y="144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07" name="Line 827"/>
                <p:cNvSpPr>
                  <a:spLocks noChangeShapeType="1"/>
                </p:cNvSpPr>
                <p:nvPr/>
              </p:nvSpPr>
              <p:spPr bwMode="auto">
                <a:xfrm>
                  <a:off x="3878" y="1429"/>
                  <a:ext cx="8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08" name="Line 828"/>
                <p:cNvSpPr>
                  <a:spLocks noChangeShapeType="1"/>
                </p:cNvSpPr>
                <p:nvPr/>
              </p:nvSpPr>
              <p:spPr bwMode="auto">
                <a:xfrm flipV="1">
                  <a:off x="3886" y="1413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09" name="Line 829"/>
                <p:cNvSpPr>
                  <a:spLocks noChangeShapeType="1"/>
                </p:cNvSpPr>
                <p:nvPr/>
              </p:nvSpPr>
              <p:spPr bwMode="auto">
                <a:xfrm>
                  <a:off x="3886" y="141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10" name="Line 830"/>
                <p:cNvSpPr>
                  <a:spLocks noChangeShapeType="1"/>
                </p:cNvSpPr>
                <p:nvPr/>
              </p:nvSpPr>
              <p:spPr bwMode="auto">
                <a:xfrm flipV="1">
                  <a:off x="3902" y="1397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11" name="Line 831"/>
                <p:cNvSpPr>
                  <a:spLocks noChangeShapeType="1"/>
                </p:cNvSpPr>
                <p:nvPr/>
              </p:nvSpPr>
              <p:spPr bwMode="auto">
                <a:xfrm>
                  <a:off x="3902" y="1397"/>
                  <a:ext cx="2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12" name="Line 832"/>
                <p:cNvSpPr>
                  <a:spLocks noChangeShapeType="1"/>
                </p:cNvSpPr>
                <p:nvPr/>
              </p:nvSpPr>
              <p:spPr bwMode="auto">
                <a:xfrm flipV="1">
                  <a:off x="3933" y="138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13" name="Line 833"/>
                <p:cNvSpPr>
                  <a:spLocks noChangeShapeType="1"/>
                </p:cNvSpPr>
                <p:nvPr/>
              </p:nvSpPr>
              <p:spPr bwMode="auto">
                <a:xfrm>
                  <a:off x="3933" y="1380"/>
                  <a:ext cx="3" cy="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14" name="Line 834"/>
                <p:cNvSpPr>
                  <a:spLocks noChangeShapeType="1"/>
                </p:cNvSpPr>
                <p:nvPr/>
              </p:nvSpPr>
              <p:spPr bwMode="auto">
                <a:xfrm flipV="1">
                  <a:off x="3936" y="1364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15" name="Line 835"/>
                <p:cNvSpPr>
                  <a:spLocks noChangeShapeType="1"/>
                </p:cNvSpPr>
                <p:nvPr/>
              </p:nvSpPr>
              <p:spPr bwMode="auto">
                <a:xfrm>
                  <a:off x="3936" y="1364"/>
                  <a:ext cx="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16" name="Line 836"/>
                <p:cNvSpPr>
                  <a:spLocks noChangeShapeType="1"/>
                </p:cNvSpPr>
                <p:nvPr/>
              </p:nvSpPr>
              <p:spPr bwMode="auto">
                <a:xfrm>
                  <a:off x="3970" y="1364"/>
                  <a:ext cx="7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17" name="Line 837"/>
                <p:cNvSpPr>
                  <a:spLocks noChangeShapeType="1"/>
                </p:cNvSpPr>
                <p:nvPr/>
              </p:nvSpPr>
              <p:spPr bwMode="auto">
                <a:xfrm flipV="1">
                  <a:off x="3977" y="1346"/>
                  <a:ext cx="1" cy="18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18" name="Line 838"/>
                <p:cNvSpPr>
                  <a:spLocks noChangeShapeType="1"/>
                </p:cNvSpPr>
                <p:nvPr/>
              </p:nvSpPr>
              <p:spPr bwMode="auto">
                <a:xfrm>
                  <a:off x="3982" y="1329"/>
                  <a:ext cx="1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19" name="Line 839"/>
                <p:cNvSpPr>
                  <a:spLocks noChangeShapeType="1"/>
                </p:cNvSpPr>
                <p:nvPr/>
              </p:nvSpPr>
              <p:spPr bwMode="auto">
                <a:xfrm flipV="1">
                  <a:off x="3994" y="1315"/>
                  <a:ext cx="1" cy="1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20" name="Line 840"/>
                <p:cNvSpPr>
                  <a:spLocks noChangeShapeType="1"/>
                </p:cNvSpPr>
                <p:nvPr/>
              </p:nvSpPr>
              <p:spPr bwMode="auto">
                <a:xfrm>
                  <a:off x="4018" y="1310"/>
                  <a:ext cx="3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21" name="Line 841"/>
                <p:cNvSpPr>
                  <a:spLocks noChangeShapeType="1"/>
                </p:cNvSpPr>
                <p:nvPr/>
              </p:nvSpPr>
              <p:spPr bwMode="auto">
                <a:xfrm flipV="1">
                  <a:off x="4068" y="1292"/>
                  <a:ext cx="1" cy="1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22" name="Line 842"/>
                <p:cNvSpPr>
                  <a:spLocks noChangeShapeType="1"/>
                </p:cNvSpPr>
                <p:nvPr/>
              </p:nvSpPr>
              <p:spPr bwMode="auto">
                <a:xfrm>
                  <a:off x="4068" y="1292"/>
                  <a:ext cx="1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23" name="Line 843"/>
                <p:cNvSpPr>
                  <a:spLocks noChangeShapeType="1"/>
                </p:cNvSpPr>
                <p:nvPr/>
              </p:nvSpPr>
              <p:spPr bwMode="auto">
                <a:xfrm flipV="1">
                  <a:off x="4078" y="1288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24" name="Line 844"/>
                <p:cNvSpPr>
                  <a:spLocks noChangeShapeType="1"/>
                </p:cNvSpPr>
                <p:nvPr/>
              </p:nvSpPr>
              <p:spPr bwMode="auto">
                <a:xfrm flipV="1">
                  <a:off x="4084" y="1254"/>
                  <a:ext cx="1" cy="1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25" name="Line 845"/>
                <p:cNvSpPr>
                  <a:spLocks noChangeShapeType="1"/>
                </p:cNvSpPr>
                <p:nvPr/>
              </p:nvSpPr>
              <p:spPr bwMode="auto">
                <a:xfrm>
                  <a:off x="4084" y="1254"/>
                  <a:ext cx="6" cy="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26" name="Line 846"/>
                <p:cNvSpPr>
                  <a:spLocks noChangeShapeType="1"/>
                </p:cNvSpPr>
                <p:nvPr/>
              </p:nvSpPr>
              <p:spPr bwMode="auto">
                <a:xfrm>
                  <a:off x="4121" y="1254"/>
                  <a:ext cx="7" cy="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27" name="Line 847"/>
                <p:cNvSpPr>
                  <a:spLocks noChangeShapeType="1"/>
                </p:cNvSpPr>
                <p:nvPr/>
              </p:nvSpPr>
              <p:spPr bwMode="auto">
                <a:xfrm flipV="1">
                  <a:off x="4128" y="1237"/>
                  <a:ext cx="1" cy="17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28" name="Line 848"/>
                <p:cNvSpPr>
                  <a:spLocks noChangeShapeType="1"/>
                </p:cNvSpPr>
                <p:nvPr/>
              </p:nvSpPr>
              <p:spPr bwMode="auto">
                <a:xfrm>
                  <a:off x="4153" y="1233"/>
                  <a:ext cx="32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29" name="Line 849"/>
                <p:cNvSpPr>
                  <a:spLocks noChangeShapeType="1"/>
                </p:cNvSpPr>
                <p:nvPr/>
              </p:nvSpPr>
              <p:spPr bwMode="auto">
                <a:xfrm>
                  <a:off x="4215" y="1233"/>
                  <a:ext cx="3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30" name="Line 850"/>
                <p:cNvSpPr>
                  <a:spLocks noChangeShapeType="1"/>
                </p:cNvSpPr>
                <p:nvPr/>
              </p:nvSpPr>
              <p:spPr bwMode="auto">
                <a:xfrm>
                  <a:off x="4277" y="1233"/>
                  <a:ext cx="3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31" name="Line 851"/>
                <p:cNvSpPr>
                  <a:spLocks noChangeShapeType="1"/>
                </p:cNvSpPr>
                <p:nvPr/>
              </p:nvSpPr>
              <p:spPr bwMode="auto">
                <a:xfrm>
                  <a:off x="4338" y="1233"/>
                  <a:ext cx="30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32" name="Line 852"/>
                <p:cNvSpPr>
                  <a:spLocks noChangeShapeType="1"/>
                </p:cNvSpPr>
                <p:nvPr/>
              </p:nvSpPr>
              <p:spPr bwMode="auto">
                <a:xfrm flipV="1">
                  <a:off x="4394" y="1207"/>
                  <a:ext cx="1" cy="23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33" name="Line 853"/>
                <p:cNvSpPr>
                  <a:spLocks noChangeShapeType="1"/>
                </p:cNvSpPr>
                <p:nvPr/>
              </p:nvSpPr>
              <p:spPr bwMode="auto">
                <a:xfrm>
                  <a:off x="4413" y="1200"/>
                  <a:ext cx="3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34" name="Line 854"/>
                <p:cNvSpPr>
                  <a:spLocks noChangeShapeType="1"/>
                </p:cNvSpPr>
                <p:nvPr/>
              </p:nvSpPr>
              <p:spPr bwMode="auto">
                <a:xfrm flipV="1">
                  <a:off x="4457" y="1166"/>
                  <a:ext cx="1" cy="2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35" name="Line 855"/>
                <p:cNvSpPr>
                  <a:spLocks noChangeShapeType="1"/>
                </p:cNvSpPr>
                <p:nvPr/>
              </p:nvSpPr>
              <p:spPr bwMode="auto">
                <a:xfrm flipV="1">
                  <a:off x="4460" y="1127"/>
                  <a:ext cx="1" cy="2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36" name="Line 856"/>
                <p:cNvSpPr>
                  <a:spLocks noChangeShapeType="1"/>
                </p:cNvSpPr>
                <p:nvPr/>
              </p:nvSpPr>
              <p:spPr bwMode="auto">
                <a:xfrm>
                  <a:off x="4460" y="1127"/>
                  <a:ext cx="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37" name="Line 857"/>
                <p:cNvSpPr>
                  <a:spLocks noChangeShapeType="1"/>
                </p:cNvSpPr>
                <p:nvPr/>
              </p:nvSpPr>
              <p:spPr bwMode="auto">
                <a:xfrm>
                  <a:off x="4494" y="1127"/>
                  <a:ext cx="3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38" name="Line 858"/>
                <p:cNvSpPr>
                  <a:spLocks noChangeShapeType="1"/>
                </p:cNvSpPr>
                <p:nvPr/>
              </p:nvSpPr>
              <p:spPr bwMode="auto">
                <a:xfrm>
                  <a:off x="4556" y="1127"/>
                  <a:ext cx="29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39" name="Line 859"/>
                <p:cNvSpPr>
                  <a:spLocks noChangeShapeType="1"/>
                </p:cNvSpPr>
                <p:nvPr/>
              </p:nvSpPr>
              <p:spPr bwMode="auto">
                <a:xfrm>
                  <a:off x="4617" y="1127"/>
                  <a:ext cx="3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40" name="Line 860"/>
                <p:cNvSpPr>
                  <a:spLocks noChangeShapeType="1"/>
                </p:cNvSpPr>
                <p:nvPr/>
              </p:nvSpPr>
              <p:spPr bwMode="auto">
                <a:xfrm>
                  <a:off x="4678" y="1127"/>
                  <a:ext cx="31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41" name="Line 861"/>
                <p:cNvSpPr>
                  <a:spLocks noChangeShapeType="1"/>
                </p:cNvSpPr>
                <p:nvPr/>
              </p:nvSpPr>
              <p:spPr bwMode="auto">
                <a:xfrm>
                  <a:off x="4739" y="1127"/>
                  <a:ext cx="13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42" name="Line 862"/>
                <p:cNvSpPr>
                  <a:spLocks noChangeShapeType="1"/>
                </p:cNvSpPr>
                <p:nvPr/>
              </p:nvSpPr>
              <p:spPr bwMode="auto">
                <a:xfrm>
                  <a:off x="4752" y="1127"/>
                  <a:ext cx="18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43" name="Line 863"/>
                <p:cNvSpPr>
                  <a:spLocks noChangeShapeType="1"/>
                </p:cNvSpPr>
                <p:nvPr/>
              </p:nvSpPr>
              <p:spPr bwMode="auto">
                <a:xfrm>
                  <a:off x="4801" y="1127"/>
                  <a:ext cx="16" cy="1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44" name="Line 864"/>
                <p:cNvSpPr>
                  <a:spLocks noChangeShapeType="1"/>
                </p:cNvSpPr>
                <p:nvPr/>
              </p:nvSpPr>
              <p:spPr bwMode="auto">
                <a:xfrm flipV="1">
                  <a:off x="4817" y="1117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45" name="Line 865"/>
                <p:cNvSpPr>
                  <a:spLocks noChangeShapeType="1"/>
                </p:cNvSpPr>
                <p:nvPr/>
              </p:nvSpPr>
              <p:spPr bwMode="auto">
                <a:xfrm flipV="1">
                  <a:off x="4817" y="1073"/>
                  <a:ext cx="1" cy="2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46" name="Line 866"/>
                <p:cNvSpPr>
                  <a:spLocks noChangeShapeType="1"/>
                </p:cNvSpPr>
                <p:nvPr/>
              </p:nvSpPr>
              <p:spPr bwMode="auto">
                <a:xfrm flipV="1">
                  <a:off x="4817" y="1030"/>
                  <a:ext cx="1" cy="22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47" name="Line 867"/>
                <p:cNvSpPr>
                  <a:spLocks noChangeShapeType="1"/>
                </p:cNvSpPr>
                <p:nvPr/>
              </p:nvSpPr>
              <p:spPr bwMode="auto">
                <a:xfrm>
                  <a:off x="4828" y="1017"/>
                  <a:ext cx="31" cy="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0348" name="Line 868"/>
                <p:cNvSpPr>
                  <a:spLocks noChangeShapeType="1"/>
                </p:cNvSpPr>
                <p:nvPr/>
              </p:nvSpPr>
              <p:spPr bwMode="auto">
                <a:xfrm>
                  <a:off x="4889" y="1017"/>
                  <a:ext cx="31" cy="0"/>
                </a:xfrm>
                <a:prstGeom prst="line">
                  <a:avLst/>
                </a:prstGeom>
                <a:noFill/>
                <a:ln w="19050">
                  <a:solidFill>
                    <a:srgbClr val="2E98A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19508" name="Text Box 1513"/>
          <p:cNvSpPr txBox="1">
            <a:spLocks noChangeArrowheads="1"/>
          </p:cNvSpPr>
          <p:nvPr/>
        </p:nvSpPr>
        <p:spPr bwMode="auto">
          <a:xfrm>
            <a:off x="4670425" y="5080000"/>
            <a:ext cx="906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Months</a:t>
            </a:r>
          </a:p>
        </p:txBody>
      </p:sp>
      <p:sp>
        <p:nvSpPr>
          <p:cNvPr id="319509" name="Text Box 1515"/>
          <p:cNvSpPr txBox="1">
            <a:spLocks noChangeArrowheads="1"/>
          </p:cNvSpPr>
          <p:nvPr/>
        </p:nvSpPr>
        <p:spPr bwMode="auto">
          <a:xfrm>
            <a:off x="66675" y="5181600"/>
            <a:ext cx="3095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>
                <a:solidFill>
                  <a:srgbClr val="2D62B7"/>
                </a:solidFill>
              </a:rPr>
              <a:t>       Number of patients at risk</a:t>
            </a:r>
          </a:p>
        </p:txBody>
      </p:sp>
      <p:sp>
        <p:nvSpPr>
          <p:cNvPr id="319510" name="Text Box 1516"/>
          <p:cNvSpPr txBox="1">
            <a:spLocks noChangeArrowheads="1"/>
          </p:cNvSpPr>
          <p:nvPr/>
        </p:nvSpPr>
        <p:spPr bwMode="auto">
          <a:xfrm>
            <a:off x="449263" y="5453063"/>
            <a:ext cx="1177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Etoricoxib</a:t>
            </a:r>
          </a:p>
        </p:txBody>
      </p:sp>
      <p:sp>
        <p:nvSpPr>
          <p:cNvPr id="319511" name="Text Box 1517"/>
          <p:cNvSpPr txBox="1">
            <a:spLocks noChangeArrowheads="1"/>
          </p:cNvSpPr>
          <p:nvPr/>
        </p:nvSpPr>
        <p:spPr bwMode="auto">
          <a:xfrm>
            <a:off x="461963" y="5661025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Diclofenac</a:t>
            </a:r>
          </a:p>
        </p:txBody>
      </p:sp>
      <p:sp>
        <p:nvSpPr>
          <p:cNvPr id="319512" name="Text Box 1518"/>
          <p:cNvSpPr txBox="1">
            <a:spLocks noChangeArrowheads="1"/>
          </p:cNvSpPr>
          <p:nvPr/>
        </p:nvSpPr>
        <p:spPr bwMode="auto">
          <a:xfrm>
            <a:off x="1597025" y="5453063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17412</a:t>
            </a:r>
          </a:p>
        </p:txBody>
      </p:sp>
      <p:sp>
        <p:nvSpPr>
          <p:cNvPr id="319513" name="Text Box 1519"/>
          <p:cNvSpPr txBox="1">
            <a:spLocks noChangeArrowheads="1"/>
          </p:cNvSpPr>
          <p:nvPr/>
        </p:nvSpPr>
        <p:spPr bwMode="auto">
          <a:xfrm>
            <a:off x="1597025" y="5680075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17289</a:t>
            </a:r>
          </a:p>
        </p:txBody>
      </p:sp>
      <p:sp>
        <p:nvSpPr>
          <p:cNvPr id="319514" name="Text Box 1520"/>
          <p:cNvSpPr txBox="1">
            <a:spLocks noChangeArrowheads="1"/>
          </p:cNvSpPr>
          <p:nvPr/>
        </p:nvSpPr>
        <p:spPr bwMode="auto">
          <a:xfrm>
            <a:off x="2509838" y="5453063"/>
            <a:ext cx="747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13704</a:t>
            </a:r>
          </a:p>
        </p:txBody>
      </p:sp>
      <p:sp>
        <p:nvSpPr>
          <p:cNvPr id="319515" name="Text Box 1521"/>
          <p:cNvSpPr txBox="1">
            <a:spLocks noChangeArrowheads="1"/>
          </p:cNvSpPr>
          <p:nvPr/>
        </p:nvSpPr>
        <p:spPr bwMode="auto">
          <a:xfrm>
            <a:off x="3387725" y="5453063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10972</a:t>
            </a:r>
          </a:p>
        </p:txBody>
      </p:sp>
      <p:sp>
        <p:nvSpPr>
          <p:cNvPr id="319516" name="Text Box 1522"/>
          <p:cNvSpPr txBox="1">
            <a:spLocks noChangeArrowheads="1"/>
          </p:cNvSpPr>
          <p:nvPr/>
        </p:nvSpPr>
        <p:spPr bwMode="auto">
          <a:xfrm>
            <a:off x="4376738" y="5453063"/>
            <a:ext cx="636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8400</a:t>
            </a:r>
          </a:p>
        </p:txBody>
      </p:sp>
      <p:sp>
        <p:nvSpPr>
          <p:cNvPr id="319517" name="Text Box 1523"/>
          <p:cNvSpPr txBox="1">
            <a:spLocks noChangeArrowheads="1"/>
          </p:cNvSpPr>
          <p:nvPr/>
        </p:nvSpPr>
        <p:spPr bwMode="auto">
          <a:xfrm>
            <a:off x="5305425" y="5453063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6509</a:t>
            </a:r>
          </a:p>
        </p:txBody>
      </p:sp>
      <p:sp>
        <p:nvSpPr>
          <p:cNvPr id="319518" name="Text Box 1524"/>
          <p:cNvSpPr txBox="1">
            <a:spLocks noChangeArrowheads="1"/>
          </p:cNvSpPr>
          <p:nvPr/>
        </p:nvSpPr>
        <p:spPr bwMode="auto">
          <a:xfrm>
            <a:off x="6230938" y="5453063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4063</a:t>
            </a:r>
          </a:p>
        </p:txBody>
      </p:sp>
      <p:sp>
        <p:nvSpPr>
          <p:cNvPr id="319519" name="Text Box 1525"/>
          <p:cNvSpPr txBox="1">
            <a:spLocks noChangeArrowheads="1"/>
          </p:cNvSpPr>
          <p:nvPr/>
        </p:nvSpPr>
        <p:spPr bwMode="auto">
          <a:xfrm>
            <a:off x="7200900" y="5454650"/>
            <a:ext cx="522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821</a:t>
            </a:r>
          </a:p>
        </p:txBody>
      </p:sp>
      <p:sp>
        <p:nvSpPr>
          <p:cNvPr id="319520" name="Text Box 1526"/>
          <p:cNvSpPr txBox="1">
            <a:spLocks noChangeArrowheads="1"/>
          </p:cNvSpPr>
          <p:nvPr/>
        </p:nvSpPr>
        <p:spPr bwMode="auto">
          <a:xfrm>
            <a:off x="7200900" y="5680075"/>
            <a:ext cx="522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820</a:t>
            </a:r>
          </a:p>
        </p:txBody>
      </p:sp>
      <p:sp>
        <p:nvSpPr>
          <p:cNvPr id="319521" name="Text Box 1527"/>
          <p:cNvSpPr txBox="1">
            <a:spLocks noChangeArrowheads="1"/>
          </p:cNvSpPr>
          <p:nvPr/>
        </p:nvSpPr>
        <p:spPr bwMode="auto">
          <a:xfrm>
            <a:off x="6230938" y="5680075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3867</a:t>
            </a:r>
          </a:p>
        </p:txBody>
      </p:sp>
      <p:sp>
        <p:nvSpPr>
          <p:cNvPr id="319522" name="Text Box 1528"/>
          <p:cNvSpPr txBox="1">
            <a:spLocks noChangeArrowheads="1"/>
          </p:cNvSpPr>
          <p:nvPr/>
        </p:nvSpPr>
        <p:spPr bwMode="auto">
          <a:xfrm>
            <a:off x="5305425" y="5680075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6306</a:t>
            </a:r>
          </a:p>
        </p:txBody>
      </p:sp>
      <p:sp>
        <p:nvSpPr>
          <p:cNvPr id="319523" name="Text Box 1529"/>
          <p:cNvSpPr txBox="1">
            <a:spLocks noChangeArrowheads="1"/>
          </p:cNvSpPr>
          <p:nvPr/>
        </p:nvSpPr>
        <p:spPr bwMode="auto">
          <a:xfrm>
            <a:off x="4376738" y="5680075"/>
            <a:ext cx="636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8027</a:t>
            </a:r>
          </a:p>
        </p:txBody>
      </p:sp>
      <p:sp>
        <p:nvSpPr>
          <p:cNvPr id="319524" name="Text Box 1530"/>
          <p:cNvSpPr txBox="1">
            <a:spLocks noChangeArrowheads="1"/>
          </p:cNvSpPr>
          <p:nvPr/>
        </p:nvSpPr>
        <p:spPr bwMode="auto">
          <a:xfrm>
            <a:off x="3387725" y="5680075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10396</a:t>
            </a:r>
          </a:p>
        </p:txBody>
      </p:sp>
      <p:sp>
        <p:nvSpPr>
          <p:cNvPr id="319525" name="Text Box 1531"/>
          <p:cNvSpPr txBox="1">
            <a:spLocks noChangeArrowheads="1"/>
          </p:cNvSpPr>
          <p:nvPr/>
        </p:nvSpPr>
        <p:spPr bwMode="auto">
          <a:xfrm>
            <a:off x="2509838" y="5678488"/>
            <a:ext cx="7477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/>
              <a:t>13190</a:t>
            </a:r>
          </a:p>
        </p:txBody>
      </p:sp>
      <p:sp>
        <p:nvSpPr>
          <p:cNvPr id="319526" name="Line 1532"/>
          <p:cNvSpPr>
            <a:spLocks noChangeShapeType="1"/>
          </p:cNvSpPr>
          <p:nvPr/>
        </p:nvSpPr>
        <p:spPr bwMode="auto">
          <a:xfrm>
            <a:off x="530225" y="5480050"/>
            <a:ext cx="722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319527" name="Line 1533"/>
          <p:cNvSpPr>
            <a:spLocks noChangeShapeType="1"/>
          </p:cNvSpPr>
          <p:nvPr/>
        </p:nvSpPr>
        <p:spPr bwMode="auto">
          <a:xfrm>
            <a:off x="2843213" y="4878388"/>
            <a:ext cx="0" cy="571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28" name="Line 1534"/>
          <p:cNvSpPr>
            <a:spLocks noChangeShapeType="1"/>
          </p:cNvSpPr>
          <p:nvPr/>
        </p:nvSpPr>
        <p:spPr bwMode="auto">
          <a:xfrm>
            <a:off x="3754438" y="4878388"/>
            <a:ext cx="0" cy="571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29" name="Line 1535"/>
          <p:cNvSpPr>
            <a:spLocks noChangeShapeType="1"/>
          </p:cNvSpPr>
          <p:nvPr/>
        </p:nvSpPr>
        <p:spPr bwMode="auto">
          <a:xfrm>
            <a:off x="4668838" y="4878388"/>
            <a:ext cx="0" cy="571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30" name="Line 1536"/>
          <p:cNvSpPr>
            <a:spLocks noChangeShapeType="1"/>
          </p:cNvSpPr>
          <p:nvPr/>
        </p:nvSpPr>
        <p:spPr bwMode="auto">
          <a:xfrm>
            <a:off x="5583238" y="4878388"/>
            <a:ext cx="0" cy="571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31" name="Line 1537"/>
          <p:cNvSpPr>
            <a:spLocks noChangeShapeType="1"/>
          </p:cNvSpPr>
          <p:nvPr/>
        </p:nvSpPr>
        <p:spPr bwMode="auto">
          <a:xfrm>
            <a:off x="6499225" y="4878388"/>
            <a:ext cx="0" cy="571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32" name="Line 1538"/>
          <p:cNvSpPr>
            <a:spLocks noChangeShapeType="1"/>
          </p:cNvSpPr>
          <p:nvPr/>
        </p:nvSpPr>
        <p:spPr bwMode="auto">
          <a:xfrm>
            <a:off x="7412038" y="4878388"/>
            <a:ext cx="0" cy="571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33" name="Line 1539"/>
          <p:cNvSpPr>
            <a:spLocks noChangeShapeType="1"/>
          </p:cNvSpPr>
          <p:nvPr/>
        </p:nvSpPr>
        <p:spPr bwMode="auto">
          <a:xfrm>
            <a:off x="8323263" y="4878388"/>
            <a:ext cx="0" cy="571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34" name="Line 1540"/>
          <p:cNvSpPr>
            <a:spLocks noChangeShapeType="1"/>
          </p:cNvSpPr>
          <p:nvPr/>
        </p:nvSpPr>
        <p:spPr bwMode="auto">
          <a:xfrm>
            <a:off x="1924050" y="4878388"/>
            <a:ext cx="0" cy="571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35" name="Line 1541"/>
          <p:cNvSpPr>
            <a:spLocks noChangeShapeType="1"/>
          </p:cNvSpPr>
          <p:nvPr/>
        </p:nvSpPr>
        <p:spPr bwMode="auto">
          <a:xfrm>
            <a:off x="1863725" y="4883150"/>
            <a:ext cx="58738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36" name="Line 1542"/>
          <p:cNvSpPr>
            <a:spLocks noChangeShapeType="1"/>
          </p:cNvSpPr>
          <p:nvPr/>
        </p:nvSpPr>
        <p:spPr bwMode="auto">
          <a:xfrm>
            <a:off x="1857375" y="4291013"/>
            <a:ext cx="58738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37" name="Line 1543"/>
          <p:cNvSpPr>
            <a:spLocks noChangeShapeType="1"/>
          </p:cNvSpPr>
          <p:nvPr/>
        </p:nvSpPr>
        <p:spPr bwMode="auto">
          <a:xfrm>
            <a:off x="1857375" y="3697288"/>
            <a:ext cx="58738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38" name="Line 1544"/>
          <p:cNvSpPr>
            <a:spLocks noChangeShapeType="1"/>
          </p:cNvSpPr>
          <p:nvPr/>
        </p:nvSpPr>
        <p:spPr bwMode="auto">
          <a:xfrm>
            <a:off x="1862138" y="2511425"/>
            <a:ext cx="58737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39" name="Line 1545"/>
          <p:cNvSpPr>
            <a:spLocks noChangeShapeType="1"/>
          </p:cNvSpPr>
          <p:nvPr/>
        </p:nvSpPr>
        <p:spPr bwMode="auto">
          <a:xfrm>
            <a:off x="1857375" y="1919288"/>
            <a:ext cx="58738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40" name="Line 1546"/>
          <p:cNvSpPr>
            <a:spLocks noChangeShapeType="1"/>
          </p:cNvSpPr>
          <p:nvPr/>
        </p:nvSpPr>
        <p:spPr bwMode="auto">
          <a:xfrm>
            <a:off x="1862138" y="1327150"/>
            <a:ext cx="58737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41" name="Line 1547"/>
          <p:cNvSpPr>
            <a:spLocks noChangeShapeType="1"/>
          </p:cNvSpPr>
          <p:nvPr/>
        </p:nvSpPr>
        <p:spPr bwMode="auto">
          <a:xfrm>
            <a:off x="1909763" y="4883150"/>
            <a:ext cx="64246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42" name="Line 1549"/>
          <p:cNvSpPr>
            <a:spLocks noChangeShapeType="1"/>
          </p:cNvSpPr>
          <p:nvPr/>
        </p:nvSpPr>
        <p:spPr bwMode="auto">
          <a:xfrm>
            <a:off x="1857375" y="3105150"/>
            <a:ext cx="58738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1585"/>
          <p:cNvGrpSpPr>
            <a:grpSpLocks/>
          </p:cNvGrpSpPr>
          <p:nvPr/>
        </p:nvGrpSpPr>
        <p:grpSpPr bwMode="auto">
          <a:xfrm>
            <a:off x="1938338" y="3708400"/>
            <a:ext cx="5751512" cy="1174750"/>
            <a:chOff x="1078" y="2363"/>
            <a:chExt cx="3858" cy="797"/>
          </a:xfrm>
        </p:grpSpPr>
        <p:grpSp>
          <p:nvGrpSpPr>
            <p:cNvPr id="7" name="Group 1584"/>
            <p:cNvGrpSpPr>
              <a:grpSpLocks/>
            </p:cNvGrpSpPr>
            <p:nvPr/>
          </p:nvGrpSpPr>
          <p:grpSpPr bwMode="auto">
            <a:xfrm>
              <a:off x="1078" y="2363"/>
              <a:ext cx="3858" cy="797"/>
              <a:chOff x="1078" y="2363"/>
              <a:chExt cx="3858" cy="797"/>
            </a:xfrm>
          </p:grpSpPr>
          <p:grpSp>
            <p:nvGrpSpPr>
              <p:cNvPr id="8" name="Group 8"/>
              <p:cNvGrpSpPr>
                <a:grpSpLocks/>
              </p:cNvGrpSpPr>
              <p:nvPr/>
            </p:nvGrpSpPr>
            <p:grpSpPr bwMode="auto">
              <a:xfrm>
                <a:off x="1079" y="2363"/>
                <a:ext cx="3856" cy="797"/>
                <a:chOff x="1052" y="2865"/>
                <a:chExt cx="3852" cy="350"/>
              </a:xfrm>
            </p:grpSpPr>
            <p:grpSp>
              <p:nvGrpSpPr>
                <p:cNvPr id="9" name="Group 9"/>
                <p:cNvGrpSpPr>
                  <a:grpSpLocks/>
                </p:cNvGrpSpPr>
                <p:nvPr/>
              </p:nvGrpSpPr>
              <p:grpSpPr bwMode="auto">
                <a:xfrm>
                  <a:off x="1664" y="2865"/>
                  <a:ext cx="3062" cy="294"/>
                  <a:chOff x="7996" y="1085"/>
                  <a:chExt cx="2960" cy="1788"/>
                </a:xfrm>
              </p:grpSpPr>
              <p:sp>
                <p:nvSpPr>
                  <p:cNvPr id="640220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7996" y="2540"/>
                    <a:ext cx="1" cy="333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221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8588" y="2257"/>
                    <a:ext cx="1" cy="417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222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9180" y="1833"/>
                    <a:ext cx="1" cy="547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223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9772" y="1457"/>
                    <a:ext cx="1" cy="663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224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0364" y="1212"/>
                    <a:ext cx="1" cy="751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225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0955" y="1085"/>
                    <a:ext cx="1" cy="827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" name="Group 16"/>
                <p:cNvGrpSpPr>
                  <a:grpSpLocks/>
                </p:cNvGrpSpPr>
                <p:nvPr/>
              </p:nvGrpSpPr>
              <p:grpSpPr bwMode="auto">
                <a:xfrm>
                  <a:off x="1052" y="2933"/>
                  <a:ext cx="3852" cy="282"/>
                  <a:chOff x="7404" y="1499"/>
                  <a:chExt cx="3724" cy="1711"/>
                </a:xfrm>
              </p:grpSpPr>
              <p:grpSp>
                <p:nvGrpSpPr>
                  <p:cNvPr id="11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7553" y="1499"/>
                    <a:ext cx="3575" cy="1598"/>
                    <a:chOff x="7553" y="1499"/>
                    <a:chExt cx="3575" cy="1598"/>
                  </a:xfrm>
                </p:grpSpPr>
                <p:sp>
                  <p:nvSpPr>
                    <p:cNvPr id="640048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553" y="3096"/>
                      <a:ext cx="13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49" name="Line 1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566" y="3083"/>
                      <a:ext cx="1" cy="13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50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577" y="3069"/>
                      <a:ext cx="30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51" name="Line 2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611" y="3041"/>
                      <a:ext cx="1" cy="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52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11" y="3041"/>
                      <a:ext cx="19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53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42" y="3027"/>
                      <a:ext cx="5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54" name="Line 2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647" y="3012"/>
                      <a:ext cx="1" cy="1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55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47" y="3012"/>
                      <a:ext cx="6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56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3" y="3012"/>
                      <a:ext cx="13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57" name="Line 2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696" y="3000"/>
                      <a:ext cx="1" cy="12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58" name="Line 2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719" y="2984"/>
                      <a:ext cx="1" cy="1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59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719" y="2984"/>
                      <a:ext cx="15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60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764" y="2984"/>
                      <a:ext cx="16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61" name="Line 3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780" y="2974"/>
                      <a:ext cx="1" cy="1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62" name="Line 3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790" y="2954"/>
                      <a:ext cx="1" cy="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63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790" y="2954"/>
                      <a:ext cx="6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64" name="Line 3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796" y="2941"/>
                      <a:ext cx="1" cy="13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65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805" y="2925"/>
                      <a:ext cx="1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66" name="Line 3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816" y="2910"/>
                      <a:ext cx="1" cy="1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67" name="Line 3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822" y="2880"/>
                      <a:ext cx="1" cy="12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68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822" y="2880"/>
                      <a:ext cx="14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69" name="Line 3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842" y="2839"/>
                      <a:ext cx="1" cy="22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70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865" y="2834"/>
                      <a:ext cx="6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71" name="Line 4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871" y="2819"/>
                      <a:ext cx="1" cy="1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72" name="Line 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871" y="2819"/>
                      <a:ext cx="4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73" name="Line 4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900" y="2803"/>
                      <a:ext cx="1" cy="12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74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900" y="2803"/>
                      <a:ext cx="14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75" name="Line 4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926" y="2787"/>
                      <a:ext cx="1" cy="2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76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926" y="2787"/>
                      <a:ext cx="23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77" name="Line 4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949" y="2784"/>
                      <a:ext cx="1" cy="3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2E98A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2" name="Group 4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961" y="1499"/>
                      <a:ext cx="3167" cy="1273"/>
                      <a:chOff x="7961" y="1499"/>
                      <a:chExt cx="3167" cy="1273"/>
                    </a:xfrm>
                  </p:grpSpPr>
                  <p:sp>
                    <p:nvSpPr>
                      <p:cNvPr id="640079" name="Line 4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961" y="2771"/>
                        <a:ext cx="17" cy="1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080" name="Line 5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7978" y="2761"/>
                        <a:ext cx="1" cy="1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081" name="Line 5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979" y="2739"/>
                        <a:ext cx="2" cy="1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082" name="Line 5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7981" y="2723"/>
                        <a:ext cx="1" cy="1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083" name="Line 5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981" y="2723"/>
                        <a:ext cx="6" cy="1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084" name="Line 5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987" y="2723"/>
                        <a:ext cx="1" cy="1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085" name="Line 5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997" y="2707"/>
                        <a:ext cx="13" cy="1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086" name="Line 5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8010" y="2694"/>
                        <a:ext cx="1" cy="13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087" name="Line 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035" y="2691"/>
                        <a:ext cx="29" cy="1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088" name="Line 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094" y="2691"/>
                        <a:ext cx="30" cy="1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089" name="Line 5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132" y="2674"/>
                        <a:ext cx="29" cy="1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090" name="Line 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169" y="2657"/>
                        <a:ext cx="30" cy="1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091" name="Line 6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8228" y="2633"/>
                        <a:ext cx="1" cy="24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2E98A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3" name="Group 6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4" y="1499"/>
                        <a:ext cx="2894" cy="1116"/>
                        <a:chOff x="8234" y="1499"/>
                        <a:chExt cx="2894" cy="1116"/>
                      </a:xfrm>
                    </p:grpSpPr>
                    <p:sp>
                      <p:nvSpPr>
                        <p:cNvPr id="640093" name="Line 6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234" y="2605"/>
                          <a:ext cx="1" cy="10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094" name="Line 6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234" y="2605"/>
                          <a:ext cx="3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095" name="Line 6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237" y="2596"/>
                          <a:ext cx="1" cy="9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096" name="Line 6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250" y="2571"/>
                          <a:ext cx="1" cy="1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097" name="Line 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250" y="2571"/>
                          <a:ext cx="4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098" name="Line 6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254" y="2562"/>
                          <a:ext cx="1" cy="9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099" name="Line 6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272" y="2554"/>
                          <a:ext cx="10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00" name="Line 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282" y="2539"/>
                          <a:ext cx="1" cy="15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01" name="Line 7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289" y="2519"/>
                          <a:ext cx="1" cy="2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02" name="Line 7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289" y="2519"/>
                          <a:ext cx="27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03" name="Line 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346" y="2519"/>
                          <a:ext cx="2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04" name="Line 7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348" y="2501"/>
                          <a:ext cx="1" cy="18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05" name="Line 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348" y="2501"/>
                          <a:ext cx="3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06" name="Line 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351" y="2499"/>
                          <a:ext cx="1" cy="2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07" name="Line 7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358" y="2484"/>
                          <a:ext cx="30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08" name="Line 7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409" y="2465"/>
                          <a:ext cx="1" cy="1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09" name="Line 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409" y="2465"/>
                          <a:ext cx="16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10" name="Line 8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455" y="2465"/>
                          <a:ext cx="29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11" name="Line 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514" y="2465"/>
                          <a:ext cx="29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12" name="Line 8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573" y="2465"/>
                          <a:ext cx="15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13" name="Line 8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588" y="2465"/>
                          <a:ext cx="14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14" name="Line 8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605" y="2445"/>
                          <a:ext cx="2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15" name="Line 8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607" y="2424"/>
                          <a:ext cx="1" cy="2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16" name="Line 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607" y="2424"/>
                          <a:ext cx="1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17" name="Line 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611" y="2404"/>
                          <a:ext cx="8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18" name="Line 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619" y="2387"/>
                          <a:ext cx="1" cy="1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19" name="Line 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619" y="2361"/>
                          <a:ext cx="1" cy="4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20" name="Line 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619" y="2361"/>
                          <a:ext cx="4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21" name="Line 9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623" y="2344"/>
                          <a:ext cx="1" cy="1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22" name="Line 9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626" y="2320"/>
                          <a:ext cx="1" cy="4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23" name="Line 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626" y="2320"/>
                          <a:ext cx="10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24" name="Line 9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636" y="2309"/>
                          <a:ext cx="1" cy="1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25" name="Line 9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652" y="2299"/>
                          <a:ext cx="10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26" name="Line 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662" y="2283"/>
                          <a:ext cx="1" cy="1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27" name="Line 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668" y="2255"/>
                          <a:ext cx="1" cy="10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40128" name="Line 9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668" y="2255"/>
                          <a:ext cx="16" cy="1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rgbClr val="2E98A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grpSp>
                      <p:nvGrpSpPr>
                        <p:cNvPr id="14" name="Group 9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714" y="1499"/>
                          <a:ext cx="2414" cy="757"/>
                          <a:chOff x="8714" y="1499"/>
                          <a:chExt cx="2414" cy="757"/>
                        </a:xfrm>
                      </p:grpSpPr>
                      <p:sp>
                        <p:nvSpPr>
                          <p:cNvPr id="640130" name="Line 10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8714" y="2255"/>
                            <a:ext cx="29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31" name="Line 10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8743" y="2254"/>
                            <a:ext cx="1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32" name="Line 10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8743" y="2231"/>
                            <a:ext cx="30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33" name="Line 10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8788" y="2208"/>
                            <a:ext cx="1" cy="12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34" name="Line 10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8788" y="2208"/>
                            <a:ext cx="13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35" name="Line 10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8831" y="2208"/>
                            <a:ext cx="30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36" name="Line 10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8890" y="2208"/>
                            <a:ext cx="30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37" name="Line 10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8943" y="2184"/>
                            <a:ext cx="1" cy="19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38" name="Line 10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8943" y="2184"/>
                            <a:ext cx="4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39" name="Line 10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8976" y="2184"/>
                            <a:ext cx="7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40" name="Line 11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8983" y="2165"/>
                            <a:ext cx="1" cy="19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41" name="Line 11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003" y="2159"/>
                            <a:ext cx="30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42" name="Line 11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063" y="2159"/>
                            <a:ext cx="1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43" name="Line 11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063" y="2136"/>
                            <a:ext cx="1" cy="23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44" name="Line 11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089" y="2133"/>
                            <a:ext cx="29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45" name="Line 11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148" y="2133"/>
                            <a:ext cx="16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46" name="Line 11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164" y="2122"/>
                            <a:ext cx="1" cy="1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47" name="Line 11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173" y="2107"/>
                            <a:ext cx="7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48" name="Line 11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180" y="2107"/>
                            <a:ext cx="23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49" name="Line 11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206" y="2080"/>
                            <a:ext cx="1" cy="6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50" name="Line 12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206" y="2080"/>
                            <a:ext cx="22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51" name="Line 12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257" y="2080"/>
                            <a:ext cx="21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52" name="Line 12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278" y="2073"/>
                            <a:ext cx="1" cy="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53" name="Line 12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281" y="2053"/>
                            <a:ext cx="26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54" name="Line 12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307" y="2049"/>
                            <a:ext cx="1" cy="4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55" name="Line 12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307" y="2026"/>
                            <a:ext cx="1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56" name="Line 12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307" y="2026"/>
                            <a:ext cx="28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57" name="Line 12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362" y="2001"/>
                            <a:ext cx="1" cy="22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58" name="Line 12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9381" y="1970"/>
                            <a:ext cx="1" cy="23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59" name="Line 12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381" y="1970"/>
                            <a:ext cx="1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640160" name="Line 13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411" y="1970"/>
                            <a:ext cx="12" cy="1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rgbClr val="2E98A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US"/>
                          </a:p>
                        </p:txBody>
                      </p:sp>
                      <p:grpSp>
                        <p:nvGrpSpPr>
                          <p:cNvPr id="15" name="Group 131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423" y="1499"/>
                            <a:ext cx="1705" cy="471"/>
                            <a:chOff x="9423" y="1499"/>
                            <a:chExt cx="1705" cy="471"/>
                          </a:xfrm>
                        </p:grpSpPr>
                        <p:sp>
                          <p:nvSpPr>
                            <p:cNvPr id="640162" name="Line 132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423" y="1957"/>
                              <a:ext cx="1" cy="13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63" name="Line 133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423" y="1913"/>
                              <a:ext cx="1" cy="2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64" name="Line 134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423" y="1913"/>
                              <a:ext cx="3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65" name="Line 135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427" y="1885"/>
                              <a:ext cx="1" cy="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66" name="Line 13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427" y="1885"/>
                              <a:ext cx="21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67" name="Line 137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478" y="1885"/>
                              <a:ext cx="30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68" name="Line 138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537" y="1885"/>
                              <a:ext cx="30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69" name="Line 139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596" y="1885"/>
                              <a:ext cx="30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70" name="Line 14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628" y="1853"/>
                              <a:ext cx="1" cy="10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71" name="Line 141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628" y="1853"/>
                              <a:ext cx="6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72" name="Line 142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634" y="1845"/>
                              <a:ext cx="1" cy="8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73" name="Line 143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634" y="1822"/>
                              <a:ext cx="1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74" name="Line 144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634" y="1822"/>
                              <a:ext cx="29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75" name="Line 145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682" y="1791"/>
                              <a:ext cx="1" cy="23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76" name="Line 14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709" y="1789"/>
                              <a:ext cx="30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77" name="Line 147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768" y="1789"/>
                              <a:ext cx="4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78" name="Line 148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772" y="1789"/>
                              <a:ext cx="26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79" name="Line 149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828" y="1789"/>
                              <a:ext cx="17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80" name="Line 15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845" y="1779"/>
                              <a:ext cx="1" cy="10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81" name="Line 151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845" y="1753"/>
                              <a:ext cx="1" cy="3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82" name="Line 152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845" y="1753"/>
                              <a:ext cx="25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83" name="Line 153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900" y="1753"/>
                              <a:ext cx="13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84" name="Line 154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913" y="1741"/>
                              <a:ext cx="1" cy="12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85" name="Line 155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913" y="1715"/>
                              <a:ext cx="1" cy="3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86" name="Line 15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913" y="1715"/>
                              <a:ext cx="10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87" name="Line 157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923" y="1702"/>
                              <a:ext cx="1" cy="13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88" name="Line 158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flipV="1">
                              <a:off x="9923" y="1677"/>
                              <a:ext cx="1" cy="3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640189" name="Line 159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9923" y="1677"/>
                              <a:ext cx="26" cy="1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rgbClr val="2E98A0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en-US"/>
                            </a:p>
                          </p:txBody>
                        </p:sp>
                        <p:grpSp>
                          <p:nvGrpSpPr>
                            <p:cNvPr id="16" name="Group 16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9978" y="1499"/>
                              <a:ext cx="1150" cy="179"/>
                              <a:chOff x="9978" y="1499"/>
                              <a:chExt cx="1150" cy="179"/>
                            </a:xfrm>
                          </p:grpSpPr>
                          <p:sp>
                            <p:nvSpPr>
                              <p:cNvPr id="640191" name="Line 161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9978" y="1677"/>
                                <a:ext cx="30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192" name="Line 162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038" y="1677"/>
                                <a:ext cx="29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193" name="Line 163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097" y="1677"/>
                                <a:ext cx="23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194" name="Line 164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V="1">
                                <a:off x="10120" y="1672"/>
                                <a:ext cx="1" cy="5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195" name="Line 165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V="1">
                                <a:off x="10120" y="1634"/>
                                <a:ext cx="1" cy="15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196" name="Line 166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120" y="1634"/>
                                <a:ext cx="10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197" name="Line 167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160" y="1634"/>
                                <a:ext cx="29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198" name="Line 168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V="1">
                                <a:off x="10211" y="1605"/>
                                <a:ext cx="1" cy="23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199" name="Line 169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217" y="1587"/>
                                <a:ext cx="30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00" name="Line 170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276" y="1587"/>
                                <a:ext cx="30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01" name="Line 171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335" y="1587"/>
                                <a:ext cx="29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02" name="Line 172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364" y="1587"/>
                                <a:ext cx="1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03" name="Line 173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395" y="1587"/>
                                <a:ext cx="29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04" name="Line 174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454" y="1587"/>
                                <a:ext cx="30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05" name="Line 175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513" y="1587"/>
                                <a:ext cx="29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06" name="Line 176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572" y="1587"/>
                                <a:ext cx="30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07" name="Line 177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V="1">
                                <a:off x="10610" y="1547"/>
                                <a:ext cx="1" cy="24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08" name="Line 178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V="1">
                                <a:off x="10610" y="1501"/>
                                <a:ext cx="1" cy="24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09" name="Line 179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636" y="1499"/>
                                <a:ext cx="30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10" name="Line 180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695" y="1499"/>
                                <a:ext cx="30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11" name="Line 181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754" y="1499"/>
                                <a:ext cx="30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12" name="Line 182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813" y="1499"/>
                                <a:ext cx="30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13" name="Line 183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873" y="1499"/>
                                <a:ext cx="29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14" name="Line 184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932" y="1499"/>
                                <a:ext cx="23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15" name="Line 185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955" y="1499"/>
                                <a:ext cx="7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16" name="Line 186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0991" y="1499"/>
                                <a:ext cx="30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17" name="Line 187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1050" y="1499"/>
                                <a:ext cx="30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18" name="Line 188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1109" y="1499"/>
                                <a:ext cx="16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640219" name="Line 189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11125" y="1499"/>
                                <a:ext cx="3" cy="1"/>
                              </a:xfrm>
                              <a:prstGeom prst="line">
                                <a:avLst/>
                              </a:prstGeom>
                              <a:noFill/>
                              <a:ln w="19050">
                                <a:solidFill>
                                  <a:srgbClr val="2E98A0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/>
                              <a:lstStyle/>
                              <a:p>
                                <a:endParaRPr lang="en-US"/>
                              </a:p>
                            </p:txBody>
                          </p:sp>
                        </p:grpSp>
                      </p:grpSp>
                    </p:grpSp>
                  </p:grpSp>
                </p:grpSp>
              </p:grpSp>
              <p:sp>
                <p:nvSpPr>
                  <p:cNvPr id="640035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7404" y="3209"/>
                    <a:ext cx="16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036" name="Line 1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420" y="3199"/>
                    <a:ext cx="1" cy="10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037" name="Line 1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440" y="3185"/>
                    <a:ext cx="1" cy="6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038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7440" y="3185"/>
                    <a:ext cx="3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039" name="Line 19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443" y="3172"/>
                    <a:ext cx="1" cy="13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040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7443" y="3172"/>
                    <a:ext cx="2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041" name="Line 1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456" y="3147"/>
                    <a:ext cx="1" cy="11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042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7456" y="3147"/>
                    <a:ext cx="13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043" name="Line 1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469" y="3145"/>
                    <a:ext cx="1" cy="2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044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7486" y="3135"/>
                    <a:ext cx="29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045" name="Line 2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521" y="3109"/>
                    <a:ext cx="1" cy="7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046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7521" y="3109"/>
                    <a:ext cx="16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0047" name="Line 2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537" y="3106"/>
                    <a:ext cx="1" cy="3"/>
                  </a:xfrm>
                  <a:prstGeom prst="line">
                    <a:avLst/>
                  </a:prstGeom>
                  <a:noFill/>
                  <a:ln w="19050">
                    <a:solidFill>
                      <a:srgbClr val="2E98A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7" name="Group 203"/>
              <p:cNvGrpSpPr>
                <a:grpSpLocks/>
              </p:cNvGrpSpPr>
              <p:nvPr/>
            </p:nvGrpSpPr>
            <p:grpSpPr bwMode="auto">
              <a:xfrm>
                <a:off x="1078" y="2582"/>
                <a:ext cx="3858" cy="578"/>
                <a:chOff x="7403" y="1670"/>
                <a:chExt cx="3726" cy="1540"/>
              </a:xfrm>
            </p:grpSpPr>
            <p:sp>
              <p:nvSpPr>
                <p:cNvPr id="320222" name="Line 204"/>
                <p:cNvSpPr>
                  <a:spLocks noChangeShapeType="1"/>
                </p:cNvSpPr>
                <p:nvPr/>
              </p:nvSpPr>
              <p:spPr bwMode="auto">
                <a:xfrm>
                  <a:off x="7404" y="320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23" name="Freeform 205"/>
                <p:cNvSpPr>
                  <a:spLocks/>
                </p:cNvSpPr>
                <p:nvPr/>
              </p:nvSpPr>
              <p:spPr bwMode="auto">
                <a:xfrm>
                  <a:off x="7403" y="3208"/>
                  <a:ext cx="12" cy="2"/>
                </a:xfrm>
                <a:custGeom>
                  <a:avLst/>
                  <a:gdLst>
                    <a:gd name="T0" fmla="*/ 0 w 35"/>
                    <a:gd name="T1" fmla="*/ 0 h 5"/>
                    <a:gd name="T2" fmla="*/ 0 w 35"/>
                    <a:gd name="T3" fmla="*/ 0 h 5"/>
                    <a:gd name="T4" fmla="*/ 0 w 35"/>
                    <a:gd name="T5" fmla="*/ 0 h 5"/>
                    <a:gd name="T6" fmla="*/ 0 w 35"/>
                    <a:gd name="T7" fmla="*/ 0 h 5"/>
                    <a:gd name="T8" fmla="*/ 0 w 35"/>
                    <a:gd name="T9" fmla="*/ 0 h 5"/>
                    <a:gd name="T10" fmla="*/ 0 w 35"/>
                    <a:gd name="T11" fmla="*/ 0 h 5"/>
                    <a:gd name="T12" fmla="*/ 0 w 35"/>
                    <a:gd name="T13" fmla="*/ 0 h 5"/>
                    <a:gd name="T14" fmla="*/ 0 w 35"/>
                    <a:gd name="T15" fmla="*/ 0 h 5"/>
                    <a:gd name="T16" fmla="*/ 0 w 35"/>
                    <a:gd name="T17" fmla="*/ 0 h 5"/>
                    <a:gd name="T18" fmla="*/ 0 w 35"/>
                    <a:gd name="T19" fmla="*/ 0 h 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5"/>
                    <a:gd name="T31" fmla="*/ 0 h 5"/>
                    <a:gd name="T32" fmla="*/ 35 w 35"/>
                    <a:gd name="T33" fmla="*/ 5 h 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5" h="5">
                      <a:moveTo>
                        <a:pt x="2" y="0"/>
                      </a:moveTo>
                      <a:lnTo>
                        <a:pt x="0" y="3"/>
                      </a:lnTo>
                      <a:lnTo>
                        <a:pt x="0" y="5"/>
                      </a:lnTo>
                      <a:lnTo>
                        <a:pt x="26" y="5"/>
                      </a:lnTo>
                      <a:lnTo>
                        <a:pt x="35" y="5"/>
                      </a:lnTo>
                      <a:lnTo>
                        <a:pt x="35" y="3"/>
                      </a:lnTo>
                      <a:lnTo>
                        <a:pt x="3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24" name="Line 206"/>
                <p:cNvSpPr>
                  <a:spLocks noChangeShapeType="1"/>
                </p:cNvSpPr>
                <p:nvPr/>
              </p:nvSpPr>
              <p:spPr bwMode="auto">
                <a:xfrm>
                  <a:off x="7413" y="320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25" name="Freeform 207"/>
                <p:cNvSpPr>
                  <a:spLocks/>
                </p:cNvSpPr>
                <p:nvPr/>
              </p:nvSpPr>
              <p:spPr bwMode="auto">
                <a:xfrm>
                  <a:off x="7413" y="3196"/>
                  <a:ext cx="2" cy="14"/>
                </a:xfrm>
                <a:custGeom>
                  <a:avLst/>
                  <a:gdLst>
                    <a:gd name="T0" fmla="*/ 0 w 5"/>
                    <a:gd name="T1" fmla="*/ 0 h 40"/>
                    <a:gd name="T2" fmla="*/ 0 w 5"/>
                    <a:gd name="T3" fmla="*/ 0 h 40"/>
                    <a:gd name="T4" fmla="*/ 0 w 5"/>
                    <a:gd name="T5" fmla="*/ 0 h 40"/>
                    <a:gd name="T6" fmla="*/ 0 w 5"/>
                    <a:gd name="T7" fmla="*/ 0 h 40"/>
                    <a:gd name="T8" fmla="*/ 0 w 5"/>
                    <a:gd name="T9" fmla="*/ 0 h 40"/>
                    <a:gd name="T10" fmla="*/ 0 w 5"/>
                    <a:gd name="T11" fmla="*/ 0 h 40"/>
                    <a:gd name="T12" fmla="*/ 0 w 5"/>
                    <a:gd name="T13" fmla="*/ 0 h 40"/>
                    <a:gd name="T14" fmla="*/ 0 w 5"/>
                    <a:gd name="T15" fmla="*/ 0 h 40"/>
                    <a:gd name="T16" fmla="*/ 0 w 5"/>
                    <a:gd name="T17" fmla="*/ 0 h 40"/>
                    <a:gd name="T18" fmla="*/ 0 w 5"/>
                    <a:gd name="T19" fmla="*/ 0 h 4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40"/>
                    <a:gd name="T32" fmla="*/ 5 w 5"/>
                    <a:gd name="T33" fmla="*/ 40 h 4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40">
                      <a:moveTo>
                        <a:pt x="0" y="38"/>
                      </a:moveTo>
                      <a:lnTo>
                        <a:pt x="0" y="40"/>
                      </a:lnTo>
                      <a:lnTo>
                        <a:pt x="2" y="40"/>
                      </a:lnTo>
                      <a:lnTo>
                        <a:pt x="5" y="40"/>
                      </a:lnTo>
                      <a:lnTo>
                        <a:pt x="5" y="5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26" name="Line 208"/>
                <p:cNvSpPr>
                  <a:spLocks noChangeShapeType="1"/>
                </p:cNvSpPr>
                <p:nvPr/>
              </p:nvSpPr>
              <p:spPr bwMode="auto">
                <a:xfrm>
                  <a:off x="7414" y="319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27" name="Freeform 209"/>
                <p:cNvSpPr>
                  <a:spLocks/>
                </p:cNvSpPr>
                <p:nvPr/>
              </p:nvSpPr>
              <p:spPr bwMode="auto">
                <a:xfrm>
                  <a:off x="7413" y="3196"/>
                  <a:ext cx="41" cy="1"/>
                </a:xfrm>
                <a:custGeom>
                  <a:avLst/>
                  <a:gdLst>
                    <a:gd name="T0" fmla="*/ 0 w 121"/>
                    <a:gd name="T1" fmla="*/ 0 h 2"/>
                    <a:gd name="T2" fmla="*/ 0 w 121"/>
                    <a:gd name="T3" fmla="*/ 0 h 2"/>
                    <a:gd name="T4" fmla="*/ 0 w 121"/>
                    <a:gd name="T5" fmla="*/ 1 h 2"/>
                    <a:gd name="T6" fmla="*/ 0 w 121"/>
                    <a:gd name="T7" fmla="*/ 1 h 2"/>
                    <a:gd name="T8" fmla="*/ 0 w 121"/>
                    <a:gd name="T9" fmla="*/ 1 h 2"/>
                    <a:gd name="T10" fmla="*/ 0 w 121"/>
                    <a:gd name="T11" fmla="*/ 1 h 2"/>
                    <a:gd name="T12" fmla="*/ 0 w 121"/>
                    <a:gd name="T13" fmla="*/ 1 h 2"/>
                    <a:gd name="T14" fmla="*/ 0 w 121"/>
                    <a:gd name="T15" fmla="*/ 0 h 2"/>
                    <a:gd name="T16" fmla="*/ 0 w 121"/>
                    <a:gd name="T17" fmla="*/ 0 h 2"/>
                    <a:gd name="T18" fmla="*/ 0 w 121"/>
                    <a:gd name="T19" fmla="*/ 0 h 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21"/>
                    <a:gd name="T31" fmla="*/ 0 h 2"/>
                    <a:gd name="T32" fmla="*/ 121 w 121"/>
                    <a:gd name="T33" fmla="*/ 2 h 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21" h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16" y="2"/>
                      </a:lnTo>
                      <a:lnTo>
                        <a:pt x="121" y="2"/>
                      </a:lnTo>
                      <a:lnTo>
                        <a:pt x="121" y="0"/>
                      </a:lnTo>
                      <a:lnTo>
                        <a:pt x="118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28" name="Line 210"/>
                <p:cNvSpPr>
                  <a:spLocks noChangeShapeType="1"/>
                </p:cNvSpPr>
                <p:nvPr/>
              </p:nvSpPr>
              <p:spPr bwMode="auto">
                <a:xfrm>
                  <a:off x="7452" y="319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29" name="Freeform 211"/>
                <p:cNvSpPr>
                  <a:spLocks/>
                </p:cNvSpPr>
                <p:nvPr/>
              </p:nvSpPr>
              <p:spPr bwMode="auto">
                <a:xfrm>
                  <a:off x="7452" y="3184"/>
                  <a:ext cx="2" cy="14"/>
                </a:xfrm>
                <a:custGeom>
                  <a:avLst/>
                  <a:gdLst>
                    <a:gd name="T0" fmla="*/ 0 w 5"/>
                    <a:gd name="T1" fmla="*/ 0 h 43"/>
                    <a:gd name="T2" fmla="*/ 0 w 5"/>
                    <a:gd name="T3" fmla="*/ 0 h 43"/>
                    <a:gd name="T4" fmla="*/ 0 w 5"/>
                    <a:gd name="T5" fmla="*/ 0 h 43"/>
                    <a:gd name="T6" fmla="*/ 0 w 5"/>
                    <a:gd name="T7" fmla="*/ 0 h 43"/>
                    <a:gd name="T8" fmla="*/ 0 w 5"/>
                    <a:gd name="T9" fmla="*/ 0 h 43"/>
                    <a:gd name="T10" fmla="*/ 0 w 5"/>
                    <a:gd name="T11" fmla="*/ 0 h 43"/>
                    <a:gd name="T12" fmla="*/ 0 w 5"/>
                    <a:gd name="T13" fmla="*/ 0 h 43"/>
                    <a:gd name="T14" fmla="*/ 0 w 5"/>
                    <a:gd name="T15" fmla="*/ 0 h 43"/>
                    <a:gd name="T16" fmla="*/ 0 w 5"/>
                    <a:gd name="T17" fmla="*/ 0 h 43"/>
                    <a:gd name="T18" fmla="*/ 0 w 5"/>
                    <a:gd name="T19" fmla="*/ 0 h 4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43"/>
                    <a:gd name="T32" fmla="*/ 5 w 5"/>
                    <a:gd name="T33" fmla="*/ 43 h 4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43">
                      <a:moveTo>
                        <a:pt x="0" y="40"/>
                      </a:moveTo>
                      <a:lnTo>
                        <a:pt x="2" y="40"/>
                      </a:lnTo>
                      <a:lnTo>
                        <a:pt x="2" y="43"/>
                      </a:lnTo>
                      <a:lnTo>
                        <a:pt x="5" y="40"/>
                      </a:lnTo>
                      <a:lnTo>
                        <a:pt x="5" y="6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6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30" name="Line 212"/>
                <p:cNvSpPr>
                  <a:spLocks noChangeShapeType="1"/>
                </p:cNvSpPr>
                <p:nvPr/>
              </p:nvSpPr>
              <p:spPr bwMode="auto">
                <a:xfrm>
                  <a:off x="7453" y="318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31" name="Freeform 213"/>
                <p:cNvSpPr>
                  <a:spLocks/>
                </p:cNvSpPr>
                <p:nvPr/>
              </p:nvSpPr>
              <p:spPr bwMode="auto">
                <a:xfrm>
                  <a:off x="7452" y="3184"/>
                  <a:ext cx="18" cy="2"/>
                </a:xfrm>
                <a:custGeom>
                  <a:avLst/>
                  <a:gdLst>
                    <a:gd name="T0" fmla="*/ 0 w 53"/>
                    <a:gd name="T1" fmla="*/ 0 h 6"/>
                    <a:gd name="T2" fmla="*/ 0 w 53"/>
                    <a:gd name="T3" fmla="*/ 0 h 6"/>
                    <a:gd name="T4" fmla="*/ 0 w 53"/>
                    <a:gd name="T5" fmla="*/ 0 h 6"/>
                    <a:gd name="T6" fmla="*/ 0 w 53"/>
                    <a:gd name="T7" fmla="*/ 0 h 6"/>
                    <a:gd name="T8" fmla="*/ 0 w 53"/>
                    <a:gd name="T9" fmla="*/ 0 h 6"/>
                    <a:gd name="T10" fmla="*/ 0 w 53"/>
                    <a:gd name="T11" fmla="*/ 0 h 6"/>
                    <a:gd name="T12" fmla="*/ 0 w 53"/>
                    <a:gd name="T13" fmla="*/ 0 h 6"/>
                    <a:gd name="T14" fmla="*/ 0 w 53"/>
                    <a:gd name="T15" fmla="*/ 0 h 6"/>
                    <a:gd name="T16" fmla="*/ 0 w 53"/>
                    <a:gd name="T17" fmla="*/ 0 h 6"/>
                    <a:gd name="T18" fmla="*/ 0 w 5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3"/>
                    <a:gd name="T31" fmla="*/ 0 h 6"/>
                    <a:gd name="T32" fmla="*/ 53 w 53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3" h="6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" y="6"/>
                      </a:lnTo>
                      <a:lnTo>
                        <a:pt x="50" y="6"/>
                      </a:lnTo>
                      <a:lnTo>
                        <a:pt x="53" y="6"/>
                      </a:lnTo>
                      <a:lnTo>
                        <a:pt x="53" y="3"/>
                      </a:lnTo>
                      <a:lnTo>
                        <a:pt x="53" y="0"/>
                      </a:lnTo>
                      <a:lnTo>
                        <a:pt x="5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32" name="Line 214"/>
                <p:cNvSpPr>
                  <a:spLocks noChangeShapeType="1"/>
                </p:cNvSpPr>
                <p:nvPr/>
              </p:nvSpPr>
              <p:spPr bwMode="auto">
                <a:xfrm>
                  <a:off x="7468" y="318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33" name="Freeform 215"/>
                <p:cNvSpPr>
                  <a:spLocks/>
                </p:cNvSpPr>
                <p:nvPr/>
              </p:nvSpPr>
              <p:spPr bwMode="auto">
                <a:xfrm>
                  <a:off x="7468" y="3171"/>
                  <a:ext cx="2" cy="15"/>
                </a:xfrm>
                <a:custGeom>
                  <a:avLst/>
                  <a:gdLst>
                    <a:gd name="T0" fmla="*/ 0 w 6"/>
                    <a:gd name="T1" fmla="*/ 0 h 44"/>
                    <a:gd name="T2" fmla="*/ 0 w 6"/>
                    <a:gd name="T3" fmla="*/ 0 h 44"/>
                    <a:gd name="T4" fmla="*/ 0 w 6"/>
                    <a:gd name="T5" fmla="*/ 0 h 44"/>
                    <a:gd name="T6" fmla="*/ 0 w 6"/>
                    <a:gd name="T7" fmla="*/ 0 h 44"/>
                    <a:gd name="T8" fmla="*/ 0 w 6"/>
                    <a:gd name="T9" fmla="*/ 0 h 44"/>
                    <a:gd name="T10" fmla="*/ 0 w 6"/>
                    <a:gd name="T11" fmla="*/ 0 h 44"/>
                    <a:gd name="T12" fmla="*/ 0 w 6"/>
                    <a:gd name="T13" fmla="*/ 0 h 44"/>
                    <a:gd name="T14" fmla="*/ 0 w 6"/>
                    <a:gd name="T15" fmla="*/ 0 h 44"/>
                    <a:gd name="T16" fmla="*/ 0 w 6"/>
                    <a:gd name="T17" fmla="*/ 0 h 44"/>
                    <a:gd name="T18" fmla="*/ 0 w 6"/>
                    <a:gd name="T19" fmla="*/ 0 h 4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4"/>
                    <a:gd name="T32" fmla="*/ 6 w 6"/>
                    <a:gd name="T33" fmla="*/ 44 h 4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4">
                      <a:moveTo>
                        <a:pt x="0" y="41"/>
                      </a:moveTo>
                      <a:lnTo>
                        <a:pt x="3" y="44"/>
                      </a:lnTo>
                      <a:lnTo>
                        <a:pt x="6" y="44"/>
                      </a:lnTo>
                      <a:lnTo>
                        <a:pt x="6" y="9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6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34" name="Line 216"/>
                <p:cNvSpPr>
                  <a:spLocks noChangeShapeType="1"/>
                </p:cNvSpPr>
                <p:nvPr/>
              </p:nvSpPr>
              <p:spPr bwMode="auto">
                <a:xfrm>
                  <a:off x="7469" y="317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35" name="Freeform 217"/>
                <p:cNvSpPr>
                  <a:spLocks/>
                </p:cNvSpPr>
                <p:nvPr/>
              </p:nvSpPr>
              <p:spPr bwMode="auto">
                <a:xfrm>
                  <a:off x="7468" y="3171"/>
                  <a:ext cx="15" cy="2"/>
                </a:xfrm>
                <a:custGeom>
                  <a:avLst/>
                  <a:gdLst>
                    <a:gd name="T0" fmla="*/ 0 w 46"/>
                    <a:gd name="T1" fmla="*/ 0 h 6"/>
                    <a:gd name="T2" fmla="*/ 0 w 46"/>
                    <a:gd name="T3" fmla="*/ 0 h 6"/>
                    <a:gd name="T4" fmla="*/ 0 w 46"/>
                    <a:gd name="T5" fmla="*/ 0 h 6"/>
                    <a:gd name="T6" fmla="*/ 0 w 46"/>
                    <a:gd name="T7" fmla="*/ 0 h 6"/>
                    <a:gd name="T8" fmla="*/ 0 w 46"/>
                    <a:gd name="T9" fmla="*/ 0 h 6"/>
                    <a:gd name="T10" fmla="*/ 0 w 46"/>
                    <a:gd name="T11" fmla="*/ 0 h 6"/>
                    <a:gd name="T12" fmla="*/ 0 w 46"/>
                    <a:gd name="T13" fmla="*/ 0 h 6"/>
                    <a:gd name="T14" fmla="*/ 0 w 46"/>
                    <a:gd name="T15" fmla="*/ 0 h 6"/>
                    <a:gd name="T16" fmla="*/ 0 w 46"/>
                    <a:gd name="T17" fmla="*/ 0 h 6"/>
                    <a:gd name="T18" fmla="*/ 0 w 46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6"/>
                    <a:gd name="T31" fmla="*/ 0 h 6"/>
                    <a:gd name="T32" fmla="*/ 46 w 46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6" h="6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3" y="6"/>
                      </a:lnTo>
                      <a:lnTo>
                        <a:pt x="40" y="6"/>
                      </a:lnTo>
                      <a:lnTo>
                        <a:pt x="44" y="6"/>
                      </a:lnTo>
                      <a:lnTo>
                        <a:pt x="46" y="3"/>
                      </a:lnTo>
                      <a:lnTo>
                        <a:pt x="44" y="0"/>
                      </a:lnTo>
                      <a:lnTo>
                        <a:pt x="40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36" name="Line 218"/>
                <p:cNvSpPr>
                  <a:spLocks noChangeShapeType="1"/>
                </p:cNvSpPr>
                <p:nvPr/>
              </p:nvSpPr>
              <p:spPr bwMode="auto">
                <a:xfrm>
                  <a:off x="7481" y="317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37" name="Freeform 219"/>
                <p:cNvSpPr>
                  <a:spLocks/>
                </p:cNvSpPr>
                <p:nvPr/>
              </p:nvSpPr>
              <p:spPr bwMode="auto">
                <a:xfrm>
                  <a:off x="7481" y="3159"/>
                  <a:ext cx="1" cy="14"/>
                </a:xfrm>
                <a:custGeom>
                  <a:avLst/>
                  <a:gdLst>
                    <a:gd name="T0" fmla="*/ 0 w 4"/>
                    <a:gd name="T1" fmla="*/ 0 h 43"/>
                    <a:gd name="T2" fmla="*/ 0 w 4"/>
                    <a:gd name="T3" fmla="*/ 0 h 43"/>
                    <a:gd name="T4" fmla="*/ 0 w 4"/>
                    <a:gd name="T5" fmla="*/ 0 h 43"/>
                    <a:gd name="T6" fmla="*/ 0 w 4"/>
                    <a:gd name="T7" fmla="*/ 0 h 43"/>
                    <a:gd name="T8" fmla="*/ 0 w 4"/>
                    <a:gd name="T9" fmla="*/ 0 h 43"/>
                    <a:gd name="T10" fmla="*/ 0 w 4"/>
                    <a:gd name="T11" fmla="*/ 0 h 43"/>
                    <a:gd name="T12" fmla="*/ 0 w 4"/>
                    <a:gd name="T13" fmla="*/ 0 h 43"/>
                    <a:gd name="T14" fmla="*/ 0 w 4"/>
                    <a:gd name="T15" fmla="*/ 0 h 43"/>
                    <a:gd name="T16" fmla="*/ 0 w 4"/>
                    <a:gd name="T17" fmla="*/ 0 h 43"/>
                    <a:gd name="T18" fmla="*/ 0 w 4"/>
                    <a:gd name="T19" fmla="*/ 0 h 4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"/>
                    <a:gd name="T31" fmla="*/ 0 h 43"/>
                    <a:gd name="T32" fmla="*/ 4 w 4"/>
                    <a:gd name="T33" fmla="*/ 43 h 4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" h="43">
                      <a:moveTo>
                        <a:pt x="0" y="40"/>
                      </a:moveTo>
                      <a:lnTo>
                        <a:pt x="0" y="43"/>
                      </a:lnTo>
                      <a:lnTo>
                        <a:pt x="4" y="43"/>
                      </a:lnTo>
                      <a:lnTo>
                        <a:pt x="4" y="8"/>
                      </a:lnTo>
                      <a:lnTo>
                        <a:pt x="4" y="2"/>
                      </a:ln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38" name="Line 220"/>
                <p:cNvSpPr>
                  <a:spLocks noChangeShapeType="1"/>
                </p:cNvSpPr>
                <p:nvPr/>
              </p:nvSpPr>
              <p:spPr bwMode="auto">
                <a:xfrm>
                  <a:off x="7482" y="315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39" name="Freeform 221"/>
                <p:cNvSpPr>
                  <a:spLocks/>
                </p:cNvSpPr>
                <p:nvPr/>
              </p:nvSpPr>
              <p:spPr bwMode="auto">
                <a:xfrm>
                  <a:off x="7481" y="3159"/>
                  <a:ext cx="15" cy="2"/>
                </a:xfrm>
                <a:custGeom>
                  <a:avLst/>
                  <a:gdLst>
                    <a:gd name="T0" fmla="*/ 0 w 44"/>
                    <a:gd name="T1" fmla="*/ 0 h 6"/>
                    <a:gd name="T2" fmla="*/ 0 w 44"/>
                    <a:gd name="T3" fmla="*/ 0 h 6"/>
                    <a:gd name="T4" fmla="*/ 0 w 44"/>
                    <a:gd name="T5" fmla="*/ 0 h 6"/>
                    <a:gd name="T6" fmla="*/ 0 w 44"/>
                    <a:gd name="T7" fmla="*/ 0 h 6"/>
                    <a:gd name="T8" fmla="*/ 0 w 44"/>
                    <a:gd name="T9" fmla="*/ 0 h 6"/>
                    <a:gd name="T10" fmla="*/ 0 w 44"/>
                    <a:gd name="T11" fmla="*/ 0 h 6"/>
                    <a:gd name="T12" fmla="*/ 0 w 44"/>
                    <a:gd name="T13" fmla="*/ 0 h 6"/>
                    <a:gd name="T14" fmla="*/ 0 w 44"/>
                    <a:gd name="T15" fmla="*/ 0 h 6"/>
                    <a:gd name="T16" fmla="*/ 0 w 44"/>
                    <a:gd name="T17" fmla="*/ 0 h 6"/>
                    <a:gd name="T18" fmla="*/ 0 w 4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4"/>
                    <a:gd name="T31" fmla="*/ 0 h 6"/>
                    <a:gd name="T32" fmla="*/ 44 w 4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4" h="6">
                      <a:moveTo>
                        <a:pt x="4" y="0"/>
                      </a:move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38" y="6"/>
                      </a:lnTo>
                      <a:lnTo>
                        <a:pt x="44" y="6"/>
                      </a:lnTo>
                      <a:lnTo>
                        <a:pt x="44" y="2"/>
                      </a:lnTo>
                      <a:lnTo>
                        <a:pt x="42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40" name="Line 222"/>
                <p:cNvSpPr>
                  <a:spLocks noChangeShapeType="1"/>
                </p:cNvSpPr>
                <p:nvPr/>
              </p:nvSpPr>
              <p:spPr bwMode="auto">
                <a:xfrm>
                  <a:off x="7494" y="315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41" name="Freeform 223"/>
                <p:cNvSpPr>
                  <a:spLocks/>
                </p:cNvSpPr>
                <p:nvPr/>
              </p:nvSpPr>
              <p:spPr bwMode="auto">
                <a:xfrm>
                  <a:off x="7494" y="3146"/>
                  <a:ext cx="2" cy="15"/>
                </a:xfrm>
                <a:custGeom>
                  <a:avLst/>
                  <a:gdLst>
                    <a:gd name="T0" fmla="*/ 0 w 6"/>
                    <a:gd name="T1" fmla="*/ 0 h 44"/>
                    <a:gd name="T2" fmla="*/ 0 w 6"/>
                    <a:gd name="T3" fmla="*/ 0 h 44"/>
                    <a:gd name="T4" fmla="*/ 0 w 6"/>
                    <a:gd name="T5" fmla="*/ 0 h 44"/>
                    <a:gd name="T6" fmla="*/ 0 w 6"/>
                    <a:gd name="T7" fmla="*/ 0 h 44"/>
                    <a:gd name="T8" fmla="*/ 0 w 6"/>
                    <a:gd name="T9" fmla="*/ 0 h 44"/>
                    <a:gd name="T10" fmla="*/ 0 w 6"/>
                    <a:gd name="T11" fmla="*/ 0 h 44"/>
                    <a:gd name="T12" fmla="*/ 0 w 6"/>
                    <a:gd name="T13" fmla="*/ 0 h 44"/>
                    <a:gd name="T14" fmla="*/ 0 w 6"/>
                    <a:gd name="T15" fmla="*/ 0 h 44"/>
                    <a:gd name="T16" fmla="*/ 0 w 6"/>
                    <a:gd name="T17" fmla="*/ 0 h 44"/>
                    <a:gd name="T18" fmla="*/ 0 w 6"/>
                    <a:gd name="T19" fmla="*/ 0 h 4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4"/>
                    <a:gd name="T32" fmla="*/ 6 w 6"/>
                    <a:gd name="T33" fmla="*/ 44 h 4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4">
                      <a:moveTo>
                        <a:pt x="0" y="40"/>
                      </a:moveTo>
                      <a:lnTo>
                        <a:pt x="4" y="44"/>
                      </a:lnTo>
                      <a:lnTo>
                        <a:pt x="6" y="44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3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42" name="Line 224"/>
                <p:cNvSpPr>
                  <a:spLocks noChangeShapeType="1"/>
                </p:cNvSpPr>
                <p:nvPr/>
              </p:nvSpPr>
              <p:spPr bwMode="auto">
                <a:xfrm>
                  <a:off x="7495" y="314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43" name="Freeform 225"/>
                <p:cNvSpPr>
                  <a:spLocks/>
                </p:cNvSpPr>
                <p:nvPr/>
              </p:nvSpPr>
              <p:spPr bwMode="auto">
                <a:xfrm>
                  <a:off x="7494" y="3146"/>
                  <a:ext cx="15" cy="2"/>
                </a:xfrm>
                <a:custGeom>
                  <a:avLst/>
                  <a:gdLst>
                    <a:gd name="T0" fmla="*/ 0 w 46"/>
                    <a:gd name="T1" fmla="*/ 0 h 6"/>
                    <a:gd name="T2" fmla="*/ 0 w 46"/>
                    <a:gd name="T3" fmla="*/ 0 h 6"/>
                    <a:gd name="T4" fmla="*/ 0 w 46"/>
                    <a:gd name="T5" fmla="*/ 0 h 6"/>
                    <a:gd name="T6" fmla="*/ 0 w 46"/>
                    <a:gd name="T7" fmla="*/ 0 h 6"/>
                    <a:gd name="T8" fmla="*/ 0 w 46"/>
                    <a:gd name="T9" fmla="*/ 0 h 6"/>
                    <a:gd name="T10" fmla="*/ 0 w 46"/>
                    <a:gd name="T11" fmla="*/ 0 h 6"/>
                    <a:gd name="T12" fmla="*/ 0 w 46"/>
                    <a:gd name="T13" fmla="*/ 0 h 6"/>
                    <a:gd name="T14" fmla="*/ 0 w 46"/>
                    <a:gd name="T15" fmla="*/ 0 h 6"/>
                    <a:gd name="T16" fmla="*/ 0 w 46"/>
                    <a:gd name="T17" fmla="*/ 0 h 6"/>
                    <a:gd name="T18" fmla="*/ 0 w 46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6"/>
                    <a:gd name="T31" fmla="*/ 0 h 6"/>
                    <a:gd name="T32" fmla="*/ 46 w 46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6" h="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3"/>
                      </a:lnTo>
                      <a:lnTo>
                        <a:pt x="4" y="6"/>
                      </a:lnTo>
                      <a:lnTo>
                        <a:pt x="40" y="6"/>
                      </a:lnTo>
                      <a:lnTo>
                        <a:pt x="44" y="6"/>
                      </a:lnTo>
                      <a:lnTo>
                        <a:pt x="46" y="3"/>
                      </a:lnTo>
                      <a:lnTo>
                        <a:pt x="44" y="0"/>
                      </a:lnTo>
                      <a:lnTo>
                        <a:pt x="40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44" name="Line 226"/>
                <p:cNvSpPr>
                  <a:spLocks noChangeShapeType="1"/>
                </p:cNvSpPr>
                <p:nvPr/>
              </p:nvSpPr>
              <p:spPr bwMode="auto">
                <a:xfrm>
                  <a:off x="7507" y="314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45" name="Freeform 227"/>
                <p:cNvSpPr>
                  <a:spLocks/>
                </p:cNvSpPr>
                <p:nvPr/>
              </p:nvSpPr>
              <p:spPr bwMode="auto">
                <a:xfrm>
                  <a:off x="7507" y="3133"/>
                  <a:ext cx="1" cy="15"/>
                </a:xfrm>
                <a:custGeom>
                  <a:avLst/>
                  <a:gdLst>
                    <a:gd name="T0" fmla="*/ 0 w 4"/>
                    <a:gd name="T1" fmla="*/ 0 h 44"/>
                    <a:gd name="T2" fmla="*/ 0 w 4"/>
                    <a:gd name="T3" fmla="*/ 0 h 44"/>
                    <a:gd name="T4" fmla="*/ 0 w 4"/>
                    <a:gd name="T5" fmla="*/ 0 h 44"/>
                    <a:gd name="T6" fmla="*/ 0 w 4"/>
                    <a:gd name="T7" fmla="*/ 0 h 44"/>
                    <a:gd name="T8" fmla="*/ 0 w 4"/>
                    <a:gd name="T9" fmla="*/ 0 h 44"/>
                    <a:gd name="T10" fmla="*/ 0 w 4"/>
                    <a:gd name="T11" fmla="*/ 0 h 44"/>
                    <a:gd name="T12" fmla="*/ 0 w 4"/>
                    <a:gd name="T13" fmla="*/ 0 h 44"/>
                    <a:gd name="T14" fmla="*/ 0 w 4"/>
                    <a:gd name="T15" fmla="*/ 0 h 44"/>
                    <a:gd name="T16" fmla="*/ 0 w 4"/>
                    <a:gd name="T17" fmla="*/ 0 h 44"/>
                    <a:gd name="T18" fmla="*/ 0 w 4"/>
                    <a:gd name="T19" fmla="*/ 0 h 4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"/>
                    <a:gd name="T31" fmla="*/ 0 h 44"/>
                    <a:gd name="T32" fmla="*/ 4 w 4"/>
                    <a:gd name="T33" fmla="*/ 44 h 4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" h="44">
                      <a:moveTo>
                        <a:pt x="0" y="41"/>
                      </a:moveTo>
                      <a:lnTo>
                        <a:pt x="0" y="44"/>
                      </a:lnTo>
                      <a:lnTo>
                        <a:pt x="4" y="44"/>
                      </a:lnTo>
                      <a:lnTo>
                        <a:pt x="4" y="6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46" name="Line 228"/>
                <p:cNvSpPr>
                  <a:spLocks noChangeShapeType="1"/>
                </p:cNvSpPr>
                <p:nvPr/>
              </p:nvSpPr>
              <p:spPr bwMode="auto">
                <a:xfrm>
                  <a:off x="7508" y="313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47" name="Freeform 229"/>
                <p:cNvSpPr>
                  <a:spLocks/>
                </p:cNvSpPr>
                <p:nvPr/>
              </p:nvSpPr>
              <p:spPr bwMode="auto">
                <a:xfrm>
                  <a:off x="7507" y="3133"/>
                  <a:ext cx="15" cy="2"/>
                </a:xfrm>
                <a:custGeom>
                  <a:avLst/>
                  <a:gdLst>
                    <a:gd name="T0" fmla="*/ 0 w 44"/>
                    <a:gd name="T1" fmla="*/ 0 h 6"/>
                    <a:gd name="T2" fmla="*/ 0 w 44"/>
                    <a:gd name="T3" fmla="*/ 0 h 6"/>
                    <a:gd name="T4" fmla="*/ 0 w 44"/>
                    <a:gd name="T5" fmla="*/ 0 h 6"/>
                    <a:gd name="T6" fmla="*/ 0 w 44"/>
                    <a:gd name="T7" fmla="*/ 0 h 6"/>
                    <a:gd name="T8" fmla="*/ 0 w 44"/>
                    <a:gd name="T9" fmla="*/ 0 h 6"/>
                    <a:gd name="T10" fmla="*/ 0 w 44"/>
                    <a:gd name="T11" fmla="*/ 0 h 6"/>
                    <a:gd name="T12" fmla="*/ 0 w 44"/>
                    <a:gd name="T13" fmla="*/ 0 h 6"/>
                    <a:gd name="T14" fmla="*/ 0 w 44"/>
                    <a:gd name="T15" fmla="*/ 0 h 6"/>
                    <a:gd name="T16" fmla="*/ 0 w 44"/>
                    <a:gd name="T17" fmla="*/ 0 h 6"/>
                    <a:gd name="T18" fmla="*/ 0 w 4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4"/>
                    <a:gd name="T31" fmla="*/ 0 h 6"/>
                    <a:gd name="T32" fmla="*/ 44 w 4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4" h="6">
                      <a:moveTo>
                        <a:pt x="4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38" y="6"/>
                      </a:lnTo>
                      <a:lnTo>
                        <a:pt x="44" y="6"/>
                      </a:lnTo>
                      <a:lnTo>
                        <a:pt x="44" y="4"/>
                      </a:lnTo>
                      <a:lnTo>
                        <a:pt x="44" y="0"/>
                      </a:lnTo>
                      <a:lnTo>
                        <a:pt x="42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48" name="Line 230"/>
                <p:cNvSpPr>
                  <a:spLocks noChangeShapeType="1"/>
                </p:cNvSpPr>
                <p:nvPr/>
              </p:nvSpPr>
              <p:spPr bwMode="auto">
                <a:xfrm>
                  <a:off x="7520" y="313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49" name="Freeform 231"/>
                <p:cNvSpPr>
                  <a:spLocks/>
                </p:cNvSpPr>
                <p:nvPr/>
              </p:nvSpPr>
              <p:spPr bwMode="auto">
                <a:xfrm>
                  <a:off x="7520" y="3121"/>
                  <a:ext cx="2" cy="14"/>
                </a:xfrm>
                <a:custGeom>
                  <a:avLst/>
                  <a:gdLst>
                    <a:gd name="T0" fmla="*/ 0 w 6"/>
                    <a:gd name="T1" fmla="*/ 0 h 44"/>
                    <a:gd name="T2" fmla="*/ 0 w 6"/>
                    <a:gd name="T3" fmla="*/ 0 h 44"/>
                    <a:gd name="T4" fmla="*/ 0 w 6"/>
                    <a:gd name="T5" fmla="*/ 0 h 44"/>
                    <a:gd name="T6" fmla="*/ 0 w 6"/>
                    <a:gd name="T7" fmla="*/ 0 h 44"/>
                    <a:gd name="T8" fmla="*/ 0 w 6"/>
                    <a:gd name="T9" fmla="*/ 0 h 44"/>
                    <a:gd name="T10" fmla="*/ 0 w 6"/>
                    <a:gd name="T11" fmla="*/ 0 h 44"/>
                    <a:gd name="T12" fmla="*/ 0 w 6"/>
                    <a:gd name="T13" fmla="*/ 0 h 44"/>
                    <a:gd name="T14" fmla="*/ 0 w 6"/>
                    <a:gd name="T15" fmla="*/ 0 h 44"/>
                    <a:gd name="T16" fmla="*/ 0 w 6"/>
                    <a:gd name="T17" fmla="*/ 0 h 44"/>
                    <a:gd name="T18" fmla="*/ 0 w 6"/>
                    <a:gd name="T19" fmla="*/ 0 h 4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4"/>
                    <a:gd name="T32" fmla="*/ 6 w 6"/>
                    <a:gd name="T33" fmla="*/ 44 h 4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4">
                      <a:moveTo>
                        <a:pt x="0" y="42"/>
                      </a:moveTo>
                      <a:lnTo>
                        <a:pt x="0" y="44"/>
                      </a:lnTo>
                      <a:lnTo>
                        <a:pt x="4" y="44"/>
                      </a:lnTo>
                      <a:lnTo>
                        <a:pt x="6" y="44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50" name="Line 232"/>
                <p:cNvSpPr>
                  <a:spLocks noChangeShapeType="1"/>
                </p:cNvSpPr>
                <p:nvPr/>
              </p:nvSpPr>
              <p:spPr bwMode="auto">
                <a:xfrm>
                  <a:off x="7521" y="312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51" name="Freeform 233"/>
                <p:cNvSpPr>
                  <a:spLocks/>
                </p:cNvSpPr>
                <p:nvPr/>
              </p:nvSpPr>
              <p:spPr bwMode="auto">
                <a:xfrm>
                  <a:off x="7520" y="3121"/>
                  <a:ext cx="11" cy="1"/>
                </a:xfrm>
                <a:custGeom>
                  <a:avLst/>
                  <a:gdLst>
                    <a:gd name="T0" fmla="*/ 0 w 35"/>
                    <a:gd name="T1" fmla="*/ 0 h 4"/>
                    <a:gd name="T2" fmla="*/ 0 w 35"/>
                    <a:gd name="T3" fmla="*/ 0 h 4"/>
                    <a:gd name="T4" fmla="*/ 0 w 35"/>
                    <a:gd name="T5" fmla="*/ 0 h 4"/>
                    <a:gd name="T6" fmla="*/ 0 w 35"/>
                    <a:gd name="T7" fmla="*/ 0 h 4"/>
                    <a:gd name="T8" fmla="*/ 0 w 35"/>
                    <a:gd name="T9" fmla="*/ 0 h 4"/>
                    <a:gd name="T10" fmla="*/ 0 w 35"/>
                    <a:gd name="T11" fmla="*/ 0 h 4"/>
                    <a:gd name="T12" fmla="*/ 0 w 35"/>
                    <a:gd name="T13" fmla="*/ 0 h 4"/>
                    <a:gd name="T14" fmla="*/ 0 w 35"/>
                    <a:gd name="T15" fmla="*/ 0 h 4"/>
                    <a:gd name="T16" fmla="*/ 0 w 35"/>
                    <a:gd name="T17" fmla="*/ 0 h 4"/>
                    <a:gd name="T18" fmla="*/ 0 w 35"/>
                    <a:gd name="T19" fmla="*/ 0 h 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5"/>
                    <a:gd name="T31" fmla="*/ 0 h 4"/>
                    <a:gd name="T32" fmla="*/ 35 w 35"/>
                    <a:gd name="T33" fmla="*/ 4 h 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5" h="4">
                      <a:moveTo>
                        <a:pt x="4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7" y="4"/>
                      </a:lnTo>
                      <a:lnTo>
                        <a:pt x="35" y="4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52" name="Line 234"/>
                <p:cNvSpPr>
                  <a:spLocks noChangeShapeType="1"/>
                </p:cNvSpPr>
                <p:nvPr/>
              </p:nvSpPr>
              <p:spPr bwMode="auto">
                <a:xfrm>
                  <a:off x="7530" y="312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53" name="Freeform 235"/>
                <p:cNvSpPr>
                  <a:spLocks/>
                </p:cNvSpPr>
                <p:nvPr/>
              </p:nvSpPr>
              <p:spPr bwMode="auto">
                <a:xfrm>
                  <a:off x="7530" y="3107"/>
                  <a:ext cx="1" cy="16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0 h 46"/>
                    <a:gd name="T4" fmla="*/ 0 w 4"/>
                    <a:gd name="T5" fmla="*/ 0 h 46"/>
                    <a:gd name="T6" fmla="*/ 0 w 4"/>
                    <a:gd name="T7" fmla="*/ 0 h 46"/>
                    <a:gd name="T8" fmla="*/ 0 w 4"/>
                    <a:gd name="T9" fmla="*/ 0 h 46"/>
                    <a:gd name="T10" fmla="*/ 0 w 4"/>
                    <a:gd name="T11" fmla="*/ 0 h 46"/>
                    <a:gd name="T12" fmla="*/ 0 w 4"/>
                    <a:gd name="T13" fmla="*/ 0 h 46"/>
                    <a:gd name="T14" fmla="*/ 0 w 4"/>
                    <a:gd name="T15" fmla="*/ 0 h 46"/>
                    <a:gd name="T16" fmla="*/ 0 w 4"/>
                    <a:gd name="T17" fmla="*/ 0 h 46"/>
                    <a:gd name="T18" fmla="*/ 0 w 4"/>
                    <a:gd name="T19" fmla="*/ 0 h 4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"/>
                    <a:gd name="T31" fmla="*/ 0 h 46"/>
                    <a:gd name="T32" fmla="*/ 4 w 4"/>
                    <a:gd name="T33" fmla="*/ 46 h 4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" h="46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2" y="46"/>
                      </a:lnTo>
                      <a:lnTo>
                        <a:pt x="4" y="44"/>
                      </a:lnTo>
                      <a:lnTo>
                        <a:pt x="4" y="6"/>
                      </a:lnTo>
                      <a:lnTo>
                        <a:pt x="4" y="4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54" name="Line 236"/>
                <p:cNvSpPr>
                  <a:spLocks noChangeShapeType="1"/>
                </p:cNvSpPr>
                <p:nvPr/>
              </p:nvSpPr>
              <p:spPr bwMode="auto">
                <a:xfrm>
                  <a:off x="7531" y="310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55" name="Freeform 237"/>
                <p:cNvSpPr>
                  <a:spLocks/>
                </p:cNvSpPr>
                <p:nvPr/>
              </p:nvSpPr>
              <p:spPr bwMode="auto">
                <a:xfrm>
                  <a:off x="7530" y="3107"/>
                  <a:ext cx="21" cy="2"/>
                </a:xfrm>
                <a:custGeom>
                  <a:avLst/>
                  <a:gdLst>
                    <a:gd name="T0" fmla="*/ 0 w 64"/>
                    <a:gd name="T1" fmla="*/ 0 h 6"/>
                    <a:gd name="T2" fmla="*/ 0 w 64"/>
                    <a:gd name="T3" fmla="*/ 0 h 6"/>
                    <a:gd name="T4" fmla="*/ 0 w 64"/>
                    <a:gd name="T5" fmla="*/ 0 h 6"/>
                    <a:gd name="T6" fmla="*/ 0 w 64"/>
                    <a:gd name="T7" fmla="*/ 0 h 6"/>
                    <a:gd name="T8" fmla="*/ 0 w 64"/>
                    <a:gd name="T9" fmla="*/ 0 h 6"/>
                    <a:gd name="T10" fmla="*/ 0 w 64"/>
                    <a:gd name="T11" fmla="*/ 0 h 6"/>
                    <a:gd name="T12" fmla="*/ 0 w 64"/>
                    <a:gd name="T13" fmla="*/ 0 h 6"/>
                    <a:gd name="T14" fmla="*/ 0 w 64"/>
                    <a:gd name="T15" fmla="*/ 0 h 6"/>
                    <a:gd name="T16" fmla="*/ 0 w 64"/>
                    <a:gd name="T17" fmla="*/ 0 h 6"/>
                    <a:gd name="T18" fmla="*/ 0 w 6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4"/>
                    <a:gd name="T31" fmla="*/ 0 h 6"/>
                    <a:gd name="T32" fmla="*/ 64 w 6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4" h="6">
                      <a:moveTo>
                        <a:pt x="2" y="0"/>
                      </a:move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56" y="6"/>
                      </a:lnTo>
                      <a:lnTo>
                        <a:pt x="61" y="6"/>
                      </a:lnTo>
                      <a:lnTo>
                        <a:pt x="64" y="4"/>
                      </a:lnTo>
                      <a:lnTo>
                        <a:pt x="61" y="4"/>
                      </a:lnTo>
                      <a:lnTo>
                        <a:pt x="58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56" name="Line 238"/>
                <p:cNvSpPr>
                  <a:spLocks noChangeShapeType="1"/>
                </p:cNvSpPr>
                <p:nvPr/>
              </p:nvSpPr>
              <p:spPr bwMode="auto">
                <a:xfrm>
                  <a:off x="7549" y="310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57" name="Freeform 239"/>
                <p:cNvSpPr>
                  <a:spLocks/>
                </p:cNvSpPr>
                <p:nvPr/>
              </p:nvSpPr>
              <p:spPr bwMode="auto">
                <a:xfrm>
                  <a:off x="7549" y="3095"/>
                  <a:ext cx="1" cy="14"/>
                </a:xfrm>
                <a:custGeom>
                  <a:avLst/>
                  <a:gdLst>
                    <a:gd name="T0" fmla="*/ 0 w 3"/>
                    <a:gd name="T1" fmla="*/ 0 h 44"/>
                    <a:gd name="T2" fmla="*/ 0 w 3"/>
                    <a:gd name="T3" fmla="*/ 0 h 44"/>
                    <a:gd name="T4" fmla="*/ 0 w 3"/>
                    <a:gd name="T5" fmla="*/ 0 h 44"/>
                    <a:gd name="T6" fmla="*/ 0 w 3"/>
                    <a:gd name="T7" fmla="*/ 0 h 44"/>
                    <a:gd name="T8" fmla="*/ 0 w 3"/>
                    <a:gd name="T9" fmla="*/ 0 h 44"/>
                    <a:gd name="T10" fmla="*/ 0 w 3"/>
                    <a:gd name="T11" fmla="*/ 0 h 44"/>
                    <a:gd name="T12" fmla="*/ 0 w 3"/>
                    <a:gd name="T13" fmla="*/ 0 h 44"/>
                    <a:gd name="T14" fmla="*/ 0 w 3"/>
                    <a:gd name="T15" fmla="*/ 0 h 44"/>
                    <a:gd name="T16" fmla="*/ 0 w 3"/>
                    <a:gd name="T17" fmla="*/ 0 h 44"/>
                    <a:gd name="T18" fmla="*/ 0 w 3"/>
                    <a:gd name="T19" fmla="*/ 0 h 4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"/>
                    <a:gd name="T31" fmla="*/ 0 h 44"/>
                    <a:gd name="T32" fmla="*/ 3 w 3"/>
                    <a:gd name="T33" fmla="*/ 44 h 4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" h="44">
                      <a:moveTo>
                        <a:pt x="0" y="42"/>
                      </a:moveTo>
                      <a:lnTo>
                        <a:pt x="0" y="44"/>
                      </a:lnTo>
                      <a:lnTo>
                        <a:pt x="3" y="44"/>
                      </a:lnTo>
                      <a:lnTo>
                        <a:pt x="3" y="6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58" name="Line 240"/>
                <p:cNvSpPr>
                  <a:spLocks noChangeShapeType="1"/>
                </p:cNvSpPr>
                <p:nvPr/>
              </p:nvSpPr>
              <p:spPr bwMode="auto">
                <a:xfrm>
                  <a:off x="7550" y="309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59" name="Freeform 241"/>
                <p:cNvSpPr>
                  <a:spLocks/>
                </p:cNvSpPr>
                <p:nvPr/>
              </p:nvSpPr>
              <p:spPr bwMode="auto">
                <a:xfrm>
                  <a:off x="7549" y="3095"/>
                  <a:ext cx="15" cy="1"/>
                </a:xfrm>
                <a:custGeom>
                  <a:avLst/>
                  <a:gdLst>
                    <a:gd name="T0" fmla="*/ 0 w 44"/>
                    <a:gd name="T1" fmla="*/ 0 h 4"/>
                    <a:gd name="T2" fmla="*/ 0 w 44"/>
                    <a:gd name="T3" fmla="*/ 0 h 4"/>
                    <a:gd name="T4" fmla="*/ 0 w 44"/>
                    <a:gd name="T5" fmla="*/ 0 h 4"/>
                    <a:gd name="T6" fmla="*/ 0 w 44"/>
                    <a:gd name="T7" fmla="*/ 0 h 4"/>
                    <a:gd name="T8" fmla="*/ 0 w 44"/>
                    <a:gd name="T9" fmla="*/ 0 h 4"/>
                    <a:gd name="T10" fmla="*/ 0 w 44"/>
                    <a:gd name="T11" fmla="*/ 0 h 4"/>
                    <a:gd name="T12" fmla="*/ 0 w 44"/>
                    <a:gd name="T13" fmla="*/ 0 h 4"/>
                    <a:gd name="T14" fmla="*/ 0 w 44"/>
                    <a:gd name="T15" fmla="*/ 0 h 4"/>
                    <a:gd name="T16" fmla="*/ 0 w 44"/>
                    <a:gd name="T17" fmla="*/ 0 h 4"/>
                    <a:gd name="T18" fmla="*/ 0 w 44"/>
                    <a:gd name="T19" fmla="*/ 0 h 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4"/>
                    <a:gd name="T31" fmla="*/ 0 h 4"/>
                    <a:gd name="T32" fmla="*/ 44 w 44"/>
                    <a:gd name="T33" fmla="*/ 4 h 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4" h="4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38" y="4"/>
                      </a:lnTo>
                      <a:lnTo>
                        <a:pt x="44" y="4"/>
                      </a:lnTo>
                      <a:lnTo>
                        <a:pt x="44" y="0"/>
                      </a:lnTo>
                      <a:lnTo>
                        <a:pt x="40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60" name="Line 242"/>
                <p:cNvSpPr>
                  <a:spLocks noChangeShapeType="1"/>
                </p:cNvSpPr>
                <p:nvPr/>
              </p:nvSpPr>
              <p:spPr bwMode="auto">
                <a:xfrm>
                  <a:off x="7562" y="309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61" name="Freeform 243"/>
                <p:cNvSpPr>
                  <a:spLocks/>
                </p:cNvSpPr>
                <p:nvPr/>
              </p:nvSpPr>
              <p:spPr bwMode="auto">
                <a:xfrm>
                  <a:off x="7562" y="3081"/>
                  <a:ext cx="2" cy="16"/>
                </a:xfrm>
                <a:custGeom>
                  <a:avLst/>
                  <a:gdLst>
                    <a:gd name="T0" fmla="*/ 0 w 6"/>
                    <a:gd name="T1" fmla="*/ 0 h 46"/>
                    <a:gd name="T2" fmla="*/ 0 w 6"/>
                    <a:gd name="T3" fmla="*/ 0 h 46"/>
                    <a:gd name="T4" fmla="*/ 0 w 6"/>
                    <a:gd name="T5" fmla="*/ 0 h 46"/>
                    <a:gd name="T6" fmla="*/ 0 w 6"/>
                    <a:gd name="T7" fmla="*/ 0 h 46"/>
                    <a:gd name="T8" fmla="*/ 0 w 6"/>
                    <a:gd name="T9" fmla="*/ 0 h 46"/>
                    <a:gd name="T10" fmla="*/ 0 w 6"/>
                    <a:gd name="T11" fmla="*/ 0 h 46"/>
                    <a:gd name="T12" fmla="*/ 0 w 6"/>
                    <a:gd name="T13" fmla="*/ 0 h 46"/>
                    <a:gd name="T14" fmla="*/ 0 w 6"/>
                    <a:gd name="T15" fmla="*/ 0 h 46"/>
                    <a:gd name="T16" fmla="*/ 0 w 6"/>
                    <a:gd name="T17" fmla="*/ 0 h 46"/>
                    <a:gd name="T18" fmla="*/ 0 w 6"/>
                    <a:gd name="T19" fmla="*/ 0 h 4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6"/>
                    <a:gd name="T32" fmla="*/ 6 w 6"/>
                    <a:gd name="T33" fmla="*/ 46 h 4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6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2" y="46"/>
                      </a:lnTo>
                      <a:lnTo>
                        <a:pt x="6" y="44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62" name="Line 244"/>
                <p:cNvSpPr>
                  <a:spLocks noChangeShapeType="1"/>
                </p:cNvSpPr>
                <p:nvPr/>
              </p:nvSpPr>
              <p:spPr bwMode="auto">
                <a:xfrm>
                  <a:off x="7563" y="308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63" name="Freeform 245"/>
                <p:cNvSpPr>
                  <a:spLocks/>
                </p:cNvSpPr>
                <p:nvPr/>
              </p:nvSpPr>
              <p:spPr bwMode="auto">
                <a:xfrm>
                  <a:off x="7562" y="3081"/>
                  <a:ext cx="5" cy="2"/>
                </a:xfrm>
                <a:custGeom>
                  <a:avLst/>
                  <a:gdLst>
                    <a:gd name="T0" fmla="*/ 0 w 16"/>
                    <a:gd name="T1" fmla="*/ 0 h 6"/>
                    <a:gd name="T2" fmla="*/ 0 w 16"/>
                    <a:gd name="T3" fmla="*/ 0 h 6"/>
                    <a:gd name="T4" fmla="*/ 0 w 16"/>
                    <a:gd name="T5" fmla="*/ 0 h 6"/>
                    <a:gd name="T6" fmla="*/ 0 w 16"/>
                    <a:gd name="T7" fmla="*/ 0 h 6"/>
                    <a:gd name="T8" fmla="*/ 0 w 16"/>
                    <a:gd name="T9" fmla="*/ 0 h 6"/>
                    <a:gd name="T10" fmla="*/ 0 w 16"/>
                    <a:gd name="T11" fmla="*/ 0 h 6"/>
                    <a:gd name="T12" fmla="*/ 0 w 16"/>
                    <a:gd name="T13" fmla="*/ 0 h 6"/>
                    <a:gd name="T14" fmla="*/ 0 w 16"/>
                    <a:gd name="T15" fmla="*/ 0 h 6"/>
                    <a:gd name="T16" fmla="*/ 0 w 16"/>
                    <a:gd name="T17" fmla="*/ 0 h 6"/>
                    <a:gd name="T18" fmla="*/ 0 w 16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6"/>
                    <a:gd name="T31" fmla="*/ 0 h 6"/>
                    <a:gd name="T32" fmla="*/ 16 w 16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6" h="6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8" y="6"/>
                      </a:lnTo>
                      <a:lnTo>
                        <a:pt x="13" y="6"/>
                      </a:lnTo>
                      <a:lnTo>
                        <a:pt x="16" y="4"/>
                      </a:lnTo>
                      <a:lnTo>
                        <a:pt x="13" y="0"/>
                      </a:lnTo>
                      <a:lnTo>
                        <a:pt x="1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64" name="Line 246"/>
                <p:cNvSpPr>
                  <a:spLocks noChangeShapeType="1"/>
                </p:cNvSpPr>
                <p:nvPr/>
              </p:nvSpPr>
              <p:spPr bwMode="auto">
                <a:xfrm>
                  <a:off x="7566" y="308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65" name="Freeform 247"/>
                <p:cNvSpPr>
                  <a:spLocks/>
                </p:cNvSpPr>
                <p:nvPr/>
              </p:nvSpPr>
              <p:spPr bwMode="auto">
                <a:xfrm>
                  <a:off x="7566" y="3068"/>
                  <a:ext cx="1" cy="1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0 h 46"/>
                    <a:gd name="T4" fmla="*/ 1 w 2"/>
                    <a:gd name="T5" fmla="*/ 0 h 46"/>
                    <a:gd name="T6" fmla="*/ 1 w 2"/>
                    <a:gd name="T7" fmla="*/ 0 h 46"/>
                    <a:gd name="T8" fmla="*/ 1 w 2"/>
                    <a:gd name="T9" fmla="*/ 0 h 46"/>
                    <a:gd name="T10" fmla="*/ 1 w 2"/>
                    <a:gd name="T11" fmla="*/ 0 h 46"/>
                    <a:gd name="T12" fmla="*/ 1 w 2"/>
                    <a:gd name="T13" fmla="*/ 0 h 46"/>
                    <a:gd name="T14" fmla="*/ 0 w 2"/>
                    <a:gd name="T15" fmla="*/ 0 h 46"/>
                    <a:gd name="T16" fmla="*/ 0 w 2"/>
                    <a:gd name="T17" fmla="*/ 0 h 46"/>
                    <a:gd name="T18" fmla="*/ 0 w 2"/>
                    <a:gd name="T19" fmla="*/ 0 h 4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46"/>
                    <a:gd name="T32" fmla="*/ 2 w 2"/>
                    <a:gd name="T33" fmla="*/ 46 h 4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46">
                      <a:moveTo>
                        <a:pt x="0" y="44"/>
                      </a:moveTo>
                      <a:lnTo>
                        <a:pt x="0" y="46"/>
                      </a:lnTo>
                      <a:lnTo>
                        <a:pt x="2" y="46"/>
                      </a:lnTo>
                      <a:lnTo>
                        <a:pt x="2" y="8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66" name="Line 248"/>
                <p:cNvSpPr>
                  <a:spLocks noChangeShapeType="1"/>
                </p:cNvSpPr>
                <p:nvPr/>
              </p:nvSpPr>
              <p:spPr bwMode="auto">
                <a:xfrm>
                  <a:off x="7566" y="306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67" name="Freeform 249"/>
                <p:cNvSpPr>
                  <a:spLocks/>
                </p:cNvSpPr>
                <p:nvPr/>
              </p:nvSpPr>
              <p:spPr bwMode="auto">
                <a:xfrm>
                  <a:off x="7566" y="3068"/>
                  <a:ext cx="20" cy="2"/>
                </a:xfrm>
                <a:custGeom>
                  <a:avLst/>
                  <a:gdLst>
                    <a:gd name="T0" fmla="*/ 0 w 62"/>
                    <a:gd name="T1" fmla="*/ 0 h 6"/>
                    <a:gd name="T2" fmla="*/ 0 w 62"/>
                    <a:gd name="T3" fmla="*/ 0 h 6"/>
                    <a:gd name="T4" fmla="*/ 0 w 62"/>
                    <a:gd name="T5" fmla="*/ 0 h 6"/>
                    <a:gd name="T6" fmla="*/ 0 w 62"/>
                    <a:gd name="T7" fmla="*/ 0 h 6"/>
                    <a:gd name="T8" fmla="*/ 0 w 62"/>
                    <a:gd name="T9" fmla="*/ 0 h 6"/>
                    <a:gd name="T10" fmla="*/ 0 w 62"/>
                    <a:gd name="T11" fmla="*/ 0 h 6"/>
                    <a:gd name="T12" fmla="*/ 0 w 62"/>
                    <a:gd name="T13" fmla="*/ 0 h 6"/>
                    <a:gd name="T14" fmla="*/ 0 w 62"/>
                    <a:gd name="T15" fmla="*/ 0 h 6"/>
                    <a:gd name="T16" fmla="*/ 0 w 62"/>
                    <a:gd name="T17" fmla="*/ 0 h 6"/>
                    <a:gd name="T18" fmla="*/ 0 w 62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2"/>
                    <a:gd name="T31" fmla="*/ 0 h 6"/>
                    <a:gd name="T32" fmla="*/ 62 w 62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2" h="6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56" y="6"/>
                      </a:lnTo>
                      <a:lnTo>
                        <a:pt x="62" y="6"/>
                      </a:lnTo>
                      <a:lnTo>
                        <a:pt x="62" y="3"/>
                      </a:lnTo>
                      <a:lnTo>
                        <a:pt x="62" y="0"/>
                      </a:lnTo>
                      <a:lnTo>
                        <a:pt x="59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68" name="Line 250"/>
                <p:cNvSpPr>
                  <a:spLocks noChangeShapeType="1"/>
                </p:cNvSpPr>
                <p:nvPr/>
              </p:nvSpPr>
              <p:spPr bwMode="auto">
                <a:xfrm>
                  <a:off x="7584" y="306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69" name="Freeform 251"/>
                <p:cNvSpPr>
                  <a:spLocks/>
                </p:cNvSpPr>
                <p:nvPr/>
              </p:nvSpPr>
              <p:spPr bwMode="auto">
                <a:xfrm>
                  <a:off x="7584" y="3055"/>
                  <a:ext cx="2" cy="15"/>
                </a:xfrm>
                <a:custGeom>
                  <a:avLst/>
                  <a:gdLst>
                    <a:gd name="T0" fmla="*/ 0 w 6"/>
                    <a:gd name="T1" fmla="*/ 0 h 46"/>
                    <a:gd name="T2" fmla="*/ 0 w 6"/>
                    <a:gd name="T3" fmla="*/ 0 h 46"/>
                    <a:gd name="T4" fmla="*/ 0 w 6"/>
                    <a:gd name="T5" fmla="*/ 0 h 46"/>
                    <a:gd name="T6" fmla="*/ 0 w 6"/>
                    <a:gd name="T7" fmla="*/ 0 h 46"/>
                    <a:gd name="T8" fmla="*/ 0 w 6"/>
                    <a:gd name="T9" fmla="*/ 0 h 46"/>
                    <a:gd name="T10" fmla="*/ 0 w 6"/>
                    <a:gd name="T11" fmla="*/ 0 h 46"/>
                    <a:gd name="T12" fmla="*/ 0 w 6"/>
                    <a:gd name="T13" fmla="*/ 0 h 46"/>
                    <a:gd name="T14" fmla="*/ 0 w 6"/>
                    <a:gd name="T15" fmla="*/ 0 h 46"/>
                    <a:gd name="T16" fmla="*/ 0 w 6"/>
                    <a:gd name="T17" fmla="*/ 0 h 46"/>
                    <a:gd name="T18" fmla="*/ 0 w 6"/>
                    <a:gd name="T19" fmla="*/ 0 h 4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6"/>
                    <a:gd name="T32" fmla="*/ 6 w 6"/>
                    <a:gd name="T33" fmla="*/ 46 h 4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6">
                      <a:moveTo>
                        <a:pt x="0" y="43"/>
                      </a:moveTo>
                      <a:lnTo>
                        <a:pt x="3" y="46"/>
                      </a:lnTo>
                      <a:lnTo>
                        <a:pt x="6" y="46"/>
                      </a:lnTo>
                      <a:lnTo>
                        <a:pt x="6" y="8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6"/>
                      </a:lnTo>
                      <a:lnTo>
                        <a:pt x="0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70" name="Line 252"/>
                <p:cNvSpPr>
                  <a:spLocks noChangeShapeType="1"/>
                </p:cNvSpPr>
                <p:nvPr/>
              </p:nvSpPr>
              <p:spPr bwMode="auto">
                <a:xfrm>
                  <a:off x="7585" y="305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71" name="Freeform 253"/>
                <p:cNvSpPr>
                  <a:spLocks/>
                </p:cNvSpPr>
                <p:nvPr/>
              </p:nvSpPr>
              <p:spPr bwMode="auto">
                <a:xfrm>
                  <a:off x="7584" y="3055"/>
                  <a:ext cx="16" cy="2"/>
                </a:xfrm>
                <a:custGeom>
                  <a:avLst/>
                  <a:gdLst>
                    <a:gd name="T0" fmla="*/ 0 w 46"/>
                    <a:gd name="T1" fmla="*/ 0 h 6"/>
                    <a:gd name="T2" fmla="*/ 0 w 46"/>
                    <a:gd name="T3" fmla="*/ 0 h 6"/>
                    <a:gd name="T4" fmla="*/ 0 w 46"/>
                    <a:gd name="T5" fmla="*/ 0 h 6"/>
                    <a:gd name="T6" fmla="*/ 0 w 46"/>
                    <a:gd name="T7" fmla="*/ 0 h 6"/>
                    <a:gd name="T8" fmla="*/ 0 w 46"/>
                    <a:gd name="T9" fmla="*/ 0 h 6"/>
                    <a:gd name="T10" fmla="*/ 0 w 46"/>
                    <a:gd name="T11" fmla="*/ 0 h 6"/>
                    <a:gd name="T12" fmla="*/ 0 w 46"/>
                    <a:gd name="T13" fmla="*/ 0 h 6"/>
                    <a:gd name="T14" fmla="*/ 0 w 46"/>
                    <a:gd name="T15" fmla="*/ 0 h 6"/>
                    <a:gd name="T16" fmla="*/ 0 w 46"/>
                    <a:gd name="T17" fmla="*/ 0 h 6"/>
                    <a:gd name="T18" fmla="*/ 0 w 46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6"/>
                    <a:gd name="T31" fmla="*/ 0 h 6"/>
                    <a:gd name="T32" fmla="*/ 46 w 46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6" h="6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3" y="6"/>
                      </a:lnTo>
                      <a:lnTo>
                        <a:pt x="40" y="6"/>
                      </a:lnTo>
                      <a:lnTo>
                        <a:pt x="46" y="6"/>
                      </a:lnTo>
                      <a:lnTo>
                        <a:pt x="46" y="2"/>
                      </a:lnTo>
                      <a:lnTo>
                        <a:pt x="46" y="0"/>
                      </a:lnTo>
                      <a:lnTo>
                        <a:pt x="40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72" name="Line 254"/>
                <p:cNvSpPr>
                  <a:spLocks noChangeShapeType="1"/>
                </p:cNvSpPr>
                <p:nvPr/>
              </p:nvSpPr>
              <p:spPr bwMode="auto">
                <a:xfrm>
                  <a:off x="7598" y="305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73" name="Freeform 255"/>
                <p:cNvSpPr>
                  <a:spLocks/>
                </p:cNvSpPr>
                <p:nvPr/>
              </p:nvSpPr>
              <p:spPr bwMode="auto">
                <a:xfrm>
                  <a:off x="7598" y="3028"/>
                  <a:ext cx="2" cy="29"/>
                </a:xfrm>
                <a:custGeom>
                  <a:avLst/>
                  <a:gdLst>
                    <a:gd name="T0" fmla="*/ 0 w 6"/>
                    <a:gd name="T1" fmla="*/ 0 h 87"/>
                    <a:gd name="T2" fmla="*/ 0 w 6"/>
                    <a:gd name="T3" fmla="*/ 0 h 87"/>
                    <a:gd name="T4" fmla="*/ 0 w 6"/>
                    <a:gd name="T5" fmla="*/ 0 h 87"/>
                    <a:gd name="T6" fmla="*/ 0 w 6"/>
                    <a:gd name="T7" fmla="*/ 0 h 87"/>
                    <a:gd name="T8" fmla="*/ 0 w 6"/>
                    <a:gd name="T9" fmla="*/ 0 h 87"/>
                    <a:gd name="T10" fmla="*/ 0 w 6"/>
                    <a:gd name="T11" fmla="*/ 0 h 87"/>
                    <a:gd name="T12" fmla="*/ 0 w 6"/>
                    <a:gd name="T13" fmla="*/ 0 h 87"/>
                    <a:gd name="T14" fmla="*/ 0 w 6"/>
                    <a:gd name="T15" fmla="*/ 0 h 87"/>
                    <a:gd name="T16" fmla="*/ 0 w 6"/>
                    <a:gd name="T17" fmla="*/ 0 h 87"/>
                    <a:gd name="T18" fmla="*/ 0 w 6"/>
                    <a:gd name="T19" fmla="*/ 0 h 8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87"/>
                    <a:gd name="T32" fmla="*/ 6 w 6"/>
                    <a:gd name="T33" fmla="*/ 87 h 8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87">
                      <a:moveTo>
                        <a:pt x="0" y="83"/>
                      </a:moveTo>
                      <a:lnTo>
                        <a:pt x="0" y="87"/>
                      </a:lnTo>
                      <a:lnTo>
                        <a:pt x="4" y="87"/>
                      </a:lnTo>
                      <a:lnTo>
                        <a:pt x="6" y="87"/>
                      </a:lnTo>
                      <a:lnTo>
                        <a:pt x="6" y="5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74" name="Line 256"/>
                <p:cNvSpPr>
                  <a:spLocks noChangeShapeType="1"/>
                </p:cNvSpPr>
                <p:nvPr/>
              </p:nvSpPr>
              <p:spPr bwMode="auto">
                <a:xfrm>
                  <a:off x="7599" y="302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75" name="Freeform 257"/>
                <p:cNvSpPr>
                  <a:spLocks/>
                </p:cNvSpPr>
                <p:nvPr/>
              </p:nvSpPr>
              <p:spPr bwMode="auto">
                <a:xfrm>
                  <a:off x="7598" y="3028"/>
                  <a:ext cx="5" cy="1"/>
                </a:xfrm>
                <a:custGeom>
                  <a:avLst/>
                  <a:gdLst>
                    <a:gd name="T0" fmla="*/ 0 w 15"/>
                    <a:gd name="T1" fmla="*/ 0 h 5"/>
                    <a:gd name="T2" fmla="*/ 0 w 15"/>
                    <a:gd name="T3" fmla="*/ 0 h 5"/>
                    <a:gd name="T4" fmla="*/ 0 w 15"/>
                    <a:gd name="T5" fmla="*/ 0 h 5"/>
                    <a:gd name="T6" fmla="*/ 0 w 15"/>
                    <a:gd name="T7" fmla="*/ 0 h 5"/>
                    <a:gd name="T8" fmla="*/ 0 w 15"/>
                    <a:gd name="T9" fmla="*/ 0 h 5"/>
                    <a:gd name="T10" fmla="*/ 0 w 15"/>
                    <a:gd name="T11" fmla="*/ 0 h 5"/>
                    <a:gd name="T12" fmla="*/ 0 w 15"/>
                    <a:gd name="T13" fmla="*/ 0 h 5"/>
                    <a:gd name="T14" fmla="*/ 0 w 15"/>
                    <a:gd name="T15" fmla="*/ 0 h 5"/>
                    <a:gd name="T16" fmla="*/ 0 w 15"/>
                    <a:gd name="T17" fmla="*/ 0 h 5"/>
                    <a:gd name="T18" fmla="*/ 0 w 15"/>
                    <a:gd name="T19" fmla="*/ 0 h 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"/>
                    <a:gd name="T31" fmla="*/ 0 h 5"/>
                    <a:gd name="T32" fmla="*/ 15 w 15"/>
                    <a:gd name="T33" fmla="*/ 5 h 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" h="5">
                      <a:moveTo>
                        <a:pt x="4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5"/>
                      </a:lnTo>
                      <a:lnTo>
                        <a:pt x="9" y="5"/>
                      </a:lnTo>
                      <a:lnTo>
                        <a:pt x="15" y="5"/>
                      </a:lnTo>
                      <a:lnTo>
                        <a:pt x="15" y="3"/>
                      </a:lnTo>
                      <a:lnTo>
                        <a:pt x="15" y="0"/>
                      </a:lnTo>
                      <a:lnTo>
                        <a:pt x="11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76" name="Line 258"/>
                <p:cNvSpPr>
                  <a:spLocks noChangeShapeType="1"/>
                </p:cNvSpPr>
                <p:nvPr/>
              </p:nvSpPr>
              <p:spPr bwMode="auto">
                <a:xfrm>
                  <a:off x="7601" y="302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77" name="Freeform 259"/>
                <p:cNvSpPr>
                  <a:spLocks/>
                </p:cNvSpPr>
                <p:nvPr/>
              </p:nvSpPr>
              <p:spPr bwMode="auto">
                <a:xfrm>
                  <a:off x="7601" y="3014"/>
                  <a:ext cx="2" cy="15"/>
                </a:xfrm>
                <a:custGeom>
                  <a:avLst/>
                  <a:gdLst>
                    <a:gd name="T0" fmla="*/ 0 w 6"/>
                    <a:gd name="T1" fmla="*/ 0 h 45"/>
                    <a:gd name="T2" fmla="*/ 0 w 6"/>
                    <a:gd name="T3" fmla="*/ 0 h 45"/>
                    <a:gd name="T4" fmla="*/ 0 w 6"/>
                    <a:gd name="T5" fmla="*/ 0 h 45"/>
                    <a:gd name="T6" fmla="*/ 0 w 6"/>
                    <a:gd name="T7" fmla="*/ 0 h 45"/>
                    <a:gd name="T8" fmla="*/ 0 w 6"/>
                    <a:gd name="T9" fmla="*/ 0 h 45"/>
                    <a:gd name="T10" fmla="*/ 0 w 6"/>
                    <a:gd name="T11" fmla="*/ 0 h 45"/>
                    <a:gd name="T12" fmla="*/ 0 w 6"/>
                    <a:gd name="T13" fmla="*/ 0 h 45"/>
                    <a:gd name="T14" fmla="*/ 0 w 6"/>
                    <a:gd name="T15" fmla="*/ 0 h 45"/>
                    <a:gd name="T16" fmla="*/ 0 w 6"/>
                    <a:gd name="T17" fmla="*/ 0 h 45"/>
                    <a:gd name="T18" fmla="*/ 0 w 6"/>
                    <a:gd name="T19" fmla="*/ 0 h 4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5"/>
                    <a:gd name="T32" fmla="*/ 6 w 6"/>
                    <a:gd name="T33" fmla="*/ 45 h 4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5">
                      <a:moveTo>
                        <a:pt x="0" y="43"/>
                      </a:moveTo>
                      <a:lnTo>
                        <a:pt x="2" y="45"/>
                      </a:lnTo>
                      <a:lnTo>
                        <a:pt x="6" y="45"/>
                      </a:lnTo>
                      <a:lnTo>
                        <a:pt x="6" y="5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0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78" name="Line 260"/>
                <p:cNvSpPr>
                  <a:spLocks noChangeShapeType="1"/>
                </p:cNvSpPr>
                <p:nvPr/>
              </p:nvSpPr>
              <p:spPr bwMode="auto">
                <a:xfrm>
                  <a:off x="7601" y="301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79" name="Freeform 261"/>
                <p:cNvSpPr>
                  <a:spLocks/>
                </p:cNvSpPr>
                <p:nvPr/>
              </p:nvSpPr>
              <p:spPr bwMode="auto">
                <a:xfrm>
                  <a:off x="7601" y="3014"/>
                  <a:ext cx="73" cy="2"/>
                </a:xfrm>
                <a:custGeom>
                  <a:avLst/>
                  <a:gdLst>
                    <a:gd name="T0" fmla="*/ 0 w 220"/>
                    <a:gd name="T1" fmla="*/ 0 h 5"/>
                    <a:gd name="T2" fmla="*/ 0 w 220"/>
                    <a:gd name="T3" fmla="*/ 0 h 5"/>
                    <a:gd name="T4" fmla="*/ 0 w 220"/>
                    <a:gd name="T5" fmla="*/ 0 h 5"/>
                    <a:gd name="T6" fmla="*/ 0 w 220"/>
                    <a:gd name="T7" fmla="*/ 0 h 5"/>
                    <a:gd name="T8" fmla="*/ 0 w 220"/>
                    <a:gd name="T9" fmla="*/ 0 h 5"/>
                    <a:gd name="T10" fmla="*/ 0 w 220"/>
                    <a:gd name="T11" fmla="*/ 0 h 5"/>
                    <a:gd name="T12" fmla="*/ 0 w 220"/>
                    <a:gd name="T13" fmla="*/ 0 h 5"/>
                    <a:gd name="T14" fmla="*/ 0 w 220"/>
                    <a:gd name="T15" fmla="*/ 0 h 5"/>
                    <a:gd name="T16" fmla="*/ 0 w 220"/>
                    <a:gd name="T17" fmla="*/ 0 h 5"/>
                    <a:gd name="T18" fmla="*/ 0 w 220"/>
                    <a:gd name="T19" fmla="*/ 0 h 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20"/>
                    <a:gd name="T31" fmla="*/ 0 h 5"/>
                    <a:gd name="T32" fmla="*/ 220 w 220"/>
                    <a:gd name="T33" fmla="*/ 5 h 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20" h="5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" y="5"/>
                      </a:lnTo>
                      <a:lnTo>
                        <a:pt x="215" y="5"/>
                      </a:lnTo>
                      <a:lnTo>
                        <a:pt x="220" y="5"/>
                      </a:lnTo>
                      <a:lnTo>
                        <a:pt x="220" y="3"/>
                      </a:lnTo>
                      <a:lnTo>
                        <a:pt x="220" y="0"/>
                      </a:lnTo>
                      <a:lnTo>
                        <a:pt x="215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80" name="Line 262"/>
                <p:cNvSpPr>
                  <a:spLocks noChangeShapeType="1"/>
                </p:cNvSpPr>
                <p:nvPr/>
              </p:nvSpPr>
              <p:spPr bwMode="auto">
                <a:xfrm>
                  <a:off x="7672" y="301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81" name="Freeform 263"/>
                <p:cNvSpPr>
                  <a:spLocks/>
                </p:cNvSpPr>
                <p:nvPr/>
              </p:nvSpPr>
              <p:spPr bwMode="auto">
                <a:xfrm>
                  <a:off x="7672" y="3001"/>
                  <a:ext cx="2" cy="15"/>
                </a:xfrm>
                <a:custGeom>
                  <a:avLst/>
                  <a:gdLst>
                    <a:gd name="T0" fmla="*/ 0 w 5"/>
                    <a:gd name="T1" fmla="*/ 0 h 45"/>
                    <a:gd name="T2" fmla="*/ 0 w 5"/>
                    <a:gd name="T3" fmla="*/ 0 h 45"/>
                    <a:gd name="T4" fmla="*/ 0 w 5"/>
                    <a:gd name="T5" fmla="*/ 0 h 45"/>
                    <a:gd name="T6" fmla="*/ 0 w 5"/>
                    <a:gd name="T7" fmla="*/ 0 h 45"/>
                    <a:gd name="T8" fmla="*/ 0 w 5"/>
                    <a:gd name="T9" fmla="*/ 0 h 45"/>
                    <a:gd name="T10" fmla="*/ 0 w 5"/>
                    <a:gd name="T11" fmla="*/ 0 h 45"/>
                    <a:gd name="T12" fmla="*/ 0 w 5"/>
                    <a:gd name="T13" fmla="*/ 0 h 45"/>
                    <a:gd name="T14" fmla="*/ 0 w 5"/>
                    <a:gd name="T15" fmla="*/ 0 h 45"/>
                    <a:gd name="T16" fmla="*/ 0 w 5"/>
                    <a:gd name="T17" fmla="*/ 0 h 45"/>
                    <a:gd name="T18" fmla="*/ 0 w 5"/>
                    <a:gd name="T19" fmla="*/ 0 h 4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45"/>
                    <a:gd name="T32" fmla="*/ 5 w 5"/>
                    <a:gd name="T33" fmla="*/ 45 h 4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45">
                      <a:moveTo>
                        <a:pt x="0" y="43"/>
                      </a:moveTo>
                      <a:lnTo>
                        <a:pt x="0" y="45"/>
                      </a:lnTo>
                      <a:lnTo>
                        <a:pt x="3" y="45"/>
                      </a:lnTo>
                      <a:lnTo>
                        <a:pt x="5" y="45"/>
                      </a:lnTo>
                      <a:lnTo>
                        <a:pt x="5" y="5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82" name="Line 264"/>
                <p:cNvSpPr>
                  <a:spLocks noChangeShapeType="1"/>
                </p:cNvSpPr>
                <p:nvPr/>
              </p:nvSpPr>
              <p:spPr bwMode="auto">
                <a:xfrm>
                  <a:off x="7673" y="300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83" name="Freeform 265"/>
                <p:cNvSpPr>
                  <a:spLocks/>
                </p:cNvSpPr>
                <p:nvPr/>
              </p:nvSpPr>
              <p:spPr bwMode="auto">
                <a:xfrm>
                  <a:off x="7672" y="3001"/>
                  <a:ext cx="38" cy="1"/>
                </a:xfrm>
                <a:custGeom>
                  <a:avLst/>
                  <a:gdLst>
                    <a:gd name="T0" fmla="*/ 0 w 113"/>
                    <a:gd name="T1" fmla="*/ 0 h 2"/>
                    <a:gd name="T2" fmla="*/ 0 w 113"/>
                    <a:gd name="T3" fmla="*/ 0 h 2"/>
                    <a:gd name="T4" fmla="*/ 0 w 113"/>
                    <a:gd name="T5" fmla="*/ 1 h 2"/>
                    <a:gd name="T6" fmla="*/ 0 w 113"/>
                    <a:gd name="T7" fmla="*/ 1 h 2"/>
                    <a:gd name="T8" fmla="*/ 0 w 113"/>
                    <a:gd name="T9" fmla="*/ 1 h 2"/>
                    <a:gd name="T10" fmla="*/ 0 w 113"/>
                    <a:gd name="T11" fmla="*/ 1 h 2"/>
                    <a:gd name="T12" fmla="*/ 0 w 113"/>
                    <a:gd name="T13" fmla="*/ 1 h 2"/>
                    <a:gd name="T14" fmla="*/ 0 w 113"/>
                    <a:gd name="T15" fmla="*/ 0 h 2"/>
                    <a:gd name="T16" fmla="*/ 0 w 113"/>
                    <a:gd name="T17" fmla="*/ 0 h 2"/>
                    <a:gd name="T18" fmla="*/ 0 w 113"/>
                    <a:gd name="T19" fmla="*/ 0 h 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3"/>
                    <a:gd name="T31" fmla="*/ 0 h 2"/>
                    <a:gd name="T32" fmla="*/ 113 w 113"/>
                    <a:gd name="T33" fmla="*/ 2 h 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3" h="2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105" y="2"/>
                      </a:lnTo>
                      <a:lnTo>
                        <a:pt x="110" y="2"/>
                      </a:lnTo>
                      <a:lnTo>
                        <a:pt x="113" y="2"/>
                      </a:lnTo>
                      <a:lnTo>
                        <a:pt x="110" y="0"/>
                      </a:lnTo>
                      <a:lnTo>
                        <a:pt x="107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84" name="Line 266"/>
                <p:cNvSpPr>
                  <a:spLocks noChangeShapeType="1"/>
                </p:cNvSpPr>
                <p:nvPr/>
              </p:nvSpPr>
              <p:spPr bwMode="auto">
                <a:xfrm>
                  <a:off x="7708" y="300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85" name="Freeform 267"/>
                <p:cNvSpPr>
                  <a:spLocks/>
                </p:cNvSpPr>
                <p:nvPr/>
              </p:nvSpPr>
              <p:spPr bwMode="auto">
                <a:xfrm>
                  <a:off x="7708" y="2986"/>
                  <a:ext cx="1" cy="17"/>
                </a:xfrm>
                <a:custGeom>
                  <a:avLst/>
                  <a:gdLst>
                    <a:gd name="T0" fmla="*/ 0 w 3"/>
                    <a:gd name="T1" fmla="*/ 0 h 49"/>
                    <a:gd name="T2" fmla="*/ 0 w 3"/>
                    <a:gd name="T3" fmla="*/ 0 h 49"/>
                    <a:gd name="T4" fmla="*/ 0 w 3"/>
                    <a:gd name="T5" fmla="*/ 0 h 49"/>
                    <a:gd name="T6" fmla="*/ 0 w 3"/>
                    <a:gd name="T7" fmla="*/ 0 h 49"/>
                    <a:gd name="T8" fmla="*/ 0 w 3"/>
                    <a:gd name="T9" fmla="*/ 0 h 49"/>
                    <a:gd name="T10" fmla="*/ 0 w 3"/>
                    <a:gd name="T11" fmla="*/ 0 h 49"/>
                    <a:gd name="T12" fmla="*/ 0 w 3"/>
                    <a:gd name="T13" fmla="*/ 0 h 49"/>
                    <a:gd name="T14" fmla="*/ 0 w 3"/>
                    <a:gd name="T15" fmla="*/ 0 h 49"/>
                    <a:gd name="T16" fmla="*/ 0 w 3"/>
                    <a:gd name="T17" fmla="*/ 0 h 49"/>
                    <a:gd name="T18" fmla="*/ 0 w 3"/>
                    <a:gd name="T19" fmla="*/ 0 h 4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"/>
                    <a:gd name="T31" fmla="*/ 0 h 49"/>
                    <a:gd name="T32" fmla="*/ 3 w 3"/>
                    <a:gd name="T33" fmla="*/ 49 h 4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" h="49">
                      <a:moveTo>
                        <a:pt x="0" y="46"/>
                      </a:moveTo>
                      <a:lnTo>
                        <a:pt x="0" y="46"/>
                      </a:lnTo>
                      <a:lnTo>
                        <a:pt x="3" y="49"/>
                      </a:lnTo>
                      <a:lnTo>
                        <a:pt x="3" y="46"/>
                      </a:lnTo>
                      <a:lnTo>
                        <a:pt x="3" y="6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86" name="Line 268"/>
                <p:cNvSpPr>
                  <a:spLocks noChangeShapeType="1"/>
                </p:cNvSpPr>
                <p:nvPr/>
              </p:nvSpPr>
              <p:spPr bwMode="auto">
                <a:xfrm>
                  <a:off x="7709" y="298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87" name="Freeform 269"/>
                <p:cNvSpPr>
                  <a:spLocks/>
                </p:cNvSpPr>
                <p:nvPr/>
              </p:nvSpPr>
              <p:spPr bwMode="auto">
                <a:xfrm>
                  <a:off x="7708" y="2986"/>
                  <a:ext cx="25" cy="2"/>
                </a:xfrm>
                <a:custGeom>
                  <a:avLst/>
                  <a:gdLst>
                    <a:gd name="T0" fmla="*/ 0 w 74"/>
                    <a:gd name="T1" fmla="*/ 0 h 6"/>
                    <a:gd name="T2" fmla="*/ 0 w 74"/>
                    <a:gd name="T3" fmla="*/ 0 h 6"/>
                    <a:gd name="T4" fmla="*/ 0 w 74"/>
                    <a:gd name="T5" fmla="*/ 0 h 6"/>
                    <a:gd name="T6" fmla="*/ 0 w 74"/>
                    <a:gd name="T7" fmla="*/ 0 h 6"/>
                    <a:gd name="T8" fmla="*/ 0 w 74"/>
                    <a:gd name="T9" fmla="*/ 0 h 6"/>
                    <a:gd name="T10" fmla="*/ 0 w 74"/>
                    <a:gd name="T11" fmla="*/ 0 h 6"/>
                    <a:gd name="T12" fmla="*/ 0 w 74"/>
                    <a:gd name="T13" fmla="*/ 0 h 6"/>
                    <a:gd name="T14" fmla="*/ 0 w 74"/>
                    <a:gd name="T15" fmla="*/ 0 h 6"/>
                    <a:gd name="T16" fmla="*/ 0 w 74"/>
                    <a:gd name="T17" fmla="*/ 0 h 6"/>
                    <a:gd name="T18" fmla="*/ 0 w 7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4"/>
                    <a:gd name="T31" fmla="*/ 0 h 6"/>
                    <a:gd name="T32" fmla="*/ 74 w 7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4" h="6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68" y="6"/>
                      </a:lnTo>
                      <a:lnTo>
                        <a:pt x="74" y="6"/>
                      </a:lnTo>
                      <a:lnTo>
                        <a:pt x="74" y="4"/>
                      </a:lnTo>
                      <a:lnTo>
                        <a:pt x="74" y="0"/>
                      </a:lnTo>
                      <a:lnTo>
                        <a:pt x="7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88" name="Line 270"/>
                <p:cNvSpPr>
                  <a:spLocks noChangeShapeType="1"/>
                </p:cNvSpPr>
                <p:nvPr/>
              </p:nvSpPr>
              <p:spPr bwMode="auto">
                <a:xfrm>
                  <a:off x="7731" y="298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89" name="Freeform 271"/>
                <p:cNvSpPr>
                  <a:spLocks/>
                </p:cNvSpPr>
                <p:nvPr/>
              </p:nvSpPr>
              <p:spPr bwMode="auto">
                <a:xfrm>
                  <a:off x="7731" y="2972"/>
                  <a:ext cx="2" cy="16"/>
                </a:xfrm>
                <a:custGeom>
                  <a:avLst/>
                  <a:gdLst>
                    <a:gd name="T0" fmla="*/ 0 w 6"/>
                    <a:gd name="T1" fmla="*/ 0 h 49"/>
                    <a:gd name="T2" fmla="*/ 0 w 6"/>
                    <a:gd name="T3" fmla="*/ 0 h 49"/>
                    <a:gd name="T4" fmla="*/ 0 w 6"/>
                    <a:gd name="T5" fmla="*/ 0 h 49"/>
                    <a:gd name="T6" fmla="*/ 0 w 6"/>
                    <a:gd name="T7" fmla="*/ 0 h 49"/>
                    <a:gd name="T8" fmla="*/ 0 w 6"/>
                    <a:gd name="T9" fmla="*/ 0 h 49"/>
                    <a:gd name="T10" fmla="*/ 0 w 6"/>
                    <a:gd name="T11" fmla="*/ 0 h 49"/>
                    <a:gd name="T12" fmla="*/ 0 w 6"/>
                    <a:gd name="T13" fmla="*/ 0 h 49"/>
                    <a:gd name="T14" fmla="*/ 0 w 6"/>
                    <a:gd name="T15" fmla="*/ 0 h 49"/>
                    <a:gd name="T16" fmla="*/ 0 w 6"/>
                    <a:gd name="T17" fmla="*/ 0 h 49"/>
                    <a:gd name="T18" fmla="*/ 0 w 6"/>
                    <a:gd name="T19" fmla="*/ 0 h 4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9"/>
                    <a:gd name="T32" fmla="*/ 6 w 6"/>
                    <a:gd name="T33" fmla="*/ 49 h 4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9">
                      <a:moveTo>
                        <a:pt x="0" y="47"/>
                      </a:moveTo>
                      <a:lnTo>
                        <a:pt x="0" y="49"/>
                      </a:lnTo>
                      <a:lnTo>
                        <a:pt x="3" y="49"/>
                      </a:lnTo>
                      <a:lnTo>
                        <a:pt x="6" y="49"/>
                      </a:lnTo>
                      <a:lnTo>
                        <a:pt x="6" y="9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90" name="Line 272"/>
                <p:cNvSpPr>
                  <a:spLocks noChangeShapeType="1"/>
                </p:cNvSpPr>
                <p:nvPr/>
              </p:nvSpPr>
              <p:spPr bwMode="auto">
                <a:xfrm>
                  <a:off x="7732" y="297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91" name="Freeform 273"/>
                <p:cNvSpPr>
                  <a:spLocks/>
                </p:cNvSpPr>
                <p:nvPr/>
              </p:nvSpPr>
              <p:spPr bwMode="auto">
                <a:xfrm>
                  <a:off x="7731" y="2972"/>
                  <a:ext cx="18" cy="2"/>
                </a:xfrm>
                <a:custGeom>
                  <a:avLst/>
                  <a:gdLst>
                    <a:gd name="T0" fmla="*/ 0 w 54"/>
                    <a:gd name="T1" fmla="*/ 0 h 5"/>
                    <a:gd name="T2" fmla="*/ 0 w 54"/>
                    <a:gd name="T3" fmla="*/ 0 h 5"/>
                    <a:gd name="T4" fmla="*/ 0 w 54"/>
                    <a:gd name="T5" fmla="*/ 0 h 5"/>
                    <a:gd name="T6" fmla="*/ 0 w 54"/>
                    <a:gd name="T7" fmla="*/ 0 h 5"/>
                    <a:gd name="T8" fmla="*/ 0 w 54"/>
                    <a:gd name="T9" fmla="*/ 0 h 5"/>
                    <a:gd name="T10" fmla="*/ 0 w 54"/>
                    <a:gd name="T11" fmla="*/ 0 h 5"/>
                    <a:gd name="T12" fmla="*/ 0 w 54"/>
                    <a:gd name="T13" fmla="*/ 0 h 5"/>
                    <a:gd name="T14" fmla="*/ 0 w 54"/>
                    <a:gd name="T15" fmla="*/ 0 h 5"/>
                    <a:gd name="T16" fmla="*/ 0 w 54"/>
                    <a:gd name="T17" fmla="*/ 0 h 5"/>
                    <a:gd name="T18" fmla="*/ 0 w 54"/>
                    <a:gd name="T19" fmla="*/ 0 h 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4"/>
                    <a:gd name="T31" fmla="*/ 0 h 5"/>
                    <a:gd name="T32" fmla="*/ 54 w 54"/>
                    <a:gd name="T33" fmla="*/ 5 h 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4" h="5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5"/>
                      </a:lnTo>
                      <a:lnTo>
                        <a:pt x="48" y="5"/>
                      </a:lnTo>
                      <a:lnTo>
                        <a:pt x="54" y="5"/>
                      </a:lnTo>
                      <a:lnTo>
                        <a:pt x="54" y="3"/>
                      </a:lnTo>
                      <a:lnTo>
                        <a:pt x="54" y="0"/>
                      </a:lnTo>
                      <a:lnTo>
                        <a:pt x="5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92" name="Line 274"/>
                <p:cNvSpPr>
                  <a:spLocks noChangeShapeType="1"/>
                </p:cNvSpPr>
                <p:nvPr/>
              </p:nvSpPr>
              <p:spPr bwMode="auto">
                <a:xfrm>
                  <a:off x="7747" y="297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93" name="Freeform 275"/>
                <p:cNvSpPr>
                  <a:spLocks/>
                </p:cNvSpPr>
                <p:nvPr/>
              </p:nvSpPr>
              <p:spPr bwMode="auto">
                <a:xfrm>
                  <a:off x="7747" y="2958"/>
                  <a:ext cx="2" cy="16"/>
                </a:xfrm>
                <a:custGeom>
                  <a:avLst/>
                  <a:gdLst>
                    <a:gd name="T0" fmla="*/ 0 w 6"/>
                    <a:gd name="T1" fmla="*/ 0 h 47"/>
                    <a:gd name="T2" fmla="*/ 0 w 6"/>
                    <a:gd name="T3" fmla="*/ 0 h 47"/>
                    <a:gd name="T4" fmla="*/ 0 w 6"/>
                    <a:gd name="T5" fmla="*/ 0 h 47"/>
                    <a:gd name="T6" fmla="*/ 0 w 6"/>
                    <a:gd name="T7" fmla="*/ 0 h 47"/>
                    <a:gd name="T8" fmla="*/ 0 w 6"/>
                    <a:gd name="T9" fmla="*/ 0 h 47"/>
                    <a:gd name="T10" fmla="*/ 0 w 6"/>
                    <a:gd name="T11" fmla="*/ 0 h 47"/>
                    <a:gd name="T12" fmla="*/ 0 w 6"/>
                    <a:gd name="T13" fmla="*/ 0 h 47"/>
                    <a:gd name="T14" fmla="*/ 0 w 6"/>
                    <a:gd name="T15" fmla="*/ 0 h 47"/>
                    <a:gd name="T16" fmla="*/ 0 w 6"/>
                    <a:gd name="T17" fmla="*/ 0 h 47"/>
                    <a:gd name="T18" fmla="*/ 0 w 6"/>
                    <a:gd name="T19" fmla="*/ 0 h 4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7"/>
                    <a:gd name="T32" fmla="*/ 6 w 6"/>
                    <a:gd name="T33" fmla="*/ 47 h 4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7">
                      <a:moveTo>
                        <a:pt x="0" y="45"/>
                      </a:moveTo>
                      <a:lnTo>
                        <a:pt x="0" y="47"/>
                      </a:lnTo>
                      <a:lnTo>
                        <a:pt x="3" y="47"/>
                      </a:lnTo>
                      <a:lnTo>
                        <a:pt x="6" y="47"/>
                      </a:lnTo>
                      <a:lnTo>
                        <a:pt x="6" y="7"/>
                      </a:lnTo>
                      <a:lnTo>
                        <a:pt x="6" y="2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0" y="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94" name="Line 276"/>
                <p:cNvSpPr>
                  <a:spLocks noChangeShapeType="1"/>
                </p:cNvSpPr>
                <p:nvPr/>
              </p:nvSpPr>
              <p:spPr bwMode="auto">
                <a:xfrm>
                  <a:off x="7748" y="295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95" name="Freeform 277"/>
                <p:cNvSpPr>
                  <a:spLocks/>
                </p:cNvSpPr>
                <p:nvPr/>
              </p:nvSpPr>
              <p:spPr bwMode="auto">
                <a:xfrm>
                  <a:off x="7747" y="2958"/>
                  <a:ext cx="5" cy="2"/>
                </a:xfrm>
                <a:custGeom>
                  <a:avLst/>
                  <a:gdLst>
                    <a:gd name="T0" fmla="*/ 0 w 16"/>
                    <a:gd name="T1" fmla="*/ 0 h 5"/>
                    <a:gd name="T2" fmla="*/ 0 w 16"/>
                    <a:gd name="T3" fmla="*/ 0 h 5"/>
                    <a:gd name="T4" fmla="*/ 0 w 16"/>
                    <a:gd name="T5" fmla="*/ 0 h 5"/>
                    <a:gd name="T6" fmla="*/ 0 w 16"/>
                    <a:gd name="T7" fmla="*/ 0 h 5"/>
                    <a:gd name="T8" fmla="*/ 0 w 16"/>
                    <a:gd name="T9" fmla="*/ 0 h 5"/>
                    <a:gd name="T10" fmla="*/ 0 w 16"/>
                    <a:gd name="T11" fmla="*/ 0 h 5"/>
                    <a:gd name="T12" fmla="*/ 0 w 16"/>
                    <a:gd name="T13" fmla="*/ 0 h 5"/>
                    <a:gd name="T14" fmla="*/ 0 w 16"/>
                    <a:gd name="T15" fmla="*/ 0 h 5"/>
                    <a:gd name="T16" fmla="*/ 0 w 16"/>
                    <a:gd name="T17" fmla="*/ 0 h 5"/>
                    <a:gd name="T18" fmla="*/ 0 w 16"/>
                    <a:gd name="T19" fmla="*/ 0 h 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6"/>
                    <a:gd name="T31" fmla="*/ 0 h 5"/>
                    <a:gd name="T32" fmla="*/ 16 w 16"/>
                    <a:gd name="T33" fmla="*/ 5 h 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6" h="5">
                      <a:moveTo>
                        <a:pt x="3" y="0"/>
                      </a:moveTo>
                      <a:lnTo>
                        <a:pt x="0" y="2"/>
                      </a:lnTo>
                      <a:lnTo>
                        <a:pt x="0" y="5"/>
                      </a:lnTo>
                      <a:lnTo>
                        <a:pt x="9" y="5"/>
                      </a:lnTo>
                      <a:lnTo>
                        <a:pt x="14" y="5"/>
                      </a:lnTo>
                      <a:lnTo>
                        <a:pt x="16" y="2"/>
                      </a:lnTo>
                      <a:lnTo>
                        <a:pt x="14" y="2"/>
                      </a:lnTo>
                      <a:lnTo>
                        <a:pt x="1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96" name="Line 278"/>
                <p:cNvSpPr>
                  <a:spLocks noChangeShapeType="1"/>
                </p:cNvSpPr>
                <p:nvPr/>
              </p:nvSpPr>
              <p:spPr bwMode="auto">
                <a:xfrm>
                  <a:off x="7750" y="295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97" name="Freeform 279"/>
                <p:cNvSpPr>
                  <a:spLocks/>
                </p:cNvSpPr>
                <p:nvPr/>
              </p:nvSpPr>
              <p:spPr bwMode="auto">
                <a:xfrm>
                  <a:off x="7750" y="2943"/>
                  <a:ext cx="1" cy="17"/>
                </a:xfrm>
                <a:custGeom>
                  <a:avLst/>
                  <a:gdLst>
                    <a:gd name="T0" fmla="*/ 0 w 3"/>
                    <a:gd name="T1" fmla="*/ 0 h 49"/>
                    <a:gd name="T2" fmla="*/ 0 w 3"/>
                    <a:gd name="T3" fmla="*/ 0 h 49"/>
                    <a:gd name="T4" fmla="*/ 0 w 3"/>
                    <a:gd name="T5" fmla="*/ 0 h 49"/>
                    <a:gd name="T6" fmla="*/ 0 w 3"/>
                    <a:gd name="T7" fmla="*/ 0 h 49"/>
                    <a:gd name="T8" fmla="*/ 0 w 3"/>
                    <a:gd name="T9" fmla="*/ 0 h 49"/>
                    <a:gd name="T10" fmla="*/ 0 w 3"/>
                    <a:gd name="T11" fmla="*/ 0 h 49"/>
                    <a:gd name="T12" fmla="*/ 0 w 3"/>
                    <a:gd name="T13" fmla="*/ 0 h 49"/>
                    <a:gd name="T14" fmla="*/ 0 w 3"/>
                    <a:gd name="T15" fmla="*/ 0 h 49"/>
                    <a:gd name="T16" fmla="*/ 0 w 3"/>
                    <a:gd name="T17" fmla="*/ 0 h 49"/>
                    <a:gd name="T18" fmla="*/ 0 w 3"/>
                    <a:gd name="T19" fmla="*/ 0 h 4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"/>
                    <a:gd name="T31" fmla="*/ 0 h 49"/>
                    <a:gd name="T32" fmla="*/ 3 w 3"/>
                    <a:gd name="T33" fmla="*/ 49 h 4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" h="49">
                      <a:moveTo>
                        <a:pt x="0" y="46"/>
                      </a:moveTo>
                      <a:lnTo>
                        <a:pt x="0" y="49"/>
                      </a:lnTo>
                      <a:lnTo>
                        <a:pt x="3" y="49"/>
                      </a:lnTo>
                      <a:lnTo>
                        <a:pt x="3" y="8"/>
                      </a:lnTo>
                      <a:lnTo>
                        <a:pt x="3" y="2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98" name="Line 280"/>
                <p:cNvSpPr>
                  <a:spLocks noChangeShapeType="1"/>
                </p:cNvSpPr>
                <p:nvPr/>
              </p:nvSpPr>
              <p:spPr bwMode="auto">
                <a:xfrm>
                  <a:off x="7751" y="294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299" name="Freeform 281"/>
                <p:cNvSpPr>
                  <a:spLocks/>
                </p:cNvSpPr>
                <p:nvPr/>
              </p:nvSpPr>
              <p:spPr bwMode="auto">
                <a:xfrm>
                  <a:off x="7750" y="2943"/>
                  <a:ext cx="21" cy="2"/>
                </a:xfrm>
                <a:custGeom>
                  <a:avLst/>
                  <a:gdLst>
                    <a:gd name="T0" fmla="*/ 0 w 62"/>
                    <a:gd name="T1" fmla="*/ 0 h 6"/>
                    <a:gd name="T2" fmla="*/ 0 w 62"/>
                    <a:gd name="T3" fmla="*/ 0 h 6"/>
                    <a:gd name="T4" fmla="*/ 0 w 62"/>
                    <a:gd name="T5" fmla="*/ 0 h 6"/>
                    <a:gd name="T6" fmla="*/ 0 w 62"/>
                    <a:gd name="T7" fmla="*/ 0 h 6"/>
                    <a:gd name="T8" fmla="*/ 0 w 62"/>
                    <a:gd name="T9" fmla="*/ 0 h 6"/>
                    <a:gd name="T10" fmla="*/ 0 w 62"/>
                    <a:gd name="T11" fmla="*/ 0 h 6"/>
                    <a:gd name="T12" fmla="*/ 0 w 62"/>
                    <a:gd name="T13" fmla="*/ 0 h 6"/>
                    <a:gd name="T14" fmla="*/ 0 w 62"/>
                    <a:gd name="T15" fmla="*/ 0 h 6"/>
                    <a:gd name="T16" fmla="*/ 0 w 62"/>
                    <a:gd name="T17" fmla="*/ 0 h 6"/>
                    <a:gd name="T18" fmla="*/ 0 w 62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2"/>
                    <a:gd name="T31" fmla="*/ 0 h 6"/>
                    <a:gd name="T32" fmla="*/ 62 w 62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2" h="6">
                      <a:moveTo>
                        <a:pt x="3" y="0"/>
                      </a:move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56" y="6"/>
                      </a:lnTo>
                      <a:lnTo>
                        <a:pt x="62" y="6"/>
                      </a:lnTo>
                      <a:lnTo>
                        <a:pt x="62" y="2"/>
                      </a:lnTo>
                      <a:lnTo>
                        <a:pt x="60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300" name="Line 282"/>
                <p:cNvSpPr>
                  <a:spLocks noChangeShapeType="1"/>
                </p:cNvSpPr>
                <p:nvPr/>
              </p:nvSpPr>
              <p:spPr bwMode="auto">
                <a:xfrm>
                  <a:off x="7769" y="294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301" name="Freeform 283"/>
                <p:cNvSpPr>
                  <a:spLocks/>
                </p:cNvSpPr>
                <p:nvPr/>
              </p:nvSpPr>
              <p:spPr bwMode="auto">
                <a:xfrm>
                  <a:off x="7769" y="2929"/>
                  <a:ext cx="2" cy="16"/>
                </a:xfrm>
                <a:custGeom>
                  <a:avLst/>
                  <a:gdLst>
                    <a:gd name="T0" fmla="*/ 0 w 6"/>
                    <a:gd name="T1" fmla="*/ 0 h 49"/>
                    <a:gd name="T2" fmla="*/ 0 w 6"/>
                    <a:gd name="T3" fmla="*/ 0 h 49"/>
                    <a:gd name="T4" fmla="*/ 0 w 6"/>
                    <a:gd name="T5" fmla="*/ 0 h 49"/>
                    <a:gd name="T6" fmla="*/ 0 w 6"/>
                    <a:gd name="T7" fmla="*/ 0 h 49"/>
                    <a:gd name="T8" fmla="*/ 0 w 6"/>
                    <a:gd name="T9" fmla="*/ 0 h 49"/>
                    <a:gd name="T10" fmla="*/ 0 w 6"/>
                    <a:gd name="T11" fmla="*/ 0 h 49"/>
                    <a:gd name="T12" fmla="*/ 0 w 6"/>
                    <a:gd name="T13" fmla="*/ 0 h 49"/>
                    <a:gd name="T14" fmla="*/ 0 w 6"/>
                    <a:gd name="T15" fmla="*/ 0 h 49"/>
                    <a:gd name="T16" fmla="*/ 0 w 6"/>
                    <a:gd name="T17" fmla="*/ 0 h 49"/>
                    <a:gd name="T18" fmla="*/ 0 w 6"/>
                    <a:gd name="T19" fmla="*/ 0 h 4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9"/>
                    <a:gd name="T32" fmla="*/ 6 w 6"/>
                    <a:gd name="T33" fmla="*/ 49 h 4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9">
                      <a:moveTo>
                        <a:pt x="0" y="45"/>
                      </a:moveTo>
                      <a:lnTo>
                        <a:pt x="4" y="49"/>
                      </a:lnTo>
                      <a:lnTo>
                        <a:pt x="6" y="49"/>
                      </a:lnTo>
                      <a:lnTo>
                        <a:pt x="6" y="9"/>
                      </a:lnTo>
                      <a:lnTo>
                        <a:pt x="6" y="3"/>
                      </a:lnTo>
                      <a:lnTo>
                        <a:pt x="4" y="0"/>
                      </a:lnTo>
                      <a:lnTo>
                        <a:pt x="4" y="3"/>
                      </a:lnTo>
                      <a:lnTo>
                        <a:pt x="0" y="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302" name="Line 284"/>
                <p:cNvSpPr>
                  <a:spLocks noChangeShapeType="1"/>
                </p:cNvSpPr>
                <p:nvPr/>
              </p:nvSpPr>
              <p:spPr bwMode="auto">
                <a:xfrm>
                  <a:off x="7770" y="292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303" name="Freeform 285"/>
                <p:cNvSpPr>
                  <a:spLocks/>
                </p:cNvSpPr>
                <p:nvPr/>
              </p:nvSpPr>
              <p:spPr bwMode="auto">
                <a:xfrm>
                  <a:off x="7769" y="2929"/>
                  <a:ext cx="6" cy="2"/>
                </a:xfrm>
                <a:custGeom>
                  <a:avLst/>
                  <a:gdLst>
                    <a:gd name="T0" fmla="*/ 0 w 17"/>
                    <a:gd name="T1" fmla="*/ 0 h 5"/>
                    <a:gd name="T2" fmla="*/ 0 w 17"/>
                    <a:gd name="T3" fmla="*/ 0 h 5"/>
                    <a:gd name="T4" fmla="*/ 0 w 17"/>
                    <a:gd name="T5" fmla="*/ 0 h 5"/>
                    <a:gd name="T6" fmla="*/ 0 w 17"/>
                    <a:gd name="T7" fmla="*/ 0 h 5"/>
                    <a:gd name="T8" fmla="*/ 0 w 17"/>
                    <a:gd name="T9" fmla="*/ 0 h 5"/>
                    <a:gd name="T10" fmla="*/ 0 w 17"/>
                    <a:gd name="T11" fmla="*/ 0 h 5"/>
                    <a:gd name="T12" fmla="*/ 0 w 17"/>
                    <a:gd name="T13" fmla="*/ 0 h 5"/>
                    <a:gd name="T14" fmla="*/ 0 w 17"/>
                    <a:gd name="T15" fmla="*/ 0 h 5"/>
                    <a:gd name="T16" fmla="*/ 0 w 17"/>
                    <a:gd name="T17" fmla="*/ 0 h 5"/>
                    <a:gd name="T18" fmla="*/ 0 w 17"/>
                    <a:gd name="T19" fmla="*/ 0 h 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7"/>
                    <a:gd name="T31" fmla="*/ 0 h 5"/>
                    <a:gd name="T32" fmla="*/ 17 w 17"/>
                    <a:gd name="T33" fmla="*/ 5 h 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7" h="5">
                      <a:moveTo>
                        <a:pt x="4" y="0"/>
                      </a:moveTo>
                      <a:lnTo>
                        <a:pt x="4" y="3"/>
                      </a:lnTo>
                      <a:lnTo>
                        <a:pt x="0" y="3"/>
                      </a:lnTo>
                      <a:lnTo>
                        <a:pt x="4" y="5"/>
                      </a:lnTo>
                      <a:lnTo>
                        <a:pt x="11" y="5"/>
                      </a:lnTo>
                      <a:lnTo>
                        <a:pt x="17" y="5"/>
                      </a:lnTo>
                      <a:lnTo>
                        <a:pt x="17" y="3"/>
                      </a:lnTo>
                      <a:lnTo>
                        <a:pt x="11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304" name="Line 286"/>
                <p:cNvSpPr>
                  <a:spLocks noChangeShapeType="1"/>
                </p:cNvSpPr>
                <p:nvPr/>
              </p:nvSpPr>
              <p:spPr bwMode="auto">
                <a:xfrm>
                  <a:off x="7773" y="293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305" name="Freeform 287"/>
                <p:cNvSpPr>
                  <a:spLocks/>
                </p:cNvSpPr>
                <p:nvPr/>
              </p:nvSpPr>
              <p:spPr bwMode="auto">
                <a:xfrm>
                  <a:off x="7773" y="2900"/>
                  <a:ext cx="2" cy="31"/>
                </a:xfrm>
                <a:custGeom>
                  <a:avLst/>
                  <a:gdLst>
                    <a:gd name="T0" fmla="*/ 0 w 6"/>
                    <a:gd name="T1" fmla="*/ 0 h 91"/>
                    <a:gd name="T2" fmla="*/ 0 w 6"/>
                    <a:gd name="T3" fmla="*/ 0 h 91"/>
                    <a:gd name="T4" fmla="*/ 0 w 6"/>
                    <a:gd name="T5" fmla="*/ 0 h 91"/>
                    <a:gd name="T6" fmla="*/ 0 w 6"/>
                    <a:gd name="T7" fmla="*/ 0 h 91"/>
                    <a:gd name="T8" fmla="*/ 0 w 6"/>
                    <a:gd name="T9" fmla="*/ 0 h 91"/>
                    <a:gd name="T10" fmla="*/ 0 w 6"/>
                    <a:gd name="T11" fmla="*/ 0 h 91"/>
                    <a:gd name="T12" fmla="*/ 0 w 6"/>
                    <a:gd name="T13" fmla="*/ 0 h 91"/>
                    <a:gd name="T14" fmla="*/ 0 w 6"/>
                    <a:gd name="T15" fmla="*/ 0 h 91"/>
                    <a:gd name="T16" fmla="*/ 0 w 6"/>
                    <a:gd name="T17" fmla="*/ 0 h 91"/>
                    <a:gd name="T18" fmla="*/ 0 w 6"/>
                    <a:gd name="T19" fmla="*/ 0 h 9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91"/>
                    <a:gd name="T32" fmla="*/ 6 w 6"/>
                    <a:gd name="T33" fmla="*/ 91 h 9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91">
                      <a:moveTo>
                        <a:pt x="0" y="89"/>
                      </a:moveTo>
                      <a:lnTo>
                        <a:pt x="0" y="91"/>
                      </a:lnTo>
                      <a:lnTo>
                        <a:pt x="3" y="91"/>
                      </a:lnTo>
                      <a:lnTo>
                        <a:pt x="6" y="91"/>
                      </a:lnTo>
                      <a:lnTo>
                        <a:pt x="6" y="6"/>
                      </a:lnTo>
                      <a:lnTo>
                        <a:pt x="6" y="2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306" name="Line 288"/>
                <p:cNvSpPr>
                  <a:spLocks noChangeShapeType="1"/>
                </p:cNvSpPr>
                <p:nvPr/>
              </p:nvSpPr>
              <p:spPr bwMode="auto">
                <a:xfrm>
                  <a:off x="7774" y="290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307" name="Freeform 289"/>
                <p:cNvSpPr>
                  <a:spLocks/>
                </p:cNvSpPr>
                <p:nvPr/>
              </p:nvSpPr>
              <p:spPr bwMode="auto">
                <a:xfrm>
                  <a:off x="7773" y="2900"/>
                  <a:ext cx="21" cy="2"/>
                </a:xfrm>
                <a:custGeom>
                  <a:avLst/>
                  <a:gdLst>
                    <a:gd name="T0" fmla="*/ 0 w 65"/>
                    <a:gd name="T1" fmla="*/ 0 h 6"/>
                    <a:gd name="T2" fmla="*/ 0 w 65"/>
                    <a:gd name="T3" fmla="*/ 0 h 6"/>
                    <a:gd name="T4" fmla="*/ 0 w 65"/>
                    <a:gd name="T5" fmla="*/ 0 h 6"/>
                    <a:gd name="T6" fmla="*/ 0 w 65"/>
                    <a:gd name="T7" fmla="*/ 0 h 6"/>
                    <a:gd name="T8" fmla="*/ 0 w 65"/>
                    <a:gd name="T9" fmla="*/ 0 h 6"/>
                    <a:gd name="T10" fmla="*/ 0 w 65"/>
                    <a:gd name="T11" fmla="*/ 0 h 6"/>
                    <a:gd name="T12" fmla="*/ 0 w 65"/>
                    <a:gd name="T13" fmla="*/ 0 h 6"/>
                    <a:gd name="T14" fmla="*/ 0 w 65"/>
                    <a:gd name="T15" fmla="*/ 0 h 6"/>
                    <a:gd name="T16" fmla="*/ 0 w 65"/>
                    <a:gd name="T17" fmla="*/ 0 h 6"/>
                    <a:gd name="T18" fmla="*/ 0 w 65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5"/>
                    <a:gd name="T31" fmla="*/ 0 h 6"/>
                    <a:gd name="T32" fmla="*/ 65 w 65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5" h="6">
                      <a:moveTo>
                        <a:pt x="3" y="0"/>
                      </a:move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57" y="6"/>
                      </a:lnTo>
                      <a:lnTo>
                        <a:pt x="62" y="6"/>
                      </a:lnTo>
                      <a:lnTo>
                        <a:pt x="65" y="2"/>
                      </a:lnTo>
                      <a:lnTo>
                        <a:pt x="62" y="2"/>
                      </a:lnTo>
                      <a:lnTo>
                        <a:pt x="60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308" name="Line 290"/>
                <p:cNvSpPr>
                  <a:spLocks noChangeShapeType="1"/>
                </p:cNvSpPr>
                <p:nvPr/>
              </p:nvSpPr>
              <p:spPr bwMode="auto">
                <a:xfrm>
                  <a:off x="7793" y="290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309" name="Freeform 291"/>
                <p:cNvSpPr>
                  <a:spLocks/>
                </p:cNvSpPr>
                <p:nvPr/>
              </p:nvSpPr>
              <p:spPr bwMode="auto">
                <a:xfrm>
                  <a:off x="7793" y="2886"/>
                  <a:ext cx="1" cy="16"/>
                </a:xfrm>
                <a:custGeom>
                  <a:avLst/>
                  <a:gdLst>
                    <a:gd name="T0" fmla="*/ 0 w 2"/>
                    <a:gd name="T1" fmla="*/ 0 h 49"/>
                    <a:gd name="T2" fmla="*/ 0 w 2"/>
                    <a:gd name="T3" fmla="*/ 0 h 49"/>
                    <a:gd name="T4" fmla="*/ 1 w 2"/>
                    <a:gd name="T5" fmla="*/ 0 h 49"/>
                    <a:gd name="T6" fmla="*/ 1 w 2"/>
                    <a:gd name="T7" fmla="*/ 0 h 49"/>
                    <a:gd name="T8" fmla="*/ 1 w 2"/>
                    <a:gd name="T9" fmla="*/ 0 h 49"/>
                    <a:gd name="T10" fmla="*/ 1 w 2"/>
                    <a:gd name="T11" fmla="*/ 0 h 49"/>
                    <a:gd name="T12" fmla="*/ 1 w 2"/>
                    <a:gd name="T13" fmla="*/ 0 h 49"/>
                    <a:gd name="T14" fmla="*/ 0 w 2"/>
                    <a:gd name="T15" fmla="*/ 0 h 49"/>
                    <a:gd name="T16" fmla="*/ 0 w 2"/>
                    <a:gd name="T17" fmla="*/ 0 h 49"/>
                    <a:gd name="T18" fmla="*/ 0 w 2"/>
                    <a:gd name="T19" fmla="*/ 0 h 4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49"/>
                    <a:gd name="T32" fmla="*/ 2 w 2"/>
                    <a:gd name="T33" fmla="*/ 49 h 4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49">
                      <a:moveTo>
                        <a:pt x="0" y="45"/>
                      </a:moveTo>
                      <a:lnTo>
                        <a:pt x="0" y="49"/>
                      </a:lnTo>
                      <a:lnTo>
                        <a:pt x="2" y="49"/>
                      </a:lnTo>
                      <a:lnTo>
                        <a:pt x="2" y="5"/>
                      </a:lnTo>
                      <a:lnTo>
                        <a:pt x="2" y="3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8" name="Group 292"/>
                <p:cNvGrpSpPr>
                  <a:grpSpLocks/>
                </p:cNvGrpSpPr>
                <p:nvPr/>
              </p:nvGrpSpPr>
              <p:grpSpPr bwMode="auto">
                <a:xfrm>
                  <a:off x="7793" y="1670"/>
                  <a:ext cx="3336" cy="1218"/>
                  <a:chOff x="7793" y="1670"/>
                  <a:chExt cx="3336" cy="1218"/>
                </a:xfrm>
              </p:grpSpPr>
              <p:sp>
                <p:nvSpPr>
                  <p:cNvPr id="320311" name="Line 293"/>
                  <p:cNvSpPr>
                    <a:spLocks noChangeShapeType="1"/>
                  </p:cNvSpPr>
                  <p:nvPr/>
                </p:nvSpPr>
                <p:spPr bwMode="auto">
                  <a:xfrm>
                    <a:off x="7793" y="2886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12" name="Freeform 294"/>
                  <p:cNvSpPr>
                    <a:spLocks/>
                  </p:cNvSpPr>
                  <p:nvPr/>
                </p:nvSpPr>
                <p:spPr bwMode="auto">
                  <a:xfrm>
                    <a:off x="7793" y="2886"/>
                    <a:ext cx="4" cy="2"/>
                  </a:xfrm>
                  <a:custGeom>
                    <a:avLst/>
                    <a:gdLst>
                      <a:gd name="T0" fmla="*/ 0 w 13"/>
                      <a:gd name="T1" fmla="*/ 0 h 5"/>
                      <a:gd name="T2" fmla="*/ 0 w 13"/>
                      <a:gd name="T3" fmla="*/ 0 h 5"/>
                      <a:gd name="T4" fmla="*/ 0 w 13"/>
                      <a:gd name="T5" fmla="*/ 0 h 5"/>
                      <a:gd name="T6" fmla="*/ 0 w 13"/>
                      <a:gd name="T7" fmla="*/ 0 h 5"/>
                      <a:gd name="T8" fmla="*/ 0 w 13"/>
                      <a:gd name="T9" fmla="*/ 0 h 5"/>
                      <a:gd name="T10" fmla="*/ 0 w 13"/>
                      <a:gd name="T11" fmla="*/ 0 h 5"/>
                      <a:gd name="T12" fmla="*/ 0 w 13"/>
                      <a:gd name="T13" fmla="*/ 0 h 5"/>
                      <a:gd name="T14" fmla="*/ 0 w 13"/>
                      <a:gd name="T15" fmla="*/ 0 h 5"/>
                      <a:gd name="T16" fmla="*/ 0 w 13"/>
                      <a:gd name="T17" fmla="*/ 0 h 5"/>
                      <a:gd name="T18" fmla="*/ 0 w 13"/>
                      <a:gd name="T19" fmla="*/ 0 h 5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3"/>
                      <a:gd name="T31" fmla="*/ 0 h 5"/>
                      <a:gd name="T32" fmla="*/ 13 w 13"/>
                      <a:gd name="T33" fmla="*/ 5 h 5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3" h="5">
                        <a:moveTo>
                          <a:pt x="2" y="0"/>
                        </a:moveTo>
                        <a:lnTo>
                          <a:pt x="0" y="3"/>
                        </a:lnTo>
                        <a:lnTo>
                          <a:pt x="0" y="5"/>
                        </a:lnTo>
                        <a:lnTo>
                          <a:pt x="7" y="5"/>
                        </a:lnTo>
                        <a:lnTo>
                          <a:pt x="13" y="5"/>
                        </a:lnTo>
                        <a:lnTo>
                          <a:pt x="13" y="3"/>
                        </a:lnTo>
                        <a:lnTo>
                          <a:pt x="11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13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7795" y="2887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14" name="Freeform 296"/>
                  <p:cNvSpPr>
                    <a:spLocks/>
                  </p:cNvSpPr>
                  <p:nvPr/>
                </p:nvSpPr>
                <p:spPr bwMode="auto">
                  <a:xfrm>
                    <a:off x="7795" y="2857"/>
                    <a:ext cx="2" cy="31"/>
                  </a:xfrm>
                  <a:custGeom>
                    <a:avLst/>
                    <a:gdLst>
                      <a:gd name="T0" fmla="*/ 0 w 6"/>
                      <a:gd name="T1" fmla="*/ 0 h 91"/>
                      <a:gd name="T2" fmla="*/ 0 w 6"/>
                      <a:gd name="T3" fmla="*/ 0 h 91"/>
                      <a:gd name="T4" fmla="*/ 0 w 6"/>
                      <a:gd name="T5" fmla="*/ 0 h 91"/>
                      <a:gd name="T6" fmla="*/ 0 w 6"/>
                      <a:gd name="T7" fmla="*/ 0 h 91"/>
                      <a:gd name="T8" fmla="*/ 0 w 6"/>
                      <a:gd name="T9" fmla="*/ 0 h 91"/>
                      <a:gd name="T10" fmla="*/ 0 w 6"/>
                      <a:gd name="T11" fmla="*/ 0 h 91"/>
                      <a:gd name="T12" fmla="*/ 0 w 6"/>
                      <a:gd name="T13" fmla="*/ 0 h 91"/>
                      <a:gd name="T14" fmla="*/ 0 w 6"/>
                      <a:gd name="T15" fmla="*/ 0 h 91"/>
                      <a:gd name="T16" fmla="*/ 0 w 6"/>
                      <a:gd name="T17" fmla="*/ 0 h 91"/>
                      <a:gd name="T18" fmla="*/ 0 w 6"/>
                      <a:gd name="T19" fmla="*/ 0 h 9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6"/>
                      <a:gd name="T31" fmla="*/ 0 h 91"/>
                      <a:gd name="T32" fmla="*/ 6 w 6"/>
                      <a:gd name="T33" fmla="*/ 91 h 9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6" h="91">
                        <a:moveTo>
                          <a:pt x="0" y="89"/>
                        </a:moveTo>
                        <a:lnTo>
                          <a:pt x="4" y="91"/>
                        </a:lnTo>
                        <a:lnTo>
                          <a:pt x="6" y="91"/>
                        </a:lnTo>
                        <a:lnTo>
                          <a:pt x="6" y="6"/>
                        </a:lnTo>
                        <a:lnTo>
                          <a:pt x="6" y="0"/>
                        </a:lnTo>
                        <a:lnTo>
                          <a:pt x="4" y="0"/>
                        </a:lnTo>
                        <a:lnTo>
                          <a:pt x="0" y="3"/>
                        </a:lnTo>
                        <a:lnTo>
                          <a:pt x="0" y="8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15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7796" y="2857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16" name="Freeform 298"/>
                  <p:cNvSpPr>
                    <a:spLocks/>
                  </p:cNvSpPr>
                  <p:nvPr/>
                </p:nvSpPr>
                <p:spPr bwMode="auto">
                  <a:xfrm>
                    <a:off x="7795" y="2857"/>
                    <a:ext cx="9" cy="2"/>
                  </a:xfrm>
                  <a:custGeom>
                    <a:avLst/>
                    <a:gdLst>
                      <a:gd name="T0" fmla="*/ 0 w 27"/>
                      <a:gd name="T1" fmla="*/ 0 h 6"/>
                      <a:gd name="T2" fmla="*/ 0 w 27"/>
                      <a:gd name="T3" fmla="*/ 0 h 6"/>
                      <a:gd name="T4" fmla="*/ 0 w 27"/>
                      <a:gd name="T5" fmla="*/ 0 h 6"/>
                      <a:gd name="T6" fmla="*/ 0 w 27"/>
                      <a:gd name="T7" fmla="*/ 0 h 6"/>
                      <a:gd name="T8" fmla="*/ 0 w 27"/>
                      <a:gd name="T9" fmla="*/ 0 h 6"/>
                      <a:gd name="T10" fmla="*/ 0 w 27"/>
                      <a:gd name="T11" fmla="*/ 0 h 6"/>
                      <a:gd name="T12" fmla="*/ 0 w 27"/>
                      <a:gd name="T13" fmla="*/ 0 h 6"/>
                      <a:gd name="T14" fmla="*/ 0 w 27"/>
                      <a:gd name="T15" fmla="*/ 0 h 6"/>
                      <a:gd name="T16" fmla="*/ 0 w 27"/>
                      <a:gd name="T17" fmla="*/ 0 h 6"/>
                      <a:gd name="T18" fmla="*/ 0 w 27"/>
                      <a:gd name="T19" fmla="*/ 0 h 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27"/>
                      <a:gd name="T31" fmla="*/ 0 h 6"/>
                      <a:gd name="T32" fmla="*/ 27 w 27"/>
                      <a:gd name="T33" fmla="*/ 6 h 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27" h="6">
                        <a:moveTo>
                          <a:pt x="4" y="0"/>
                        </a:moveTo>
                        <a:lnTo>
                          <a:pt x="4" y="0"/>
                        </a:lnTo>
                        <a:lnTo>
                          <a:pt x="0" y="3"/>
                        </a:lnTo>
                        <a:lnTo>
                          <a:pt x="4" y="6"/>
                        </a:lnTo>
                        <a:lnTo>
                          <a:pt x="22" y="6"/>
                        </a:lnTo>
                        <a:lnTo>
                          <a:pt x="25" y="6"/>
                        </a:lnTo>
                        <a:lnTo>
                          <a:pt x="27" y="3"/>
                        </a:lnTo>
                        <a:lnTo>
                          <a:pt x="25" y="0"/>
                        </a:lnTo>
                        <a:lnTo>
                          <a:pt x="22" y="0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17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7802" y="2858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18" name="Freeform 300"/>
                  <p:cNvSpPr>
                    <a:spLocks/>
                  </p:cNvSpPr>
                  <p:nvPr/>
                </p:nvSpPr>
                <p:spPr bwMode="auto">
                  <a:xfrm>
                    <a:off x="7802" y="2843"/>
                    <a:ext cx="1" cy="16"/>
                  </a:xfrm>
                  <a:custGeom>
                    <a:avLst/>
                    <a:gdLst>
                      <a:gd name="T0" fmla="*/ 0 w 3"/>
                      <a:gd name="T1" fmla="*/ 0 h 49"/>
                      <a:gd name="T2" fmla="*/ 0 w 3"/>
                      <a:gd name="T3" fmla="*/ 0 h 49"/>
                      <a:gd name="T4" fmla="*/ 0 w 3"/>
                      <a:gd name="T5" fmla="*/ 0 h 49"/>
                      <a:gd name="T6" fmla="*/ 0 w 3"/>
                      <a:gd name="T7" fmla="*/ 0 h 49"/>
                      <a:gd name="T8" fmla="*/ 0 w 3"/>
                      <a:gd name="T9" fmla="*/ 0 h 49"/>
                      <a:gd name="T10" fmla="*/ 0 w 3"/>
                      <a:gd name="T11" fmla="*/ 0 h 49"/>
                      <a:gd name="T12" fmla="*/ 0 w 3"/>
                      <a:gd name="T13" fmla="*/ 0 h 49"/>
                      <a:gd name="T14" fmla="*/ 0 w 3"/>
                      <a:gd name="T15" fmla="*/ 0 h 49"/>
                      <a:gd name="T16" fmla="*/ 0 w 3"/>
                      <a:gd name="T17" fmla="*/ 0 h 49"/>
                      <a:gd name="T18" fmla="*/ 0 w 3"/>
                      <a:gd name="T19" fmla="*/ 0 h 4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3"/>
                      <a:gd name="T31" fmla="*/ 0 h 49"/>
                      <a:gd name="T32" fmla="*/ 3 w 3"/>
                      <a:gd name="T33" fmla="*/ 49 h 4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3" h="49">
                        <a:moveTo>
                          <a:pt x="0" y="46"/>
                        </a:moveTo>
                        <a:lnTo>
                          <a:pt x="0" y="49"/>
                        </a:lnTo>
                        <a:lnTo>
                          <a:pt x="3" y="49"/>
                        </a:lnTo>
                        <a:lnTo>
                          <a:pt x="3" y="5"/>
                        </a:lnTo>
                        <a:lnTo>
                          <a:pt x="3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4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19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7803" y="2843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20" name="Freeform 302"/>
                  <p:cNvSpPr>
                    <a:spLocks/>
                  </p:cNvSpPr>
                  <p:nvPr/>
                </p:nvSpPr>
                <p:spPr bwMode="auto">
                  <a:xfrm>
                    <a:off x="7802" y="2843"/>
                    <a:ext cx="47" cy="2"/>
                  </a:xfrm>
                  <a:custGeom>
                    <a:avLst/>
                    <a:gdLst>
                      <a:gd name="T0" fmla="*/ 0 w 140"/>
                      <a:gd name="T1" fmla="*/ 0 h 5"/>
                      <a:gd name="T2" fmla="*/ 0 w 140"/>
                      <a:gd name="T3" fmla="*/ 0 h 5"/>
                      <a:gd name="T4" fmla="*/ 0 w 140"/>
                      <a:gd name="T5" fmla="*/ 0 h 5"/>
                      <a:gd name="T6" fmla="*/ 0 w 140"/>
                      <a:gd name="T7" fmla="*/ 0 h 5"/>
                      <a:gd name="T8" fmla="*/ 0 w 140"/>
                      <a:gd name="T9" fmla="*/ 0 h 5"/>
                      <a:gd name="T10" fmla="*/ 0 w 140"/>
                      <a:gd name="T11" fmla="*/ 0 h 5"/>
                      <a:gd name="T12" fmla="*/ 0 w 140"/>
                      <a:gd name="T13" fmla="*/ 0 h 5"/>
                      <a:gd name="T14" fmla="*/ 0 w 140"/>
                      <a:gd name="T15" fmla="*/ 0 h 5"/>
                      <a:gd name="T16" fmla="*/ 0 w 140"/>
                      <a:gd name="T17" fmla="*/ 0 h 5"/>
                      <a:gd name="T18" fmla="*/ 0 w 140"/>
                      <a:gd name="T19" fmla="*/ 0 h 5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40"/>
                      <a:gd name="T31" fmla="*/ 0 h 5"/>
                      <a:gd name="T32" fmla="*/ 140 w 140"/>
                      <a:gd name="T33" fmla="*/ 5 h 5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40" h="5">
                        <a:moveTo>
                          <a:pt x="3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5"/>
                        </a:lnTo>
                        <a:lnTo>
                          <a:pt x="134" y="5"/>
                        </a:lnTo>
                        <a:lnTo>
                          <a:pt x="140" y="5"/>
                        </a:lnTo>
                        <a:lnTo>
                          <a:pt x="140" y="2"/>
                        </a:lnTo>
                        <a:lnTo>
                          <a:pt x="140" y="0"/>
                        </a:lnTo>
                        <a:lnTo>
                          <a:pt x="138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21" name="Line 303"/>
                  <p:cNvSpPr>
                    <a:spLocks noChangeShapeType="1"/>
                  </p:cNvSpPr>
                  <p:nvPr/>
                </p:nvSpPr>
                <p:spPr bwMode="auto">
                  <a:xfrm>
                    <a:off x="7847" y="2844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22" name="Freeform 304"/>
                  <p:cNvSpPr>
                    <a:spLocks/>
                  </p:cNvSpPr>
                  <p:nvPr/>
                </p:nvSpPr>
                <p:spPr bwMode="auto">
                  <a:xfrm>
                    <a:off x="7847" y="2828"/>
                    <a:ext cx="2" cy="17"/>
                  </a:xfrm>
                  <a:custGeom>
                    <a:avLst/>
                    <a:gdLst>
                      <a:gd name="T0" fmla="*/ 0 w 6"/>
                      <a:gd name="T1" fmla="*/ 0 h 51"/>
                      <a:gd name="T2" fmla="*/ 0 w 6"/>
                      <a:gd name="T3" fmla="*/ 0 h 51"/>
                      <a:gd name="T4" fmla="*/ 0 w 6"/>
                      <a:gd name="T5" fmla="*/ 0 h 51"/>
                      <a:gd name="T6" fmla="*/ 0 w 6"/>
                      <a:gd name="T7" fmla="*/ 0 h 51"/>
                      <a:gd name="T8" fmla="*/ 0 w 6"/>
                      <a:gd name="T9" fmla="*/ 0 h 51"/>
                      <a:gd name="T10" fmla="*/ 0 w 6"/>
                      <a:gd name="T11" fmla="*/ 0 h 51"/>
                      <a:gd name="T12" fmla="*/ 0 w 6"/>
                      <a:gd name="T13" fmla="*/ 0 h 51"/>
                      <a:gd name="T14" fmla="*/ 0 w 6"/>
                      <a:gd name="T15" fmla="*/ 0 h 51"/>
                      <a:gd name="T16" fmla="*/ 0 w 6"/>
                      <a:gd name="T17" fmla="*/ 0 h 51"/>
                      <a:gd name="T18" fmla="*/ 0 w 6"/>
                      <a:gd name="T19" fmla="*/ 0 h 5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6"/>
                      <a:gd name="T31" fmla="*/ 0 h 51"/>
                      <a:gd name="T32" fmla="*/ 6 w 6"/>
                      <a:gd name="T33" fmla="*/ 51 h 5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6" h="51">
                        <a:moveTo>
                          <a:pt x="0" y="48"/>
                        </a:moveTo>
                        <a:lnTo>
                          <a:pt x="0" y="51"/>
                        </a:lnTo>
                        <a:lnTo>
                          <a:pt x="4" y="51"/>
                        </a:lnTo>
                        <a:lnTo>
                          <a:pt x="6" y="51"/>
                        </a:lnTo>
                        <a:lnTo>
                          <a:pt x="6" y="8"/>
                        </a:lnTo>
                        <a:lnTo>
                          <a:pt x="6" y="3"/>
                        </a:lnTo>
                        <a:lnTo>
                          <a:pt x="4" y="0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0" y="4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23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7848" y="2828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24" name="Freeform 306"/>
                  <p:cNvSpPr>
                    <a:spLocks/>
                  </p:cNvSpPr>
                  <p:nvPr/>
                </p:nvSpPr>
                <p:spPr bwMode="auto">
                  <a:xfrm>
                    <a:off x="7847" y="2828"/>
                    <a:ext cx="18" cy="2"/>
                  </a:xfrm>
                  <a:custGeom>
                    <a:avLst/>
                    <a:gdLst>
                      <a:gd name="T0" fmla="*/ 0 w 55"/>
                      <a:gd name="T1" fmla="*/ 0 h 6"/>
                      <a:gd name="T2" fmla="*/ 0 w 55"/>
                      <a:gd name="T3" fmla="*/ 0 h 6"/>
                      <a:gd name="T4" fmla="*/ 0 w 55"/>
                      <a:gd name="T5" fmla="*/ 0 h 6"/>
                      <a:gd name="T6" fmla="*/ 0 w 55"/>
                      <a:gd name="T7" fmla="*/ 0 h 6"/>
                      <a:gd name="T8" fmla="*/ 0 w 55"/>
                      <a:gd name="T9" fmla="*/ 0 h 6"/>
                      <a:gd name="T10" fmla="*/ 0 w 55"/>
                      <a:gd name="T11" fmla="*/ 0 h 6"/>
                      <a:gd name="T12" fmla="*/ 0 w 55"/>
                      <a:gd name="T13" fmla="*/ 0 h 6"/>
                      <a:gd name="T14" fmla="*/ 0 w 55"/>
                      <a:gd name="T15" fmla="*/ 0 h 6"/>
                      <a:gd name="T16" fmla="*/ 0 w 55"/>
                      <a:gd name="T17" fmla="*/ 0 h 6"/>
                      <a:gd name="T18" fmla="*/ 0 w 55"/>
                      <a:gd name="T19" fmla="*/ 0 h 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5"/>
                      <a:gd name="T31" fmla="*/ 0 h 6"/>
                      <a:gd name="T32" fmla="*/ 55 w 55"/>
                      <a:gd name="T33" fmla="*/ 6 h 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5" h="6">
                        <a:moveTo>
                          <a:pt x="4" y="0"/>
                        </a:move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49" y="6"/>
                        </a:lnTo>
                        <a:lnTo>
                          <a:pt x="55" y="6"/>
                        </a:lnTo>
                        <a:lnTo>
                          <a:pt x="55" y="3"/>
                        </a:lnTo>
                        <a:lnTo>
                          <a:pt x="51" y="0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25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7863" y="2829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26" name="Freeform 308"/>
                  <p:cNvSpPr>
                    <a:spLocks/>
                  </p:cNvSpPr>
                  <p:nvPr/>
                </p:nvSpPr>
                <p:spPr bwMode="auto">
                  <a:xfrm>
                    <a:off x="7863" y="2813"/>
                    <a:ext cx="2" cy="17"/>
                  </a:xfrm>
                  <a:custGeom>
                    <a:avLst/>
                    <a:gdLst>
                      <a:gd name="T0" fmla="*/ 0 w 6"/>
                      <a:gd name="T1" fmla="*/ 0 h 49"/>
                      <a:gd name="T2" fmla="*/ 0 w 6"/>
                      <a:gd name="T3" fmla="*/ 0 h 49"/>
                      <a:gd name="T4" fmla="*/ 0 w 6"/>
                      <a:gd name="T5" fmla="*/ 0 h 49"/>
                      <a:gd name="T6" fmla="*/ 0 w 6"/>
                      <a:gd name="T7" fmla="*/ 0 h 49"/>
                      <a:gd name="T8" fmla="*/ 0 w 6"/>
                      <a:gd name="T9" fmla="*/ 0 h 49"/>
                      <a:gd name="T10" fmla="*/ 0 w 6"/>
                      <a:gd name="T11" fmla="*/ 0 h 49"/>
                      <a:gd name="T12" fmla="*/ 0 w 6"/>
                      <a:gd name="T13" fmla="*/ 0 h 49"/>
                      <a:gd name="T14" fmla="*/ 0 w 6"/>
                      <a:gd name="T15" fmla="*/ 0 h 49"/>
                      <a:gd name="T16" fmla="*/ 0 w 6"/>
                      <a:gd name="T17" fmla="*/ 0 h 49"/>
                      <a:gd name="T18" fmla="*/ 0 w 6"/>
                      <a:gd name="T19" fmla="*/ 0 h 4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6"/>
                      <a:gd name="T31" fmla="*/ 0 h 49"/>
                      <a:gd name="T32" fmla="*/ 6 w 6"/>
                      <a:gd name="T33" fmla="*/ 49 h 4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6" h="49">
                        <a:moveTo>
                          <a:pt x="0" y="46"/>
                        </a:moveTo>
                        <a:lnTo>
                          <a:pt x="0" y="49"/>
                        </a:lnTo>
                        <a:lnTo>
                          <a:pt x="2" y="49"/>
                        </a:lnTo>
                        <a:lnTo>
                          <a:pt x="6" y="49"/>
                        </a:lnTo>
                        <a:lnTo>
                          <a:pt x="6" y="6"/>
                        </a:lnTo>
                        <a:lnTo>
                          <a:pt x="6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4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27" name="Line 309"/>
                  <p:cNvSpPr>
                    <a:spLocks noChangeShapeType="1"/>
                  </p:cNvSpPr>
                  <p:nvPr/>
                </p:nvSpPr>
                <p:spPr bwMode="auto">
                  <a:xfrm>
                    <a:off x="7864" y="2813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28" name="Freeform 310"/>
                  <p:cNvSpPr>
                    <a:spLocks/>
                  </p:cNvSpPr>
                  <p:nvPr/>
                </p:nvSpPr>
                <p:spPr bwMode="auto">
                  <a:xfrm>
                    <a:off x="7863" y="2813"/>
                    <a:ext cx="25" cy="1"/>
                  </a:xfrm>
                  <a:custGeom>
                    <a:avLst/>
                    <a:gdLst>
                      <a:gd name="T0" fmla="*/ 0 w 73"/>
                      <a:gd name="T1" fmla="*/ 0 h 3"/>
                      <a:gd name="T2" fmla="*/ 0 w 73"/>
                      <a:gd name="T3" fmla="*/ 0 h 3"/>
                      <a:gd name="T4" fmla="*/ 0 w 73"/>
                      <a:gd name="T5" fmla="*/ 0 h 3"/>
                      <a:gd name="T6" fmla="*/ 0 w 73"/>
                      <a:gd name="T7" fmla="*/ 0 h 3"/>
                      <a:gd name="T8" fmla="*/ 0 w 73"/>
                      <a:gd name="T9" fmla="*/ 0 h 3"/>
                      <a:gd name="T10" fmla="*/ 0 w 73"/>
                      <a:gd name="T11" fmla="*/ 0 h 3"/>
                      <a:gd name="T12" fmla="*/ 0 w 73"/>
                      <a:gd name="T13" fmla="*/ 0 h 3"/>
                      <a:gd name="T14" fmla="*/ 0 w 73"/>
                      <a:gd name="T15" fmla="*/ 0 h 3"/>
                      <a:gd name="T16" fmla="*/ 0 w 73"/>
                      <a:gd name="T17" fmla="*/ 0 h 3"/>
                      <a:gd name="T18" fmla="*/ 0 w 73"/>
                      <a:gd name="T19" fmla="*/ 0 h 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73"/>
                      <a:gd name="T31" fmla="*/ 0 h 3"/>
                      <a:gd name="T32" fmla="*/ 73 w 73"/>
                      <a:gd name="T33" fmla="*/ 3 h 3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73" h="3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67" y="3"/>
                        </a:lnTo>
                        <a:lnTo>
                          <a:pt x="73" y="3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29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7886" y="2814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30" name="Freeform 312"/>
                  <p:cNvSpPr>
                    <a:spLocks/>
                  </p:cNvSpPr>
                  <p:nvPr/>
                </p:nvSpPr>
                <p:spPr bwMode="auto">
                  <a:xfrm>
                    <a:off x="7886" y="2798"/>
                    <a:ext cx="2" cy="17"/>
                  </a:xfrm>
                  <a:custGeom>
                    <a:avLst/>
                    <a:gdLst>
                      <a:gd name="T0" fmla="*/ 0 w 6"/>
                      <a:gd name="T1" fmla="*/ 0 h 51"/>
                      <a:gd name="T2" fmla="*/ 0 w 6"/>
                      <a:gd name="T3" fmla="*/ 0 h 51"/>
                      <a:gd name="T4" fmla="*/ 0 w 6"/>
                      <a:gd name="T5" fmla="*/ 0 h 51"/>
                      <a:gd name="T6" fmla="*/ 0 w 6"/>
                      <a:gd name="T7" fmla="*/ 0 h 51"/>
                      <a:gd name="T8" fmla="*/ 0 w 6"/>
                      <a:gd name="T9" fmla="*/ 0 h 51"/>
                      <a:gd name="T10" fmla="*/ 0 w 6"/>
                      <a:gd name="T11" fmla="*/ 0 h 51"/>
                      <a:gd name="T12" fmla="*/ 0 w 6"/>
                      <a:gd name="T13" fmla="*/ 0 h 51"/>
                      <a:gd name="T14" fmla="*/ 0 w 6"/>
                      <a:gd name="T15" fmla="*/ 0 h 51"/>
                      <a:gd name="T16" fmla="*/ 0 w 6"/>
                      <a:gd name="T17" fmla="*/ 0 h 51"/>
                      <a:gd name="T18" fmla="*/ 0 w 6"/>
                      <a:gd name="T19" fmla="*/ 0 h 5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6"/>
                      <a:gd name="T31" fmla="*/ 0 h 51"/>
                      <a:gd name="T32" fmla="*/ 6 w 6"/>
                      <a:gd name="T33" fmla="*/ 51 h 5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6" h="51">
                        <a:moveTo>
                          <a:pt x="0" y="48"/>
                        </a:moveTo>
                        <a:lnTo>
                          <a:pt x="3" y="48"/>
                        </a:lnTo>
                        <a:lnTo>
                          <a:pt x="3" y="51"/>
                        </a:lnTo>
                        <a:lnTo>
                          <a:pt x="6" y="48"/>
                        </a:lnTo>
                        <a:lnTo>
                          <a:pt x="6" y="5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0" y="5"/>
                        </a:lnTo>
                        <a:lnTo>
                          <a:pt x="0" y="4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31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7887" y="2798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32" name="Freeform 314"/>
                  <p:cNvSpPr>
                    <a:spLocks/>
                  </p:cNvSpPr>
                  <p:nvPr/>
                </p:nvSpPr>
                <p:spPr bwMode="auto">
                  <a:xfrm>
                    <a:off x="7886" y="2798"/>
                    <a:ext cx="25" cy="1"/>
                  </a:xfrm>
                  <a:custGeom>
                    <a:avLst/>
                    <a:gdLst>
                      <a:gd name="T0" fmla="*/ 0 w 75"/>
                      <a:gd name="T1" fmla="*/ 0 h 2"/>
                      <a:gd name="T2" fmla="*/ 0 w 75"/>
                      <a:gd name="T3" fmla="*/ 0 h 2"/>
                      <a:gd name="T4" fmla="*/ 0 w 75"/>
                      <a:gd name="T5" fmla="*/ 1 h 2"/>
                      <a:gd name="T6" fmla="*/ 0 w 75"/>
                      <a:gd name="T7" fmla="*/ 1 h 2"/>
                      <a:gd name="T8" fmla="*/ 0 w 75"/>
                      <a:gd name="T9" fmla="*/ 1 h 2"/>
                      <a:gd name="T10" fmla="*/ 0 w 75"/>
                      <a:gd name="T11" fmla="*/ 1 h 2"/>
                      <a:gd name="T12" fmla="*/ 0 w 75"/>
                      <a:gd name="T13" fmla="*/ 1 h 2"/>
                      <a:gd name="T14" fmla="*/ 0 w 75"/>
                      <a:gd name="T15" fmla="*/ 0 h 2"/>
                      <a:gd name="T16" fmla="*/ 0 w 75"/>
                      <a:gd name="T17" fmla="*/ 0 h 2"/>
                      <a:gd name="T18" fmla="*/ 0 w 75"/>
                      <a:gd name="T19" fmla="*/ 0 h 2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75"/>
                      <a:gd name="T31" fmla="*/ 0 h 2"/>
                      <a:gd name="T32" fmla="*/ 75 w 75"/>
                      <a:gd name="T33" fmla="*/ 2 h 2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75" h="2">
                        <a:moveTo>
                          <a:pt x="3" y="0"/>
                        </a:moveTo>
                        <a:lnTo>
                          <a:pt x="3" y="0"/>
                        </a:lnTo>
                        <a:lnTo>
                          <a:pt x="0" y="2"/>
                        </a:lnTo>
                        <a:lnTo>
                          <a:pt x="3" y="2"/>
                        </a:lnTo>
                        <a:lnTo>
                          <a:pt x="71" y="2"/>
                        </a:lnTo>
                        <a:lnTo>
                          <a:pt x="73" y="2"/>
                        </a:lnTo>
                        <a:lnTo>
                          <a:pt x="75" y="2"/>
                        </a:lnTo>
                        <a:lnTo>
                          <a:pt x="73" y="0"/>
                        </a:lnTo>
                        <a:lnTo>
                          <a:pt x="71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33" name="Line 315"/>
                  <p:cNvSpPr>
                    <a:spLocks noChangeShapeType="1"/>
                  </p:cNvSpPr>
                  <p:nvPr/>
                </p:nvSpPr>
                <p:spPr bwMode="auto">
                  <a:xfrm>
                    <a:off x="7909" y="2799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34" name="Freeform 316"/>
                  <p:cNvSpPr>
                    <a:spLocks/>
                  </p:cNvSpPr>
                  <p:nvPr/>
                </p:nvSpPr>
                <p:spPr bwMode="auto">
                  <a:xfrm>
                    <a:off x="7909" y="2783"/>
                    <a:ext cx="1" cy="17"/>
                  </a:xfrm>
                  <a:custGeom>
                    <a:avLst/>
                    <a:gdLst>
                      <a:gd name="T0" fmla="*/ 0 w 2"/>
                      <a:gd name="T1" fmla="*/ 0 h 51"/>
                      <a:gd name="T2" fmla="*/ 0 w 2"/>
                      <a:gd name="T3" fmla="*/ 0 h 51"/>
                      <a:gd name="T4" fmla="*/ 1 w 2"/>
                      <a:gd name="T5" fmla="*/ 0 h 51"/>
                      <a:gd name="T6" fmla="*/ 1 w 2"/>
                      <a:gd name="T7" fmla="*/ 0 h 51"/>
                      <a:gd name="T8" fmla="*/ 1 w 2"/>
                      <a:gd name="T9" fmla="*/ 0 h 51"/>
                      <a:gd name="T10" fmla="*/ 1 w 2"/>
                      <a:gd name="T11" fmla="*/ 0 h 51"/>
                      <a:gd name="T12" fmla="*/ 1 w 2"/>
                      <a:gd name="T13" fmla="*/ 0 h 51"/>
                      <a:gd name="T14" fmla="*/ 0 w 2"/>
                      <a:gd name="T15" fmla="*/ 0 h 51"/>
                      <a:gd name="T16" fmla="*/ 0 w 2"/>
                      <a:gd name="T17" fmla="*/ 0 h 51"/>
                      <a:gd name="T18" fmla="*/ 0 w 2"/>
                      <a:gd name="T19" fmla="*/ 0 h 5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2"/>
                      <a:gd name="T31" fmla="*/ 0 h 51"/>
                      <a:gd name="T32" fmla="*/ 2 w 2"/>
                      <a:gd name="T33" fmla="*/ 51 h 5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2" h="51">
                        <a:moveTo>
                          <a:pt x="0" y="48"/>
                        </a:moveTo>
                        <a:lnTo>
                          <a:pt x="0" y="48"/>
                        </a:lnTo>
                        <a:lnTo>
                          <a:pt x="2" y="51"/>
                        </a:lnTo>
                        <a:lnTo>
                          <a:pt x="2" y="48"/>
                        </a:lnTo>
                        <a:lnTo>
                          <a:pt x="2" y="5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5"/>
                        </a:lnTo>
                        <a:lnTo>
                          <a:pt x="0" y="4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35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7910" y="2783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36" name="Freeform 318"/>
                  <p:cNvSpPr>
                    <a:spLocks/>
                  </p:cNvSpPr>
                  <p:nvPr/>
                </p:nvSpPr>
                <p:spPr bwMode="auto">
                  <a:xfrm>
                    <a:off x="7909" y="2783"/>
                    <a:ext cx="51" cy="2"/>
                  </a:xfrm>
                  <a:custGeom>
                    <a:avLst/>
                    <a:gdLst>
                      <a:gd name="T0" fmla="*/ 0 w 151"/>
                      <a:gd name="T1" fmla="*/ 0 h 5"/>
                      <a:gd name="T2" fmla="*/ 0 w 151"/>
                      <a:gd name="T3" fmla="*/ 0 h 5"/>
                      <a:gd name="T4" fmla="*/ 0 w 151"/>
                      <a:gd name="T5" fmla="*/ 0 h 5"/>
                      <a:gd name="T6" fmla="*/ 0 w 151"/>
                      <a:gd name="T7" fmla="*/ 0 h 5"/>
                      <a:gd name="T8" fmla="*/ 0 w 151"/>
                      <a:gd name="T9" fmla="*/ 0 h 5"/>
                      <a:gd name="T10" fmla="*/ 0 w 151"/>
                      <a:gd name="T11" fmla="*/ 0 h 5"/>
                      <a:gd name="T12" fmla="*/ 0 w 151"/>
                      <a:gd name="T13" fmla="*/ 0 h 5"/>
                      <a:gd name="T14" fmla="*/ 0 w 151"/>
                      <a:gd name="T15" fmla="*/ 0 h 5"/>
                      <a:gd name="T16" fmla="*/ 0 w 151"/>
                      <a:gd name="T17" fmla="*/ 0 h 5"/>
                      <a:gd name="T18" fmla="*/ 0 w 151"/>
                      <a:gd name="T19" fmla="*/ 0 h 5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51"/>
                      <a:gd name="T31" fmla="*/ 0 h 5"/>
                      <a:gd name="T32" fmla="*/ 151 w 151"/>
                      <a:gd name="T33" fmla="*/ 5 h 5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51" h="5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5"/>
                        </a:lnTo>
                        <a:lnTo>
                          <a:pt x="145" y="5"/>
                        </a:lnTo>
                        <a:lnTo>
                          <a:pt x="151" y="5"/>
                        </a:lnTo>
                        <a:lnTo>
                          <a:pt x="151" y="2"/>
                        </a:lnTo>
                        <a:lnTo>
                          <a:pt x="151" y="0"/>
                        </a:lnTo>
                        <a:lnTo>
                          <a:pt x="147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37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7958" y="2784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38" name="Freeform 320"/>
                  <p:cNvSpPr>
                    <a:spLocks/>
                  </p:cNvSpPr>
                  <p:nvPr/>
                </p:nvSpPr>
                <p:spPr bwMode="auto">
                  <a:xfrm>
                    <a:off x="7958" y="2767"/>
                    <a:ext cx="2" cy="18"/>
                  </a:xfrm>
                  <a:custGeom>
                    <a:avLst/>
                    <a:gdLst>
                      <a:gd name="T0" fmla="*/ 0 w 6"/>
                      <a:gd name="T1" fmla="*/ 0 h 52"/>
                      <a:gd name="T2" fmla="*/ 0 w 6"/>
                      <a:gd name="T3" fmla="*/ 0 h 52"/>
                      <a:gd name="T4" fmla="*/ 0 w 6"/>
                      <a:gd name="T5" fmla="*/ 0 h 52"/>
                      <a:gd name="T6" fmla="*/ 0 w 6"/>
                      <a:gd name="T7" fmla="*/ 0 h 52"/>
                      <a:gd name="T8" fmla="*/ 0 w 6"/>
                      <a:gd name="T9" fmla="*/ 0 h 52"/>
                      <a:gd name="T10" fmla="*/ 0 w 6"/>
                      <a:gd name="T11" fmla="*/ 0 h 52"/>
                      <a:gd name="T12" fmla="*/ 0 w 6"/>
                      <a:gd name="T13" fmla="*/ 0 h 52"/>
                      <a:gd name="T14" fmla="*/ 0 w 6"/>
                      <a:gd name="T15" fmla="*/ 0 h 52"/>
                      <a:gd name="T16" fmla="*/ 0 w 6"/>
                      <a:gd name="T17" fmla="*/ 0 h 52"/>
                      <a:gd name="T18" fmla="*/ 0 w 6"/>
                      <a:gd name="T19" fmla="*/ 0 h 52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6"/>
                      <a:gd name="T31" fmla="*/ 0 h 52"/>
                      <a:gd name="T32" fmla="*/ 6 w 6"/>
                      <a:gd name="T33" fmla="*/ 52 h 52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6" h="52">
                        <a:moveTo>
                          <a:pt x="0" y="49"/>
                        </a:moveTo>
                        <a:lnTo>
                          <a:pt x="0" y="52"/>
                        </a:lnTo>
                        <a:lnTo>
                          <a:pt x="2" y="52"/>
                        </a:lnTo>
                        <a:lnTo>
                          <a:pt x="6" y="52"/>
                        </a:lnTo>
                        <a:lnTo>
                          <a:pt x="6" y="6"/>
                        </a:lnTo>
                        <a:lnTo>
                          <a:pt x="6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4"/>
                        </a:lnTo>
                        <a:lnTo>
                          <a:pt x="0" y="4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39" name="Line 321"/>
                  <p:cNvSpPr>
                    <a:spLocks noChangeShapeType="1"/>
                  </p:cNvSpPr>
                  <p:nvPr/>
                </p:nvSpPr>
                <p:spPr bwMode="auto">
                  <a:xfrm>
                    <a:off x="7958" y="2767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40" name="Freeform 322"/>
                  <p:cNvSpPr>
                    <a:spLocks/>
                  </p:cNvSpPr>
                  <p:nvPr/>
                </p:nvSpPr>
                <p:spPr bwMode="auto">
                  <a:xfrm>
                    <a:off x="7958" y="2767"/>
                    <a:ext cx="8" cy="2"/>
                  </a:xfrm>
                  <a:custGeom>
                    <a:avLst/>
                    <a:gdLst>
                      <a:gd name="T0" fmla="*/ 0 w 24"/>
                      <a:gd name="T1" fmla="*/ 0 h 4"/>
                      <a:gd name="T2" fmla="*/ 0 w 24"/>
                      <a:gd name="T3" fmla="*/ 0 h 4"/>
                      <a:gd name="T4" fmla="*/ 0 w 24"/>
                      <a:gd name="T5" fmla="*/ 1 h 4"/>
                      <a:gd name="T6" fmla="*/ 0 w 24"/>
                      <a:gd name="T7" fmla="*/ 1 h 4"/>
                      <a:gd name="T8" fmla="*/ 0 w 24"/>
                      <a:gd name="T9" fmla="*/ 1 h 4"/>
                      <a:gd name="T10" fmla="*/ 0 w 24"/>
                      <a:gd name="T11" fmla="*/ 1 h 4"/>
                      <a:gd name="T12" fmla="*/ 0 w 24"/>
                      <a:gd name="T13" fmla="*/ 1 h 4"/>
                      <a:gd name="T14" fmla="*/ 0 w 24"/>
                      <a:gd name="T15" fmla="*/ 0 h 4"/>
                      <a:gd name="T16" fmla="*/ 0 w 24"/>
                      <a:gd name="T17" fmla="*/ 0 h 4"/>
                      <a:gd name="T18" fmla="*/ 0 w 24"/>
                      <a:gd name="T19" fmla="*/ 0 h 4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24"/>
                      <a:gd name="T31" fmla="*/ 0 h 4"/>
                      <a:gd name="T32" fmla="*/ 24 w 24"/>
                      <a:gd name="T33" fmla="*/ 4 h 4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24" h="4">
                        <a:moveTo>
                          <a:pt x="2" y="0"/>
                        </a:moveTo>
                        <a:lnTo>
                          <a:pt x="0" y="0"/>
                        </a:lnTo>
                        <a:lnTo>
                          <a:pt x="0" y="4"/>
                        </a:lnTo>
                        <a:lnTo>
                          <a:pt x="19" y="4"/>
                        </a:lnTo>
                        <a:lnTo>
                          <a:pt x="24" y="4"/>
                        </a:lnTo>
                        <a:lnTo>
                          <a:pt x="24" y="0"/>
                        </a:lnTo>
                        <a:lnTo>
                          <a:pt x="21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41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7964" y="2769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42" name="Freeform 324"/>
                  <p:cNvSpPr>
                    <a:spLocks/>
                  </p:cNvSpPr>
                  <p:nvPr/>
                </p:nvSpPr>
                <p:spPr bwMode="auto">
                  <a:xfrm>
                    <a:off x="7964" y="2752"/>
                    <a:ext cx="2" cy="17"/>
                  </a:xfrm>
                  <a:custGeom>
                    <a:avLst/>
                    <a:gdLst>
                      <a:gd name="T0" fmla="*/ 0 w 5"/>
                      <a:gd name="T1" fmla="*/ 0 h 53"/>
                      <a:gd name="T2" fmla="*/ 0 w 5"/>
                      <a:gd name="T3" fmla="*/ 0 h 53"/>
                      <a:gd name="T4" fmla="*/ 0 w 5"/>
                      <a:gd name="T5" fmla="*/ 0 h 53"/>
                      <a:gd name="T6" fmla="*/ 0 w 5"/>
                      <a:gd name="T7" fmla="*/ 0 h 53"/>
                      <a:gd name="T8" fmla="*/ 0 w 5"/>
                      <a:gd name="T9" fmla="*/ 0 h 53"/>
                      <a:gd name="T10" fmla="*/ 0 w 5"/>
                      <a:gd name="T11" fmla="*/ 0 h 53"/>
                      <a:gd name="T12" fmla="*/ 0 w 5"/>
                      <a:gd name="T13" fmla="*/ 0 h 53"/>
                      <a:gd name="T14" fmla="*/ 0 w 5"/>
                      <a:gd name="T15" fmla="*/ 0 h 53"/>
                      <a:gd name="T16" fmla="*/ 0 w 5"/>
                      <a:gd name="T17" fmla="*/ 0 h 53"/>
                      <a:gd name="T18" fmla="*/ 0 w 5"/>
                      <a:gd name="T19" fmla="*/ 0 h 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"/>
                      <a:gd name="T31" fmla="*/ 0 h 53"/>
                      <a:gd name="T32" fmla="*/ 5 w 5"/>
                      <a:gd name="T33" fmla="*/ 53 h 53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" h="53">
                        <a:moveTo>
                          <a:pt x="0" y="51"/>
                        </a:moveTo>
                        <a:lnTo>
                          <a:pt x="0" y="51"/>
                        </a:lnTo>
                        <a:lnTo>
                          <a:pt x="2" y="53"/>
                        </a:lnTo>
                        <a:lnTo>
                          <a:pt x="5" y="51"/>
                        </a:lnTo>
                        <a:lnTo>
                          <a:pt x="5" y="5"/>
                        </a:lnTo>
                        <a:lnTo>
                          <a:pt x="5" y="2"/>
                        </a:ln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0" y="5"/>
                        </a:lnTo>
                        <a:lnTo>
                          <a:pt x="0" y="5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43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7965" y="2752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44" name="Freeform 326"/>
                  <p:cNvSpPr>
                    <a:spLocks/>
                  </p:cNvSpPr>
                  <p:nvPr/>
                </p:nvSpPr>
                <p:spPr bwMode="auto">
                  <a:xfrm>
                    <a:off x="7964" y="2752"/>
                    <a:ext cx="8" cy="1"/>
                  </a:xfrm>
                  <a:custGeom>
                    <a:avLst/>
                    <a:gdLst>
                      <a:gd name="T0" fmla="*/ 0 w 23"/>
                      <a:gd name="T1" fmla="*/ 0 h 5"/>
                      <a:gd name="T2" fmla="*/ 0 w 23"/>
                      <a:gd name="T3" fmla="*/ 0 h 5"/>
                      <a:gd name="T4" fmla="*/ 0 w 23"/>
                      <a:gd name="T5" fmla="*/ 0 h 5"/>
                      <a:gd name="T6" fmla="*/ 0 w 23"/>
                      <a:gd name="T7" fmla="*/ 0 h 5"/>
                      <a:gd name="T8" fmla="*/ 0 w 23"/>
                      <a:gd name="T9" fmla="*/ 0 h 5"/>
                      <a:gd name="T10" fmla="*/ 0 w 23"/>
                      <a:gd name="T11" fmla="*/ 0 h 5"/>
                      <a:gd name="T12" fmla="*/ 0 w 23"/>
                      <a:gd name="T13" fmla="*/ 0 h 5"/>
                      <a:gd name="T14" fmla="*/ 0 w 23"/>
                      <a:gd name="T15" fmla="*/ 0 h 5"/>
                      <a:gd name="T16" fmla="*/ 0 w 23"/>
                      <a:gd name="T17" fmla="*/ 0 h 5"/>
                      <a:gd name="T18" fmla="*/ 0 w 23"/>
                      <a:gd name="T19" fmla="*/ 0 h 5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23"/>
                      <a:gd name="T31" fmla="*/ 0 h 5"/>
                      <a:gd name="T32" fmla="*/ 23 w 23"/>
                      <a:gd name="T33" fmla="*/ 5 h 5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23" h="5">
                        <a:moveTo>
                          <a:pt x="2" y="0"/>
                        </a:moveTo>
                        <a:lnTo>
                          <a:pt x="0" y="2"/>
                        </a:lnTo>
                        <a:lnTo>
                          <a:pt x="0" y="5"/>
                        </a:lnTo>
                        <a:lnTo>
                          <a:pt x="18" y="5"/>
                        </a:lnTo>
                        <a:lnTo>
                          <a:pt x="23" y="5"/>
                        </a:lnTo>
                        <a:lnTo>
                          <a:pt x="23" y="2"/>
                        </a:lnTo>
                        <a:lnTo>
                          <a:pt x="21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45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7970" y="2752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46" name="Freeform 328"/>
                  <p:cNvSpPr>
                    <a:spLocks/>
                  </p:cNvSpPr>
                  <p:nvPr/>
                </p:nvSpPr>
                <p:spPr bwMode="auto">
                  <a:xfrm>
                    <a:off x="7970" y="2736"/>
                    <a:ext cx="2" cy="17"/>
                  </a:xfrm>
                  <a:custGeom>
                    <a:avLst/>
                    <a:gdLst>
                      <a:gd name="T0" fmla="*/ 0 w 5"/>
                      <a:gd name="T1" fmla="*/ 0 h 51"/>
                      <a:gd name="T2" fmla="*/ 0 w 5"/>
                      <a:gd name="T3" fmla="*/ 0 h 51"/>
                      <a:gd name="T4" fmla="*/ 0 w 5"/>
                      <a:gd name="T5" fmla="*/ 0 h 51"/>
                      <a:gd name="T6" fmla="*/ 0 w 5"/>
                      <a:gd name="T7" fmla="*/ 0 h 51"/>
                      <a:gd name="T8" fmla="*/ 0 w 5"/>
                      <a:gd name="T9" fmla="*/ 0 h 51"/>
                      <a:gd name="T10" fmla="*/ 0 w 5"/>
                      <a:gd name="T11" fmla="*/ 0 h 51"/>
                      <a:gd name="T12" fmla="*/ 0 w 5"/>
                      <a:gd name="T13" fmla="*/ 0 h 51"/>
                      <a:gd name="T14" fmla="*/ 0 w 5"/>
                      <a:gd name="T15" fmla="*/ 0 h 51"/>
                      <a:gd name="T16" fmla="*/ 0 w 5"/>
                      <a:gd name="T17" fmla="*/ 0 h 51"/>
                      <a:gd name="T18" fmla="*/ 0 w 5"/>
                      <a:gd name="T19" fmla="*/ 0 h 5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"/>
                      <a:gd name="T31" fmla="*/ 0 h 51"/>
                      <a:gd name="T32" fmla="*/ 5 w 5"/>
                      <a:gd name="T33" fmla="*/ 51 h 5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" h="51">
                        <a:moveTo>
                          <a:pt x="0" y="48"/>
                        </a:moveTo>
                        <a:lnTo>
                          <a:pt x="3" y="51"/>
                        </a:lnTo>
                        <a:lnTo>
                          <a:pt x="5" y="51"/>
                        </a:lnTo>
                        <a:lnTo>
                          <a:pt x="5" y="6"/>
                        </a:lnTo>
                        <a:lnTo>
                          <a:pt x="5" y="2"/>
                        </a:lnTo>
                        <a:lnTo>
                          <a:pt x="3" y="0"/>
                        </a:lnTo>
                        <a:lnTo>
                          <a:pt x="3" y="2"/>
                        </a:lnTo>
                        <a:lnTo>
                          <a:pt x="0" y="2"/>
                        </a:lnTo>
                        <a:lnTo>
                          <a:pt x="0" y="4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47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7971" y="2736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48" name="Freeform 330"/>
                  <p:cNvSpPr>
                    <a:spLocks/>
                  </p:cNvSpPr>
                  <p:nvPr/>
                </p:nvSpPr>
                <p:spPr bwMode="auto">
                  <a:xfrm>
                    <a:off x="7970" y="2736"/>
                    <a:ext cx="27" cy="2"/>
                  </a:xfrm>
                  <a:custGeom>
                    <a:avLst/>
                    <a:gdLst>
                      <a:gd name="T0" fmla="*/ 0 w 81"/>
                      <a:gd name="T1" fmla="*/ 0 h 6"/>
                      <a:gd name="T2" fmla="*/ 0 w 81"/>
                      <a:gd name="T3" fmla="*/ 0 h 6"/>
                      <a:gd name="T4" fmla="*/ 0 w 81"/>
                      <a:gd name="T5" fmla="*/ 0 h 6"/>
                      <a:gd name="T6" fmla="*/ 0 w 81"/>
                      <a:gd name="T7" fmla="*/ 0 h 6"/>
                      <a:gd name="T8" fmla="*/ 0 w 81"/>
                      <a:gd name="T9" fmla="*/ 0 h 6"/>
                      <a:gd name="T10" fmla="*/ 0 w 81"/>
                      <a:gd name="T11" fmla="*/ 0 h 6"/>
                      <a:gd name="T12" fmla="*/ 0 w 81"/>
                      <a:gd name="T13" fmla="*/ 0 h 6"/>
                      <a:gd name="T14" fmla="*/ 0 w 81"/>
                      <a:gd name="T15" fmla="*/ 0 h 6"/>
                      <a:gd name="T16" fmla="*/ 0 w 81"/>
                      <a:gd name="T17" fmla="*/ 0 h 6"/>
                      <a:gd name="T18" fmla="*/ 0 w 81"/>
                      <a:gd name="T19" fmla="*/ 0 h 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81"/>
                      <a:gd name="T31" fmla="*/ 0 h 6"/>
                      <a:gd name="T32" fmla="*/ 81 w 81"/>
                      <a:gd name="T33" fmla="*/ 6 h 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81" h="6">
                        <a:moveTo>
                          <a:pt x="3" y="0"/>
                        </a:moveTo>
                        <a:lnTo>
                          <a:pt x="3" y="2"/>
                        </a:lnTo>
                        <a:lnTo>
                          <a:pt x="0" y="2"/>
                        </a:lnTo>
                        <a:lnTo>
                          <a:pt x="3" y="6"/>
                        </a:lnTo>
                        <a:lnTo>
                          <a:pt x="76" y="6"/>
                        </a:lnTo>
                        <a:lnTo>
                          <a:pt x="81" y="6"/>
                        </a:lnTo>
                        <a:lnTo>
                          <a:pt x="81" y="2"/>
                        </a:lnTo>
                        <a:lnTo>
                          <a:pt x="76" y="0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49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7996" y="2738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50" name="Freeform 332"/>
                  <p:cNvSpPr>
                    <a:spLocks/>
                  </p:cNvSpPr>
                  <p:nvPr/>
                </p:nvSpPr>
                <p:spPr bwMode="auto">
                  <a:xfrm>
                    <a:off x="7986" y="2737"/>
                    <a:ext cx="11" cy="1"/>
                  </a:xfrm>
                  <a:custGeom>
                    <a:avLst/>
                    <a:gdLst>
                      <a:gd name="T0" fmla="*/ 0 w 34"/>
                      <a:gd name="T1" fmla="*/ 0 h 4"/>
                      <a:gd name="T2" fmla="*/ 0 w 34"/>
                      <a:gd name="T3" fmla="*/ 0 h 4"/>
                      <a:gd name="T4" fmla="*/ 0 w 34"/>
                      <a:gd name="T5" fmla="*/ 0 h 4"/>
                      <a:gd name="T6" fmla="*/ 0 w 34"/>
                      <a:gd name="T7" fmla="*/ 0 h 4"/>
                      <a:gd name="T8" fmla="*/ 0 w 34"/>
                      <a:gd name="T9" fmla="*/ 0 h 4"/>
                      <a:gd name="T10" fmla="*/ 0 w 34"/>
                      <a:gd name="T11" fmla="*/ 0 h 4"/>
                      <a:gd name="T12" fmla="*/ 0 w 34"/>
                      <a:gd name="T13" fmla="*/ 0 h 4"/>
                      <a:gd name="T14" fmla="*/ 0 w 34"/>
                      <a:gd name="T15" fmla="*/ 0 h 4"/>
                      <a:gd name="T16" fmla="*/ 0 w 34"/>
                      <a:gd name="T17" fmla="*/ 0 h 4"/>
                      <a:gd name="T18" fmla="*/ 0 w 34"/>
                      <a:gd name="T19" fmla="*/ 0 h 4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34"/>
                      <a:gd name="T31" fmla="*/ 0 h 4"/>
                      <a:gd name="T32" fmla="*/ 34 w 34"/>
                      <a:gd name="T33" fmla="*/ 4 h 4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34" h="4">
                        <a:moveTo>
                          <a:pt x="31" y="4"/>
                        </a:moveTo>
                        <a:lnTo>
                          <a:pt x="34" y="4"/>
                        </a:lnTo>
                        <a:lnTo>
                          <a:pt x="34" y="0"/>
                        </a:lnTo>
                        <a:lnTo>
                          <a:pt x="4" y="0"/>
                        </a:lnTo>
                        <a:lnTo>
                          <a:pt x="0" y="0"/>
                        </a:lnTo>
                        <a:lnTo>
                          <a:pt x="0" y="4"/>
                        </a:lnTo>
                        <a:lnTo>
                          <a:pt x="2" y="4"/>
                        </a:lnTo>
                        <a:lnTo>
                          <a:pt x="31" y="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51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7986" y="2736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52" name="Freeform 334"/>
                  <p:cNvSpPr>
                    <a:spLocks/>
                  </p:cNvSpPr>
                  <p:nvPr/>
                </p:nvSpPr>
                <p:spPr bwMode="auto">
                  <a:xfrm>
                    <a:off x="7986" y="2736"/>
                    <a:ext cx="80" cy="2"/>
                  </a:xfrm>
                  <a:custGeom>
                    <a:avLst/>
                    <a:gdLst>
                      <a:gd name="T0" fmla="*/ 0 w 241"/>
                      <a:gd name="T1" fmla="*/ 0 h 6"/>
                      <a:gd name="T2" fmla="*/ 0 w 241"/>
                      <a:gd name="T3" fmla="*/ 0 h 6"/>
                      <a:gd name="T4" fmla="*/ 0 w 241"/>
                      <a:gd name="T5" fmla="*/ 0 h 6"/>
                      <a:gd name="T6" fmla="*/ 0 w 241"/>
                      <a:gd name="T7" fmla="*/ 0 h 6"/>
                      <a:gd name="T8" fmla="*/ 0 w 241"/>
                      <a:gd name="T9" fmla="*/ 0 h 6"/>
                      <a:gd name="T10" fmla="*/ 0 w 241"/>
                      <a:gd name="T11" fmla="*/ 0 h 6"/>
                      <a:gd name="T12" fmla="*/ 0 w 241"/>
                      <a:gd name="T13" fmla="*/ 0 h 6"/>
                      <a:gd name="T14" fmla="*/ 0 w 241"/>
                      <a:gd name="T15" fmla="*/ 0 h 6"/>
                      <a:gd name="T16" fmla="*/ 0 w 241"/>
                      <a:gd name="T17" fmla="*/ 0 h 6"/>
                      <a:gd name="T18" fmla="*/ 0 w 241"/>
                      <a:gd name="T19" fmla="*/ 0 h 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241"/>
                      <a:gd name="T31" fmla="*/ 0 h 6"/>
                      <a:gd name="T32" fmla="*/ 241 w 241"/>
                      <a:gd name="T33" fmla="*/ 6 h 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241" h="6">
                        <a:moveTo>
                          <a:pt x="2" y="0"/>
                        </a:moveTo>
                        <a:lnTo>
                          <a:pt x="0" y="2"/>
                        </a:lnTo>
                        <a:lnTo>
                          <a:pt x="0" y="6"/>
                        </a:lnTo>
                        <a:lnTo>
                          <a:pt x="236" y="6"/>
                        </a:lnTo>
                        <a:lnTo>
                          <a:pt x="241" y="6"/>
                        </a:lnTo>
                        <a:lnTo>
                          <a:pt x="241" y="2"/>
                        </a:lnTo>
                        <a:lnTo>
                          <a:pt x="238" y="0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53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8064" y="2737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54" name="Freeform 336"/>
                  <p:cNvSpPr>
                    <a:spLocks/>
                  </p:cNvSpPr>
                  <p:nvPr/>
                </p:nvSpPr>
                <p:spPr bwMode="auto">
                  <a:xfrm>
                    <a:off x="8064" y="2721"/>
                    <a:ext cx="2" cy="17"/>
                  </a:xfrm>
                  <a:custGeom>
                    <a:avLst/>
                    <a:gdLst>
                      <a:gd name="T0" fmla="*/ 0 w 5"/>
                      <a:gd name="T1" fmla="*/ 0 h 52"/>
                      <a:gd name="T2" fmla="*/ 0 w 5"/>
                      <a:gd name="T3" fmla="*/ 0 h 52"/>
                      <a:gd name="T4" fmla="*/ 0 w 5"/>
                      <a:gd name="T5" fmla="*/ 0 h 52"/>
                      <a:gd name="T6" fmla="*/ 0 w 5"/>
                      <a:gd name="T7" fmla="*/ 0 h 52"/>
                      <a:gd name="T8" fmla="*/ 0 w 5"/>
                      <a:gd name="T9" fmla="*/ 0 h 52"/>
                      <a:gd name="T10" fmla="*/ 0 w 5"/>
                      <a:gd name="T11" fmla="*/ 0 h 52"/>
                      <a:gd name="T12" fmla="*/ 0 w 5"/>
                      <a:gd name="T13" fmla="*/ 0 h 52"/>
                      <a:gd name="T14" fmla="*/ 0 w 5"/>
                      <a:gd name="T15" fmla="*/ 0 h 52"/>
                      <a:gd name="T16" fmla="*/ 0 w 5"/>
                      <a:gd name="T17" fmla="*/ 0 h 52"/>
                      <a:gd name="T18" fmla="*/ 0 w 5"/>
                      <a:gd name="T19" fmla="*/ 0 h 52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"/>
                      <a:gd name="T31" fmla="*/ 0 h 52"/>
                      <a:gd name="T32" fmla="*/ 5 w 5"/>
                      <a:gd name="T33" fmla="*/ 52 h 52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" h="52">
                        <a:moveTo>
                          <a:pt x="0" y="48"/>
                        </a:moveTo>
                        <a:lnTo>
                          <a:pt x="0" y="52"/>
                        </a:lnTo>
                        <a:lnTo>
                          <a:pt x="2" y="52"/>
                        </a:lnTo>
                        <a:lnTo>
                          <a:pt x="5" y="52"/>
                        </a:lnTo>
                        <a:lnTo>
                          <a:pt x="5" y="5"/>
                        </a:lnTo>
                        <a:lnTo>
                          <a:pt x="5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3"/>
                        </a:lnTo>
                        <a:lnTo>
                          <a:pt x="0" y="4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355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8065" y="2721"/>
                    <a:ext cx="1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E66D1A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9" name="Group 338"/>
                  <p:cNvGrpSpPr>
                    <a:grpSpLocks/>
                  </p:cNvGrpSpPr>
                  <p:nvPr/>
                </p:nvGrpSpPr>
                <p:grpSpPr bwMode="auto">
                  <a:xfrm>
                    <a:off x="8064" y="1670"/>
                    <a:ext cx="3065" cy="1053"/>
                    <a:chOff x="8064" y="1670"/>
                    <a:chExt cx="3065" cy="1053"/>
                  </a:xfrm>
                </p:grpSpPr>
                <p:sp>
                  <p:nvSpPr>
                    <p:cNvPr id="320357" name="Freeform 339"/>
                    <p:cNvSpPr>
                      <a:spLocks/>
                    </p:cNvSpPr>
                    <p:nvPr/>
                  </p:nvSpPr>
                  <p:spPr bwMode="auto">
                    <a:xfrm>
                      <a:off x="8064" y="2721"/>
                      <a:ext cx="48" cy="1"/>
                    </a:xfrm>
                    <a:custGeom>
                      <a:avLst/>
                      <a:gdLst>
                        <a:gd name="T0" fmla="*/ 0 w 143"/>
                        <a:gd name="T1" fmla="*/ 0 h 3"/>
                        <a:gd name="T2" fmla="*/ 0 w 143"/>
                        <a:gd name="T3" fmla="*/ 0 h 3"/>
                        <a:gd name="T4" fmla="*/ 0 w 143"/>
                        <a:gd name="T5" fmla="*/ 0 h 3"/>
                        <a:gd name="T6" fmla="*/ 0 w 143"/>
                        <a:gd name="T7" fmla="*/ 0 h 3"/>
                        <a:gd name="T8" fmla="*/ 0 w 143"/>
                        <a:gd name="T9" fmla="*/ 0 h 3"/>
                        <a:gd name="T10" fmla="*/ 0 w 143"/>
                        <a:gd name="T11" fmla="*/ 0 h 3"/>
                        <a:gd name="T12" fmla="*/ 0 w 143"/>
                        <a:gd name="T13" fmla="*/ 0 h 3"/>
                        <a:gd name="T14" fmla="*/ 0 w 143"/>
                        <a:gd name="T15" fmla="*/ 0 h 3"/>
                        <a:gd name="T16" fmla="*/ 0 w 143"/>
                        <a:gd name="T17" fmla="*/ 0 h 3"/>
                        <a:gd name="T18" fmla="*/ 0 w 143"/>
                        <a:gd name="T19" fmla="*/ 0 h 3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43"/>
                        <a:gd name="T31" fmla="*/ 0 h 3"/>
                        <a:gd name="T32" fmla="*/ 143 w 143"/>
                        <a:gd name="T33" fmla="*/ 3 h 3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43" h="3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134" y="3"/>
                          </a:lnTo>
                          <a:lnTo>
                            <a:pt x="140" y="3"/>
                          </a:lnTo>
                          <a:lnTo>
                            <a:pt x="143" y="3"/>
                          </a:lnTo>
                          <a:lnTo>
                            <a:pt x="140" y="0"/>
                          </a:lnTo>
                          <a:lnTo>
                            <a:pt x="138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58" name="Line 3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10" y="2722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59" name="Freeform 341"/>
                    <p:cNvSpPr>
                      <a:spLocks/>
                    </p:cNvSpPr>
                    <p:nvPr/>
                  </p:nvSpPr>
                  <p:spPr bwMode="auto">
                    <a:xfrm>
                      <a:off x="8110" y="2705"/>
                      <a:ext cx="1" cy="18"/>
                    </a:xfrm>
                    <a:custGeom>
                      <a:avLst/>
                      <a:gdLst>
                        <a:gd name="T0" fmla="*/ 0 w 2"/>
                        <a:gd name="T1" fmla="*/ 0 h 53"/>
                        <a:gd name="T2" fmla="*/ 0 w 2"/>
                        <a:gd name="T3" fmla="*/ 0 h 53"/>
                        <a:gd name="T4" fmla="*/ 1 w 2"/>
                        <a:gd name="T5" fmla="*/ 0 h 53"/>
                        <a:gd name="T6" fmla="*/ 1 w 2"/>
                        <a:gd name="T7" fmla="*/ 0 h 53"/>
                        <a:gd name="T8" fmla="*/ 1 w 2"/>
                        <a:gd name="T9" fmla="*/ 0 h 53"/>
                        <a:gd name="T10" fmla="*/ 1 w 2"/>
                        <a:gd name="T11" fmla="*/ 0 h 53"/>
                        <a:gd name="T12" fmla="*/ 1 w 2"/>
                        <a:gd name="T13" fmla="*/ 0 h 53"/>
                        <a:gd name="T14" fmla="*/ 0 w 2"/>
                        <a:gd name="T15" fmla="*/ 0 h 53"/>
                        <a:gd name="T16" fmla="*/ 0 w 2"/>
                        <a:gd name="T17" fmla="*/ 0 h 53"/>
                        <a:gd name="T18" fmla="*/ 0 w 2"/>
                        <a:gd name="T19" fmla="*/ 0 h 53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2"/>
                        <a:gd name="T31" fmla="*/ 0 h 53"/>
                        <a:gd name="T32" fmla="*/ 2 w 2"/>
                        <a:gd name="T33" fmla="*/ 53 h 53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2" h="53">
                          <a:moveTo>
                            <a:pt x="0" y="51"/>
                          </a:moveTo>
                          <a:lnTo>
                            <a:pt x="0" y="51"/>
                          </a:lnTo>
                          <a:lnTo>
                            <a:pt x="2" y="53"/>
                          </a:lnTo>
                          <a:lnTo>
                            <a:pt x="2" y="51"/>
                          </a:lnTo>
                          <a:lnTo>
                            <a:pt x="2" y="5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5"/>
                          </a:lnTo>
                          <a:lnTo>
                            <a:pt x="0" y="5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60" name="Line 3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11" y="2705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61" name="Freeform 343"/>
                    <p:cNvSpPr>
                      <a:spLocks/>
                    </p:cNvSpPr>
                    <p:nvPr/>
                  </p:nvSpPr>
                  <p:spPr bwMode="auto">
                    <a:xfrm>
                      <a:off x="8110" y="2705"/>
                      <a:ext cx="28" cy="2"/>
                    </a:xfrm>
                    <a:custGeom>
                      <a:avLst/>
                      <a:gdLst>
                        <a:gd name="T0" fmla="*/ 0 w 83"/>
                        <a:gd name="T1" fmla="*/ 0 h 5"/>
                        <a:gd name="T2" fmla="*/ 0 w 83"/>
                        <a:gd name="T3" fmla="*/ 0 h 5"/>
                        <a:gd name="T4" fmla="*/ 0 w 83"/>
                        <a:gd name="T5" fmla="*/ 0 h 5"/>
                        <a:gd name="T6" fmla="*/ 0 w 83"/>
                        <a:gd name="T7" fmla="*/ 0 h 5"/>
                        <a:gd name="T8" fmla="*/ 0 w 83"/>
                        <a:gd name="T9" fmla="*/ 0 h 5"/>
                        <a:gd name="T10" fmla="*/ 0 w 83"/>
                        <a:gd name="T11" fmla="*/ 0 h 5"/>
                        <a:gd name="T12" fmla="*/ 0 w 83"/>
                        <a:gd name="T13" fmla="*/ 0 h 5"/>
                        <a:gd name="T14" fmla="*/ 0 w 83"/>
                        <a:gd name="T15" fmla="*/ 0 h 5"/>
                        <a:gd name="T16" fmla="*/ 0 w 83"/>
                        <a:gd name="T17" fmla="*/ 0 h 5"/>
                        <a:gd name="T18" fmla="*/ 0 w 83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83"/>
                        <a:gd name="T31" fmla="*/ 0 h 5"/>
                        <a:gd name="T32" fmla="*/ 83 w 83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83" h="5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5"/>
                          </a:lnTo>
                          <a:lnTo>
                            <a:pt x="74" y="5"/>
                          </a:lnTo>
                          <a:lnTo>
                            <a:pt x="80" y="5"/>
                          </a:lnTo>
                          <a:lnTo>
                            <a:pt x="83" y="2"/>
                          </a:lnTo>
                          <a:lnTo>
                            <a:pt x="80" y="0"/>
                          </a:lnTo>
                          <a:lnTo>
                            <a:pt x="78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62" name="Line 3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36" y="270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63" name="Freeform 345"/>
                    <p:cNvSpPr>
                      <a:spLocks/>
                    </p:cNvSpPr>
                    <p:nvPr/>
                  </p:nvSpPr>
                  <p:spPr bwMode="auto">
                    <a:xfrm>
                      <a:off x="8136" y="2689"/>
                      <a:ext cx="1" cy="18"/>
                    </a:xfrm>
                    <a:custGeom>
                      <a:avLst/>
                      <a:gdLst>
                        <a:gd name="T0" fmla="*/ 0 w 2"/>
                        <a:gd name="T1" fmla="*/ 0 h 54"/>
                        <a:gd name="T2" fmla="*/ 0 w 2"/>
                        <a:gd name="T3" fmla="*/ 0 h 54"/>
                        <a:gd name="T4" fmla="*/ 1 w 2"/>
                        <a:gd name="T5" fmla="*/ 0 h 54"/>
                        <a:gd name="T6" fmla="*/ 1 w 2"/>
                        <a:gd name="T7" fmla="*/ 0 h 54"/>
                        <a:gd name="T8" fmla="*/ 1 w 2"/>
                        <a:gd name="T9" fmla="*/ 0 h 54"/>
                        <a:gd name="T10" fmla="*/ 1 w 2"/>
                        <a:gd name="T11" fmla="*/ 0 h 54"/>
                        <a:gd name="T12" fmla="*/ 1 w 2"/>
                        <a:gd name="T13" fmla="*/ 0 h 54"/>
                        <a:gd name="T14" fmla="*/ 0 w 2"/>
                        <a:gd name="T15" fmla="*/ 0 h 54"/>
                        <a:gd name="T16" fmla="*/ 0 w 2"/>
                        <a:gd name="T17" fmla="*/ 0 h 54"/>
                        <a:gd name="T18" fmla="*/ 0 w 2"/>
                        <a:gd name="T19" fmla="*/ 0 h 54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2"/>
                        <a:gd name="T31" fmla="*/ 0 h 54"/>
                        <a:gd name="T32" fmla="*/ 2 w 2"/>
                        <a:gd name="T33" fmla="*/ 54 h 54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2" h="54">
                          <a:moveTo>
                            <a:pt x="0" y="51"/>
                          </a:moveTo>
                          <a:lnTo>
                            <a:pt x="0" y="54"/>
                          </a:lnTo>
                          <a:lnTo>
                            <a:pt x="2" y="54"/>
                          </a:lnTo>
                          <a:lnTo>
                            <a:pt x="2" y="8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6"/>
                          </a:lnTo>
                          <a:lnTo>
                            <a:pt x="0" y="5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64" name="Line 3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37" y="2689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65" name="Freeform 347"/>
                    <p:cNvSpPr>
                      <a:spLocks/>
                    </p:cNvSpPr>
                    <p:nvPr/>
                  </p:nvSpPr>
                  <p:spPr bwMode="auto">
                    <a:xfrm>
                      <a:off x="8136" y="2689"/>
                      <a:ext cx="21" cy="2"/>
                    </a:xfrm>
                    <a:custGeom>
                      <a:avLst/>
                      <a:gdLst>
                        <a:gd name="T0" fmla="*/ 0 w 62"/>
                        <a:gd name="T1" fmla="*/ 0 h 6"/>
                        <a:gd name="T2" fmla="*/ 0 w 62"/>
                        <a:gd name="T3" fmla="*/ 0 h 6"/>
                        <a:gd name="T4" fmla="*/ 0 w 62"/>
                        <a:gd name="T5" fmla="*/ 0 h 6"/>
                        <a:gd name="T6" fmla="*/ 0 w 62"/>
                        <a:gd name="T7" fmla="*/ 0 h 6"/>
                        <a:gd name="T8" fmla="*/ 0 w 62"/>
                        <a:gd name="T9" fmla="*/ 0 h 6"/>
                        <a:gd name="T10" fmla="*/ 0 w 62"/>
                        <a:gd name="T11" fmla="*/ 0 h 6"/>
                        <a:gd name="T12" fmla="*/ 0 w 62"/>
                        <a:gd name="T13" fmla="*/ 0 h 6"/>
                        <a:gd name="T14" fmla="*/ 0 w 62"/>
                        <a:gd name="T15" fmla="*/ 0 h 6"/>
                        <a:gd name="T16" fmla="*/ 0 w 62"/>
                        <a:gd name="T17" fmla="*/ 0 h 6"/>
                        <a:gd name="T18" fmla="*/ 0 w 62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2"/>
                        <a:gd name="T31" fmla="*/ 0 h 6"/>
                        <a:gd name="T32" fmla="*/ 62 w 62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2" h="6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6"/>
                          </a:lnTo>
                          <a:lnTo>
                            <a:pt x="56" y="6"/>
                          </a:lnTo>
                          <a:lnTo>
                            <a:pt x="62" y="6"/>
                          </a:lnTo>
                          <a:lnTo>
                            <a:pt x="62" y="3"/>
                          </a:lnTo>
                          <a:lnTo>
                            <a:pt x="62" y="0"/>
                          </a:lnTo>
                          <a:lnTo>
                            <a:pt x="58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66" name="Line 3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55" y="2690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67" name="Freeform 349"/>
                    <p:cNvSpPr>
                      <a:spLocks/>
                    </p:cNvSpPr>
                    <p:nvPr/>
                  </p:nvSpPr>
                  <p:spPr bwMode="auto">
                    <a:xfrm>
                      <a:off x="8155" y="2672"/>
                      <a:ext cx="2" cy="19"/>
                    </a:xfrm>
                    <a:custGeom>
                      <a:avLst/>
                      <a:gdLst>
                        <a:gd name="T0" fmla="*/ 0 w 6"/>
                        <a:gd name="T1" fmla="*/ 0 h 55"/>
                        <a:gd name="T2" fmla="*/ 0 w 6"/>
                        <a:gd name="T3" fmla="*/ 0 h 55"/>
                        <a:gd name="T4" fmla="*/ 0 w 6"/>
                        <a:gd name="T5" fmla="*/ 0 h 55"/>
                        <a:gd name="T6" fmla="*/ 0 w 6"/>
                        <a:gd name="T7" fmla="*/ 0 h 55"/>
                        <a:gd name="T8" fmla="*/ 0 w 6"/>
                        <a:gd name="T9" fmla="*/ 0 h 55"/>
                        <a:gd name="T10" fmla="*/ 0 w 6"/>
                        <a:gd name="T11" fmla="*/ 0 h 55"/>
                        <a:gd name="T12" fmla="*/ 0 w 6"/>
                        <a:gd name="T13" fmla="*/ 0 h 55"/>
                        <a:gd name="T14" fmla="*/ 0 w 6"/>
                        <a:gd name="T15" fmla="*/ 0 h 55"/>
                        <a:gd name="T16" fmla="*/ 0 w 6"/>
                        <a:gd name="T17" fmla="*/ 0 h 55"/>
                        <a:gd name="T18" fmla="*/ 0 w 6"/>
                        <a:gd name="T19" fmla="*/ 0 h 5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"/>
                        <a:gd name="T31" fmla="*/ 0 h 55"/>
                        <a:gd name="T32" fmla="*/ 6 w 6"/>
                        <a:gd name="T33" fmla="*/ 55 h 5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" h="55">
                          <a:moveTo>
                            <a:pt x="0" y="52"/>
                          </a:moveTo>
                          <a:lnTo>
                            <a:pt x="2" y="55"/>
                          </a:lnTo>
                          <a:lnTo>
                            <a:pt x="6" y="55"/>
                          </a:lnTo>
                          <a:lnTo>
                            <a:pt x="6" y="9"/>
                          </a:lnTo>
                          <a:lnTo>
                            <a:pt x="6" y="4"/>
                          </a:lnTo>
                          <a:lnTo>
                            <a:pt x="2" y="0"/>
                          </a:lnTo>
                          <a:lnTo>
                            <a:pt x="2" y="4"/>
                          </a:lnTo>
                          <a:lnTo>
                            <a:pt x="0" y="6"/>
                          </a:lnTo>
                          <a:lnTo>
                            <a:pt x="0" y="5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68" name="Line 3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56" y="2672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69" name="Freeform 351"/>
                    <p:cNvSpPr>
                      <a:spLocks/>
                    </p:cNvSpPr>
                    <p:nvPr/>
                  </p:nvSpPr>
                  <p:spPr bwMode="auto">
                    <a:xfrm>
                      <a:off x="8155" y="2672"/>
                      <a:ext cx="73" cy="2"/>
                    </a:xfrm>
                    <a:custGeom>
                      <a:avLst/>
                      <a:gdLst>
                        <a:gd name="T0" fmla="*/ 0 w 220"/>
                        <a:gd name="T1" fmla="*/ 0 h 6"/>
                        <a:gd name="T2" fmla="*/ 0 w 220"/>
                        <a:gd name="T3" fmla="*/ 0 h 6"/>
                        <a:gd name="T4" fmla="*/ 0 w 220"/>
                        <a:gd name="T5" fmla="*/ 0 h 6"/>
                        <a:gd name="T6" fmla="*/ 0 w 220"/>
                        <a:gd name="T7" fmla="*/ 0 h 6"/>
                        <a:gd name="T8" fmla="*/ 0 w 220"/>
                        <a:gd name="T9" fmla="*/ 0 h 6"/>
                        <a:gd name="T10" fmla="*/ 0 w 220"/>
                        <a:gd name="T11" fmla="*/ 0 h 6"/>
                        <a:gd name="T12" fmla="*/ 0 w 220"/>
                        <a:gd name="T13" fmla="*/ 0 h 6"/>
                        <a:gd name="T14" fmla="*/ 0 w 220"/>
                        <a:gd name="T15" fmla="*/ 0 h 6"/>
                        <a:gd name="T16" fmla="*/ 0 w 220"/>
                        <a:gd name="T17" fmla="*/ 0 h 6"/>
                        <a:gd name="T18" fmla="*/ 0 w 220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220"/>
                        <a:gd name="T31" fmla="*/ 0 h 6"/>
                        <a:gd name="T32" fmla="*/ 220 w 220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220" h="6">
                          <a:moveTo>
                            <a:pt x="2" y="0"/>
                          </a:moveTo>
                          <a:lnTo>
                            <a:pt x="2" y="4"/>
                          </a:lnTo>
                          <a:lnTo>
                            <a:pt x="0" y="4"/>
                          </a:lnTo>
                          <a:lnTo>
                            <a:pt x="2" y="6"/>
                          </a:lnTo>
                          <a:lnTo>
                            <a:pt x="215" y="6"/>
                          </a:lnTo>
                          <a:lnTo>
                            <a:pt x="220" y="6"/>
                          </a:lnTo>
                          <a:lnTo>
                            <a:pt x="220" y="4"/>
                          </a:lnTo>
                          <a:lnTo>
                            <a:pt x="215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70" name="Line 3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227" y="2674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71" name="Freeform 353"/>
                    <p:cNvSpPr>
                      <a:spLocks/>
                    </p:cNvSpPr>
                    <p:nvPr/>
                  </p:nvSpPr>
                  <p:spPr bwMode="auto">
                    <a:xfrm>
                      <a:off x="8227" y="2657"/>
                      <a:ext cx="1" cy="17"/>
                    </a:xfrm>
                    <a:custGeom>
                      <a:avLst/>
                      <a:gdLst>
                        <a:gd name="T0" fmla="*/ 0 w 5"/>
                        <a:gd name="T1" fmla="*/ 0 h 53"/>
                        <a:gd name="T2" fmla="*/ 0 w 5"/>
                        <a:gd name="T3" fmla="*/ 0 h 53"/>
                        <a:gd name="T4" fmla="*/ 0 w 5"/>
                        <a:gd name="T5" fmla="*/ 0 h 53"/>
                        <a:gd name="T6" fmla="*/ 0 w 5"/>
                        <a:gd name="T7" fmla="*/ 0 h 53"/>
                        <a:gd name="T8" fmla="*/ 0 w 5"/>
                        <a:gd name="T9" fmla="*/ 0 h 53"/>
                        <a:gd name="T10" fmla="*/ 0 w 5"/>
                        <a:gd name="T11" fmla="*/ 0 h 53"/>
                        <a:gd name="T12" fmla="*/ 0 w 5"/>
                        <a:gd name="T13" fmla="*/ 0 h 53"/>
                        <a:gd name="T14" fmla="*/ 0 w 5"/>
                        <a:gd name="T15" fmla="*/ 0 h 53"/>
                        <a:gd name="T16" fmla="*/ 0 w 5"/>
                        <a:gd name="T17" fmla="*/ 0 h 53"/>
                        <a:gd name="T18" fmla="*/ 0 w 5"/>
                        <a:gd name="T19" fmla="*/ 0 h 53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53"/>
                        <a:gd name="T32" fmla="*/ 5 w 5"/>
                        <a:gd name="T33" fmla="*/ 53 h 53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53">
                          <a:moveTo>
                            <a:pt x="0" y="51"/>
                          </a:moveTo>
                          <a:lnTo>
                            <a:pt x="0" y="53"/>
                          </a:lnTo>
                          <a:lnTo>
                            <a:pt x="3" y="53"/>
                          </a:lnTo>
                          <a:lnTo>
                            <a:pt x="5" y="53"/>
                          </a:lnTo>
                          <a:lnTo>
                            <a:pt x="5" y="5"/>
                          </a:lnTo>
                          <a:lnTo>
                            <a:pt x="5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5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72" name="Line 3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228" y="2657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73" name="Freeform 355"/>
                    <p:cNvSpPr>
                      <a:spLocks/>
                    </p:cNvSpPr>
                    <p:nvPr/>
                  </p:nvSpPr>
                  <p:spPr bwMode="auto">
                    <a:xfrm>
                      <a:off x="8227" y="2657"/>
                      <a:ext cx="44" cy="1"/>
                    </a:xfrm>
                    <a:custGeom>
                      <a:avLst/>
                      <a:gdLst>
                        <a:gd name="T0" fmla="*/ 0 w 132"/>
                        <a:gd name="T1" fmla="*/ 0 h 5"/>
                        <a:gd name="T2" fmla="*/ 0 w 132"/>
                        <a:gd name="T3" fmla="*/ 0 h 5"/>
                        <a:gd name="T4" fmla="*/ 0 w 132"/>
                        <a:gd name="T5" fmla="*/ 0 h 5"/>
                        <a:gd name="T6" fmla="*/ 0 w 132"/>
                        <a:gd name="T7" fmla="*/ 0 h 5"/>
                        <a:gd name="T8" fmla="*/ 0 w 132"/>
                        <a:gd name="T9" fmla="*/ 0 h 5"/>
                        <a:gd name="T10" fmla="*/ 0 w 132"/>
                        <a:gd name="T11" fmla="*/ 0 h 5"/>
                        <a:gd name="T12" fmla="*/ 0 w 132"/>
                        <a:gd name="T13" fmla="*/ 0 h 5"/>
                        <a:gd name="T14" fmla="*/ 0 w 132"/>
                        <a:gd name="T15" fmla="*/ 0 h 5"/>
                        <a:gd name="T16" fmla="*/ 0 w 132"/>
                        <a:gd name="T17" fmla="*/ 0 h 5"/>
                        <a:gd name="T18" fmla="*/ 0 w 132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32"/>
                        <a:gd name="T31" fmla="*/ 0 h 5"/>
                        <a:gd name="T32" fmla="*/ 132 w 132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32" h="5">
                          <a:moveTo>
                            <a:pt x="3" y="0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5"/>
                          </a:lnTo>
                          <a:lnTo>
                            <a:pt x="123" y="5"/>
                          </a:lnTo>
                          <a:lnTo>
                            <a:pt x="132" y="5"/>
                          </a:lnTo>
                          <a:lnTo>
                            <a:pt x="132" y="2"/>
                          </a:lnTo>
                          <a:lnTo>
                            <a:pt x="132" y="0"/>
                          </a:lnTo>
                          <a:lnTo>
                            <a:pt x="127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74" name="Line 3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269" y="2657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75" name="Freeform 357"/>
                    <p:cNvSpPr>
                      <a:spLocks/>
                    </p:cNvSpPr>
                    <p:nvPr/>
                  </p:nvSpPr>
                  <p:spPr bwMode="auto">
                    <a:xfrm>
                      <a:off x="8269" y="2640"/>
                      <a:ext cx="2" cy="18"/>
                    </a:xfrm>
                    <a:custGeom>
                      <a:avLst/>
                      <a:gdLst>
                        <a:gd name="T0" fmla="*/ 0 w 5"/>
                        <a:gd name="T1" fmla="*/ 0 h 54"/>
                        <a:gd name="T2" fmla="*/ 0 w 5"/>
                        <a:gd name="T3" fmla="*/ 0 h 54"/>
                        <a:gd name="T4" fmla="*/ 0 w 5"/>
                        <a:gd name="T5" fmla="*/ 0 h 54"/>
                        <a:gd name="T6" fmla="*/ 0 w 5"/>
                        <a:gd name="T7" fmla="*/ 0 h 54"/>
                        <a:gd name="T8" fmla="*/ 0 w 5"/>
                        <a:gd name="T9" fmla="*/ 0 h 54"/>
                        <a:gd name="T10" fmla="*/ 0 w 5"/>
                        <a:gd name="T11" fmla="*/ 0 h 54"/>
                        <a:gd name="T12" fmla="*/ 0 w 5"/>
                        <a:gd name="T13" fmla="*/ 0 h 54"/>
                        <a:gd name="T14" fmla="*/ 0 w 5"/>
                        <a:gd name="T15" fmla="*/ 0 h 54"/>
                        <a:gd name="T16" fmla="*/ 0 w 5"/>
                        <a:gd name="T17" fmla="*/ 0 h 54"/>
                        <a:gd name="T18" fmla="*/ 0 w 5"/>
                        <a:gd name="T19" fmla="*/ 0 h 54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54"/>
                        <a:gd name="T32" fmla="*/ 5 w 5"/>
                        <a:gd name="T33" fmla="*/ 54 h 54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54">
                          <a:moveTo>
                            <a:pt x="0" y="51"/>
                          </a:moveTo>
                          <a:lnTo>
                            <a:pt x="0" y="54"/>
                          </a:lnTo>
                          <a:lnTo>
                            <a:pt x="2" y="54"/>
                          </a:lnTo>
                          <a:lnTo>
                            <a:pt x="5" y="54"/>
                          </a:lnTo>
                          <a:lnTo>
                            <a:pt x="5" y="5"/>
                          </a:lnTo>
                          <a:lnTo>
                            <a:pt x="5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5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76" name="Line 3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270" y="2640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77" name="Freeform 359"/>
                    <p:cNvSpPr>
                      <a:spLocks/>
                    </p:cNvSpPr>
                    <p:nvPr/>
                  </p:nvSpPr>
                  <p:spPr bwMode="auto">
                    <a:xfrm>
                      <a:off x="8269" y="2640"/>
                      <a:ext cx="66" cy="1"/>
                    </a:xfrm>
                    <a:custGeom>
                      <a:avLst/>
                      <a:gdLst>
                        <a:gd name="T0" fmla="*/ 0 w 199"/>
                        <a:gd name="T1" fmla="*/ 0 h 2"/>
                        <a:gd name="T2" fmla="*/ 0 w 199"/>
                        <a:gd name="T3" fmla="*/ 0 h 2"/>
                        <a:gd name="T4" fmla="*/ 0 w 199"/>
                        <a:gd name="T5" fmla="*/ 1 h 2"/>
                        <a:gd name="T6" fmla="*/ 0 w 199"/>
                        <a:gd name="T7" fmla="*/ 1 h 2"/>
                        <a:gd name="T8" fmla="*/ 0 w 199"/>
                        <a:gd name="T9" fmla="*/ 1 h 2"/>
                        <a:gd name="T10" fmla="*/ 0 w 199"/>
                        <a:gd name="T11" fmla="*/ 1 h 2"/>
                        <a:gd name="T12" fmla="*/ 0 w 199"/>
                        <a:gd name="T13" fmla="*/ 1 h 2"/>
                        <a:gd name="T14" fmla="*/ 0 w 199"/>
                        <a:gd name="T15" fmla="*/ 0 h 2"/>
                        <a:gd name="T16" fmla="*/ 0 w 199"/>
                        <a:gd name="T17" fmla="*/ 0 h 2"/>
                        <a:gd name="T18" fmla="*/ 0 w 199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99"/>
                        <a:gd name="T31" fmla="*/ 0 h 2"/>
                        <a:gd name="T32" fmla="*/ 199 w 199"/>
                        <a:gd name="T33" fmla="*/ 2 h 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99" h="2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194" y="2"/>
                          </a:lnTo>
                          <a:lnTo>
                            <a:pt x="199" y="2"/>
                          </a:lnTo>
                          <a:lnTo>
                            <a:pt x="199" y="0"/>
                          </a:lnTo>
                          <a:lnTo>
                            <a:pt x="196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78" name="Line 3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34" y="2641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79" name="Freeform 361"/>
                    <p:cNvSpPr>
                      <a:spLocks/>
                    </p:cNvSpPr>
                    <p:nvPr/>
                  </p:nvSpPr>
                  <p:spPr bwMode="auto">
                    <a:xfrm>
                      <a:off x="8334" y="2623"/>
                      <a:ext cx="1" cy="19"/>
                    </a:xfrm>
                    <a:custGeom>
                      <a:avLst/>
                      <a:gdLst>
                        <a:gd name="T0" fmla="*/ 0 w 5"/>
                        <a:gd name="T1" fmla="*/ 0 h 56"/>
                        <a:gd name="T2" fmla="*/ 0 w 5"/>
                        <a:gd name="T3" fmla="*/ 0 h 56"/>
                        <a:gd name="T4" fmla="*/ 0 w 5"/>
                        <a:gd name="T5" fmla="*/ 0 h 56"/>
                        <a:gd name="T6" fmla="*/ 0 w 5"/>
                        <a:gd name="T7" fmla="*/ 0 h 56"/>
                        <a:gd name="T8" fmla="*/ 0 w 5"/>
                        <a:gd name="T9" fmla="*/ 0 h 56"/>
                        <a:gd name="T10" fmla="*/ 0 w 5"/>
                        <a:gd name="T11" fmla="*/ 0 h 56"/>
                        <a:gd name="T12" fmla="*/ 0 w 5"/>
                        <a:gd name="T13" fmla="*/ 0 h 56"/>
                        <a:gd name="T14" fmla="*/ 0 w 5"/>
                        <a:gd name="T15" fmla="*/ 0 h 56"/>
                        <a:gd name="T16" fmla="*/ 0 w 5"/>
                        <a:gd name="T17" fmla="*/ 0 h 56"/>
                        <a:gd name="T18" fmla="*/ 0 w 5"/>
                        <a:gd name="T19" fmla="*/ 0 h 5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56"/>
                        <a:gd name="T32" fmla="*/ 5 w 5"/>
                        <a:gd name="T33" fmla="*/ 56 h 5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56">
                          <a:moveTo>
                            <a:pt x="0" y="53"/>
                          </a:moveTo>
                          <a:lnTo>
                            <a:pt x="0" y="53"/>
                          </a:lnTo>
                          <a:lnTo>
                            <a:pt x="2" y="56"/>
                          </a:lnTo>
                          <a:lnTo>
                            <a:pt x="5" y="53"/>
                          </a:lnTo>
                          <a:lnTo>
                            <a:pt x="5" y="5"/>
                          </a:lnTo>
                          <a:lnTo>
                            <a:pt x="5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5"/>
                          </a:lnTo>
                          <a:lnTo>
                            <a:pt x="0" y="53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80" name="Line 3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34" y="2623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81" name="Freeform 363"/>
                    <p:cNvSpPr>
                      <a:spLocks/>
                    </p:cNvSpPr>
                    <p:nvPr/>
                  </p:nvSpPr>
                  <p:spPr bwMode="auto">
                    <a:xfrm>
                      <a:off x="8334" y="2623"/>
                      <a:ext cx="27" cy="2"/>
                    </a:xfrm>
                    <a:custGeom>
                      <a:avLst/>
                      <a:gdLst>
                        <a:gd name="T0" fmla="*/ 0 w 83"/>
                        <a:gd name="T1" fmla="*/ 0 h 5"/>
                        <a:gd name="T2" fmla="*/ 0 w 83"/>
                        <a:gd name="T3" fmla="*/ 0 h 5"/>
                        <a:gd name="T4" fmla="*/ 0 w 83"/>
                        <a:gd name="T5" fmla="*/ 0 h 5"/>
                        <a:gd name="T6" fmla="*/ 0 w 83"/>
                        <a:gd name="T7" fmla="*/ 0 h 5"/>
                        <a:gd name="T8" fmla="*/ 0 w 83"/>
                        <a:gd name="T9" fmla="*/ 0 h 5"/>
                        <a:gd name="T10" fmla="*/ 0 w 83"/>
                        <a:gd name="T11" fmla="*/ 0 h 5"/>
                        <a:gd name="T12" fmla="*/ 0 w 83"/>
                        <a:gd name="T13" fmla="*/ 0 h 5"/>
                        <a:gd name="T14" fmla="*/ 0 w 83"/>
                        <a:gd name="T15" fmla="*/ 0 h 5"/>
                        <a:gd name="T16" fmla="*/ 0 w 83"/>
                        <a:gd name="T17" fmla="*/ 0 h 5"/>
                        <a:gd name="T18" fmla="*/ 0 w 83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83"/>
                        <a:gd name="T31" fmla="*/ 0 h 5"/>
                        <a:gd name="T32" fmla="*/ 83 w 83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83" h="5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5"/>
                          </a:lnTo>
                          <a:lnTo>
                            <a:pt x="74" y="5"/>
                          </a:lnTo>
                          <a:lnTo>
                            <a:pt x="83" y="5"/>
                          </a:lnTo>
                          <a:lnTo>
                            <a:pt x="83" y="2"/>
                          </a:lnTo>
                          <a:lnTo>
                            <a:pt x="83" y="0"/>
                          </a:lnTo>
                          <a:lnTo>
                            <a:pt x="78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82" name="Line 3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60" y="2624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83" name="Freeform 365"/>
                    <p:cNvSpPr>
                      <a:spLocks/>
                    </p:cNvSpPr>
                    <p:nvPr/>
                  </p:nvSpPr>
                  <p:spPr bwMode="auto">
                    <a:xfrm>
                      <a:off x="8360" y="2606"/>
                      <a:ext cx="1" cy="19"/>
                    </a:xfrm>
                    <a:custGeom>
                      <a:avLst/>
                      <a:gdLst>
                        <a:gd name="T0" fmla="*/ 0 w 5"/>
                        <a:gd name="T1" fmla="*/ 0 h 56"/>
                        <a:gd name="T2" fmla="*/ 0 w 5"/>
                        <a:gd name="T3" fmla="*/ 0 h 56"/>
                        <a:gd name="T4" fmla="*/ 0 w 5"/>
                        <a:gd name="T5" fmla="*/ 0 h 56"/>
                        <a:gd name="T6" fmla="*/ 0 w 5"/>
                        <a:gd name="T7" fmla="*/ 0 h 56"/>
                        <a:gd name="T8" fmla="*/ 0 w 5"/>
                        <a:gd name="T9" fmla="*/ 0 h 56"/>
                        <a:gd name="T10" fmla="*/ 0 w 5"/>
                        <a:gd name="T11" fmla="*/ 0 h 56"/>
                        <a:gd name="T12" fmla="*/ 0 w 5"/>
                        <a:gd name="T13" fmla="*/ 0 h 56"/>
                        <a:gd name="T14" fmla="*/ 0 w 5"/>
                        <a:gd name="T15" fmla="*/ 0 h 56"/>
                        <a:gd name="T16" fmla="*/ 0 w 5"/>
                        <a:gd name="T17" fmla="*/ 0 h 56"/>
                        <a:gd name="T18" fmla="*/ 0 w 5"/>
                        <a:gd name="T19" fmla="*/ 0 h 5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56"/>
                        <a:gd name="T32" fmla="*/ 5 w 5"/>
                        <a:gd name="T33" fmla="*/ 56 h 5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56">
                          <a:moveTo>
                            <a:pt x="0" y="53"/>
                          </a:moveTo>
                          <a:lnTo>
                            <a:pt x="0" y="56"/>
                          </a:lnTo>
                          <a:lnTo>
                            <a:pt x="2" y="56"/>
                          </a:lnTo>
                          <a:lnTo>
                            <a:pt x="5" y="56"/>
                          </a:lnTo>
                          <a:lnTo>
                            <a:pt x="5" y="8"/>
                          </a:lnTo>
                          <a:lnTo>
                            <a:pt x="5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5"/>
                          </a:lnTo>
                          <a:lnTo>
                            <a:pt x="0" y="53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84" name="Line 3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60" y="260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85" name="Freeform 367"/>
                    <p:cNvSpPr>
                      <a:spLocks/>
                    </p:cNvSpPr>
                    <p:nvPr/>
                  </p:nvSpPr>
                  <p:spPr bwMode="auto">
                    <a:xfrm>
                      <a:off x="8360" y="2606"/>
                      <a:ext cx="34" cy="2"/>
                    </a:xfrm>
                    <a:custGeom>
                      <a:avLst/>
                      <a:gdLst>
                        <a:gd name="T0" fmla="*/ 0 w 102"/>
                        <a:gd name="T1" fmla="*/ 0 h 5"/>
                        <a:gd name="T2" fmla="*/ 0 w 102"/>
                        <a:gd name="T3" fmla="*/ 0 h 5"/>
                        <a:gd name="T4" fmla="*/ 0 w 102"/>
                        <a:gd name="T5" fmla="*/ 0 h 5"/>
                        <a:gd name="T6" fmla="*/ 0 w 102"/>
                        <a:gd name="T7" fmla="*/ 0 h 5"/>
                        <a:gd name="T8" fmla="*/ 0 w 102"/>
                        <a:gd name="T9" fmla="*/ 0 h 5"/>
                        <a:gd name="T10" fmla="*/ 0 w 102"/>
                        <a:gd name="T11" fmla="*/ 0 h 5"/>
                        <a:gd name="T12" fmla="*/ 0 w 102"/>
                        <a:gd name="T13" fmla="*/ 0 h 5"/>
                        <a:gd name="T14" fmla="*/ 0 w 102"/>
                        <a:gd name="T15" fmla="*/ 0 h 5"/>
                        <a:gd name="T16" fmla="*/ 0 w 102"/>
                        <a:gd name="T17" fmla="*/ 0 h 5"/>
                        <a:gd name="T18" fmla="*/ 0 w 102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02"/>
                        <a:gd name="T31" fmla="*/ 0 h 5"/>
                        <a:gd name="T32" fmla="*/ 102 w 102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02" h="5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5"/>
                          </a:lnTo>
                          <a:lnTo>
                            <a:pt x="96" y="5"/>
                          </a:lnTo>
                          <a:lnTo>
                            <a:pt x="102" y="5"/>
                          </a:lnTo>
                          <a:lnTo>
                            <a:pt x="102" y="2"/>
                          </a:lnTo>
                          <a:lnTo>
                            <a:pt x="102" y="0"/>
                          </a:lnTo>
                          <a:lnTo>
                            <a:pt x="98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86" name="Line 3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92" y="2607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87" name="Freeform 369"/>
                    <p:cNvSpPr>
                      <a:spLocks/>
                    </p:cNvSpPr>
                    <p:nvPr/>
                  </p:nvSpPr>
                  <p:spPr bwMode="auto">
                    <a:xfrm>
                      <a:off x="8392" y="2589"/>
                      <a:ext cx="2" cy="19"/>
                    </a:xfrm>
                    <a:custGeom>
                      <a:avLst/>
                      <a:gdLst>
                        <a:gd name="T0" fmla="*/ 0 w 6"/>
                        <a:gd name="T1" fmla="*/ 0 h 57"/>
                        <a:gd name="T2" fmla="*/ 0 w 6"/>
                        <a:gd name="T3" fmla="*/ 0 h 57"/>
                        <a:gd name="T4" fmla="*/ 0 w 6"/>
                        <a:gd name="T5" fmla="*/ 0 h 57"/>
                        <a:gd name="T6" fmla="*/ 0 w 6"/>
                        <a:gd name="T7" fmla="*/ 0 h 57"/>
                        <a:gd name="T8" fmla="*/ 0 w 6"/>
                        <a:gd name="T9" fmla="*/ 0 h 57"/>
                        <a:gd name="T10" fmla="*/ 0 w 6"/>
                        <a:gd name="T11" fmla="*/ 0 h 57"/>
                        <a:gd name="T12" fmla="*/ 0 w 6"/>
                        <a:gd name="T13" fmla="*/ 0 h 57"/>
                        <a:gd name="T14" fmla="*/ 0 w 6"/>
                        <a:gd name="T15" fmla="*/ 0 h 57"/>
                        <a:gd name="T16" fmla="*/ 0 w 6"/>
                        <a:gd name="T17" fmla="*/ 0 h 57"/>
                        <a:gd name="T18" fmla="*/ 0 w 6"/>
                        <a:gd name="T19" fmla="*/ 0 h 57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"/>
                        <a:gd name="T31" fmla="*/ 0 h 57"/>
                        <a:gd name="T32" fmla="*/ 6 w 6"/>
                        <a:gd name="T33" fmla="*/ 57 h 57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" h="57">
                          <a:moveTo>
                            <a:pt x="0" y="54"/>
                          </a:moveTo>
                          <a:lnTo>
                            <a:pt x="0" y="57"/>
                          </a:lnTo>
                          <a:lnTo>
                            <a:pt x="2" y="57"/>
                          </a:lnTo>
                          <a:lnTo>
                            <a:pt x="6" y="57"/>
                          </a:lnTo>
                          <a:lnTo>
                            <a:pt x="6" y="9"/>
                          </a:lnTo>
                          <a:lnTo>
                            <a:pt x="6" y="3"/>
                          </a:lnTo>
                          <a:lnTo>
                            <a:pt x="2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88" name="Line 3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92" y="2589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89" name="Freeform 371"/>
                    <p:cNvSpPr>
                      <a:spLocks/>
                    </p:cNvSpPr>
                    <p:nvPr/>
                  </p:nvSpPr>
                  <p:spPr bwMode="auto">
                    <a:xfrm>
                      <a:off x="8392" y="2589"/>
                      <a:ext cx="5" cy="2"/>
                    </a:xfrm>
                    <a:custGeom>
                      <a:avLst/>
                      <a:gdLst>
                        <a:gd name="T0" fmla="*/ 0 w 16"/>
                        <a:gd name="T1" fmla="*/ 0 h 5"/>
                        <a:gd name="T2" fmla="*/ 0 w 16"/>
                        <a:gd name="T3" fmla="*/ 0 h 5"/>
                        <a:gd name="T4" fmla="*/ 0 w 16"/>
                        <a:gd name="T5" fmla="*/ 0 h 5"/>
                        <a:gd name="T6" fmla="*/ 0 w 16"/>
                        <a:gd name="T7" fmla="*/ 0 h 5"/>
                        <a:gd name="T8" fmla="*/ 0 w 16"/>
                        <a:gd name="T9" fmla="*/ 0 h 5"/>
                        <a:gd name="T10" fmla="*/ 0 w 16"/>
                        <a:gd name="T11" fmla="*/ 0 h 5"/>
                        <a:gd name="T12" fmla="*/ 0 w 16"/>
                        <a:gd name="T13" fmla="*/ 0 h 5"/>
                        <a:gd name="T14" fmla="*/ 0 w 16"/>
                        <a:gd name="T15" fmla="*/ 0 h 5"/>
                        <a:gd name="T16" fmla="*/ 0 w 16"/>
                        <a:gd name="T17" fmla="*/ 0 h 5"/>
                        <a:gd name="T18" fmla="*/ 0 w 16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6"/>
                        <a:gd name="T31" fmla="*/ 0 h 5"/>
                        <a:gd name="T32" fmla="*/ 16 w 16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6" h="5">
                          <a:moveTo>
                            <a:pt x="2" y="0"/>
                          </a:move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8" y="5"/>
                          </a:lnTo>
                          <a:lnTo>
                            <a:pt x="13" y="5"/>
                          </a:lnTo>
                          <a:lnTo>
                            <a:pt x="16" y="3"/>
                          </a:lnTo>
                          <a:lnTo>
                            <a:pt x="13" y="3"/>
                          </a:lnTo>
                          <a:lnTo>
                            <a:pt x="11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90" name="Line 3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95" y="2590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91" name="Freeform 373"/>
                    <p:cNvSpPr>
                      <a:spLocks/>
                    </p:cNvSpPr>
                    <p:nvPr/>
                  </p:nvSpPr>
                  <p:spPr bwMode="auto">
                    <a:xfrm>
                      <a:off x="8395" y="2572"/>
                      <a:ext cx="1" cy="19"/>
                    </a:xfrm>
                    <a:custGeom>
                      <a:avLst/>
                      <a:gdLst>
                        <a:gd name="T0" fmla="*/ 0 w 2"/>
                        <a:gd name="T1" fmla="*/ 0 h 56"/>
                        <a:gd name="T2" fmla="*/ 0 w 2"/>
                        <a:gd name="T3" fmla="*/ 0 h 56"/>
                        <a:gd name="T4" fmla="*/ 1 w 2"/>
                        <a:gd name="T5" fmla="*/ 0 h 56"/>
                        <a:gd name="T6" fmla="*/ 1 w 2"/>
                        <a:gd name="T7" fmla="*/ 0 h 56"/>
                        <a:gd name="T8" fmla="*/ 1 w 2"/>
                        <a:gd name="T9" fmla="*/ 0 h 56"/>
                        <a:gd name="T10" fmla="*/ 1 w 2"/>
                        <a:gd name="T11" fmla="*/ 0 h 56"/>
                        <a:gd name="T12" fmla="*/ 1 w 2"/>
                        <a:gd name="T13" fmla="*/ 0 h 56"/>
                        <a:gd name="T14" fmla="*/ 0 w 2"/>
                        <a:gd name="T15" fmla="*/ 0 h 56"/>
                        <a:gd name="T16" fmla="*/ 0 w 2"/>
                        <a:gd name="T17" fmla="*/ 0 h 56"/>
                        <a:gd name="T18" fmla="*/ 0 w 2"/>
                        <a:gd name="T19" fmla="*/ 0 h 5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2"/>
                        <a:gd name="T31" fmla="*/ 0 h 56"/>
                        <a:gd name="T32" fmla="*/ 2 w 2"/>
                        <a:gd name="T33" fmla="*/ 56 h 5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2" h="56">
                          <a:moveTo>
                            <a:pt x="0" y="54"/>
                          </a:moveTo>
                          <a:lnTo>
                            <a:pt x="0" y="56"/>
                          </a:lnTo>
                          <a:lnTo>
                            <a:pt x="2" y="56"/>
                          </a:lnTo>
                          <a:lnTo>
                            <a:pt x="2" y="9"/>
                          </a:lnTo>
                          <a:lnTo>
                            <a:pt x="2" y="3"/>
                          </a:lnTo>
                          <a:lnTo>
                            <a:pt x="2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92" name="Line 3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96" y="2572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93" name="Freeform 375"/>
                    <p:cNvSpPr>
                      <a:spLocks/>
                    </p:cNvSpPr>
                    <p:nvPr/>
                  </p:nvSpPr>
                  <p:spPr bwMode="auto">
                    <a:xfrm>
                      <a:off x="8395" y="2572"/>
                      <a:ext cx="15" cy="2"/>
                    </a:xfrm>
                    <a:custGeom>
                      <a:avLst/>
                      <a:gdLst>
                        <a:gd name="T0" fmla="*/ 0 w 43"/>
                        <a:gd name="T1" fmla="*/ 0 h 5"/>
                        <a:gd name="T2" fmla="*/ 0 w 43"/>
                        <a:gd name="T3" fmla="*/ 0 h 5"/>
                        <a:gd name="T4" fmla="*/ 0 w 43"/>
                        <a:gd name="T5" fmla="*/ 0 h 5"/>
                        <a:gd name="T6" fmla="*/ 0 w 43"/>
                        <a:gd name="T7" fmla="*/ 0 h 5"/>
                        <a:gd name="T8" fmla="*/ 0 w 43"/>
                        <a:gd name="T9" fmla="*/ 0 h 5"/>
                        <a:gd name="T10" fmla="*/ 0 w 43"/>
                        <a:gd name="T11" fmla="*/ 0 h 5"/>
                        <a:gd name="T12" fmla="*/ 0 w 43"/>
                        <a:gd name="T13" fmla="*/ 0 h 5"/>
                        <a:gd name="T14" fmla="*/ 0 w 43"/>
                        <a:gd name="T15" fmla="*/ 0 h 5"/>
                        <a:gd name="T16" fmla="*/ 0 w 43"/>
                        <a:gd name="T17" fmla="*/ 0 h 5"/>
                        <a:gd name="T18" fmla="*/ 0 w 43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43"/>
                        <a:gd name="T31" fmla="*/ 0 h 5"/>
                        <a:gd name="T32" fmla="*/ 43 w 43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43" h="5">
                          <a:moveTo>
                            <a:pt x="2" y="0"/>
                          </a:move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38" y="5"/>
                          </a:lnTo>
                          <a:lnTo>
                            <a:pt x="43" y="5"/>
                          </a:lnTo>
                          <a:lnTo>
                            <a:pt x="43" y="3"/>
                          </a:lnTo>
                          <a:lnTo>
                            <a:pt x="40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94" name="Line 3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408" y="2573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95" name="Freeform 377"/>
                    <p:cNvSpPr>
                      <a:spLocks/>
                    </p:cNvSpPr>
                    <p:nvPr/>
                  </p:nvSpPr>
                  <p:spPr bwMode="auto">
                    <a:xfrm>
                      <a:off x="8408" y="2555"/>
                      <a:ext cx="2" cy="19"/>
                    </a:xfrm>
                    <a:custGeom>
                      <a:avLst/>
                      <a:gdLst>
                        <a:gd name="T0" fmla="*/ 0 w 5"/>
                        <a:gd name="T1" fmla="*/ 0 h 56"/>
                        <a:gd name="T2" fmla="*/ 0 w 5"/>
                        <a:gd name="T3" fmla="*/ 0 h 56"/>
                        <a:gd name="T4" fmla="*/ 0 w 5"/>
                        <a:gd name="T5" fmla="*/ 0 h 56"/>
                        <a:gd name="T6" fmla="*/ 0 w 5"/>
                        <a:gd name="T7" fmla="*/ 0 h 56"/>
                        <a:gd name="T8" fmla="*/ 0 w 5"/>
                        <a:gd name="T9" fmla="*/ 0 h 56"/>
                        <a:gd name="T10" fmla="*/ 0 w 5"/>
                        <a:gd name="T11" fmla="*/ 0 h 56"/>
                        <a:gd name="T12" fmla="*/ 0 w 5"/>
                        <a:gd name="T13" fmla="*/ 0 h 56"/>
                        <a:gd name="T14" fmla="*/ 0 w 5"/>
                        <a:gd name="T15" fmla="*/ 0 h 56"/>
                        <a:gd name="T16" fmla="*/ 0 w 5"/>
                        <a:gd name="T17" fmla="*/ 0 h 56"/>
                        <a:gd name="T18" fmla="*/ 0 w 5"/>
                        <a:gd name="T19" fmla="*/ 0 h 5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56"/>
                        <a:gd name="T32" fmla="*/ 5 w 5"/>
                        <a:gd name="T33" fmla="*/ 56 h 5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56">
                          <a:moveTo>
                            <a:pt x="0" y="54"/>
                          </a:moveTo>
                          <a:lnTo>
                            <a:pt x="2" y="56"/>
                          </a:lnTo>
                          <a:lnTo>
                            <a:pt x="5" y="56"/>
                          </a:lnTo>
                          <a:lnTo>
                            <a:pt x="5" y="9"/>
                          </a:lnTo>
                          <a:lnTo>
                            <a:pt x="5" y="3"/>
                          </a:lnTo>
                          <a:lnTo>
                            <a:pt x="2" y="0"/>
                          </a:lnTo>
                          <a:lnTo>
                            <a:pt x="2" y="3"/>
                          </a:lnTo>
                          <a:lnTo>
                            <a:pt x="0" y="6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96" name="Line 3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409" y="2555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97" name="Freeform 379"/>
                    <p:cNvSpPr>
                      <a:spLocks/>
                    </p:cNvSpPr>
                    <p:nvPr/>
                  </p:nvSpPr>
                  <p:spPr bwMode="auto">
                    <a:xfrm>
                      <a:off x="8408" y="2555"/>
                      <a:ext cx="180" cy="2"/>
                    </a:xfrm>
                    <a:custGeom>
                      <a:avLst/>
                      <a:gdLst>
                        <a:gd name="T0" fmla="*/ 0 w 541"/>
                        <a:gd name="T1" fmla="*/ 0 h 6"/>
                        <a:gd name="T2" fmla="*/ 0 w 541"/>
                        <a:gd name="T3" fmla="*/ 0 h 6"/>
                        <a:gd name="T4" fmla="*/ 0 w 541"/>
                        <a:gd name="T5" fmla="*/ 0 h 6"/>
                        <a:gd name="T6" fmla="*/ 0 w 541"/>
                        <a:gd name="T7" fmla="*/ 0 h 6"/>
                        <a:gd name="T8" fmla="*/ 0 w 541"/>
                        <a:gd name="T9" fmla="*/ 0 h 6"/>
                        <a:gd name="T10" fmla="*/ 0 w 541"/>
                        <a:gd name="T11" fmla="*/ 0 h 6"/>
                        <a:gd name="T12" fmla="*/ 0 w 541"/>
                        <a:gd name="T13" fmla="*/ 0 h 6"/>
                        <a:gd name="T14" fmla="*/ 0 w 541"/>
                        <a:gd name="T15" fmla="*/ 0 h 6"/>
                        <a:gd name="T16" fmla="*/ 0 w 541"/>
                        <a:gd name="T17" fmla="*/ 0 h 6"/>
                        <a:gd name="T18" fmla="*/ 0 w 541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41"/>
                        <a:gd name="T31" fmla="*/ 0 h 6"/>
                        <a:gd name="T32" fmla="*/ 541 w 541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41" h="6">
                          <a:moveTo>
                            <a:pt x="2" y="0"/>
                          </a:moveTo>
                          <a:lnTo>
                            <a:pt x="2" y="3"/>
                          </a:lnTo>
                          <a:lnTo>
                            <a:pt x="0" y="3"/>
                          </a:lnTo>
                          <a:lnTo>
                            <a:pt x="2" y="6"/>
                          </a:lnTo>
                          <a:lnTo>
                            <a:pt x="535" y="6"/>
                          </a:lnTo>
                          <a:lnTo>
                            <a:pt x="541" y="6"/>
                          </a:lnTo>
                          <a:lnTo>
                            <a:pt x="541" y="3"/>
                          </a:lnTo>
                          <a:lnTo>
                            <a:pt x="535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98" name="Line 3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86" y="255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399" name="Freeform 381"/>
                    <p:cNvSpPr>
                      <a:spLocks/>
                    </p:cNvSpPr>
                    <p:nvPr/>
                  </p:nvSpPr>
                  <p:spPr bwMode="auto">
                    <a:xfrm>
                      <a:off x="8586" y="2536"/>
                      <a:ext cx="2" cy="21"/>
                    </a:xfrm>
                    <a:custGeom>
                      <a:avLst/>
                      <a:gdLst>
                        <a:gd name="T0" fmla="*/ 0 w 6"/>
                        <a:gd name="T1" fmla="*/ 0 h 62"/>
                        <a:gd name="T2" fmla="*/ 0 w 6"/>
                        <a:gd name="T3" fmla="*/ 0 h 62"/>
                        <a:gd name="T4" fmla="*/ 0 w 6"/>
                        <a:gd name="T5" fmla="*/ 0 h 62"/>
                        <a:gd name="T6" fmla="*/ 0 w 6"/>
                        <a:gd name="T7" fmla="*/ 0 h 62"/>
                        <a:gd name="T8" fmla="*/ 0 w 6"/>
                        <a:gd name="T9" fmla="*/ 0 h 62"/>
                        <a:gd name="T10" fmla="*/ 0 w 6"/>
                        <a:gd name="T11" fmla="*/ 0 h 62"/>
                        <a:gd name="T12" fmla="*/ 0 w 6"/>
                        <a:gd name="T13" fmla="*/ 0 h 62"/>
                        <a:gd name="T14" fmla="*/ 0 w 6"/>
                        <a:gd name="T15" fmla="*/ 0 h 62"/>
                        <a:gd name="T16" fmla="*/ 0 w 6"/>
                        <a:gd name="T17" fmla="*/ 0 h 62"/>
                        <a:gd name="T18" fmla="*/ 0 w 6"/>
                        <a:gd name="T19" fmla="*/ 0 h 6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"/>
                        <a:gd name="T31" fmla="*/ 0 h 62"/>
                        <a:gd name="T32" fmla="*/ 6 w 6"/>
                        <a:gd name="T33" fmla="*/ 62 h 6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" h="62">
                          <a:moveTo>
                            <a:pt x="0" y="59"/>
                          </a:moveTo>
                          <a:lnTo>
                            <a:pt x="0" y="62"/>
                          </a:lnTo>
                          <a:lnTo>
                            <a:pt x="3" y="62"/>
                          </a:lnTo>
                          <a:lnTo>
                            <a:pt x="6" y="62"/>
                          </a:lnTo>
                          <a:lnTo>
                            <a:pt x="6" y="5"/>
                          </a:lnTo>
                          <a:lnTo>
                            <a:pt x="6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59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00" name="Line 3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87" y="253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01" name="Freeform 383"/>
                    <p:cNvSpPr>
                      <a:spLocks/>
                    </p:cNvSpPr>
                    <p:nvPr/>
                  </p:nvSpPr>
                  <p:spPr bwMode="auto">
                    <a:xfrm>
                      <a:off x="8586" y="2536"/>
                      <a:ext cx="3" cy="2"/>
                    </a:xfrm>
                    <a:custGeom>
                      <a:avLst/>
                      <a:gdLst>
                        <a:gd name="T0" fmla="*/ 0 w 8"/>
                        <a:gd name="T1" fmla="*/ 0 h 5"/>
                        <a:gd name="T2" fmla="*/ 0 w 8"/>
                        <a:gd name="T3" fmla="*/ 0 h 5"/>
                        <a:gd name="T4" fmla="*/ 0 w 8"/>
                        <a:gd name="T5" fmla="*/ 0 h 5"/>
                        <a:gd name="T6" fmla="*/ 0 w 8"/>
                        <a:gd name="T7" fmla="*/ 0 h 5"/>
                        <a:gd name="T8" fmla="*/ 0 w 8"/>
                        <a:gd name="T9" fmla="*/ 0 h 5"/>
                        <a:gd name="T10" fmla="*/ 0 w 8"/>
                        <a:gd name="T11" fmla="*/ 0 h 5"/>
                        <a:gd name="T12" fmla="*/ 0 w 8"/>
                        <a:gd name="T13" fmla="*/ 0 h 5"/>
                        <a:gd name="T14" fmla="*/ 0 w 8"/>
                        <a:gd name="T15" fmla="*/ 0 h 5"/>
                        <a:gd name="T16" fmla="*/ 0 w 8"/>
                        <a:gd name="T17" fmla="*/ 0 h 5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8"/>
                        <a:gd name="T28" fmla="*/ 0 h 5"/>
                        <a:gd name="T29" fmla="*/ 8 w 8"/>
                        <a:gd name="T30" fmla="*/ 5 h 5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8" h="5">
                          <a:moveTo>
                            <a:pt x="3" y="0"/>
                          </a:move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8" y="5"/>
                          </a:lnTo>
                          <a:lnTo>
                            <a:pt x="8" y="3"/>
                          </a:lnTo>
                          <a:lnTo>
                            <a:pt x="8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02" name="Line 3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88" y="2538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03" name="Freeform 385"/>
                    <p:cNvSpPr>
                      <a:spLocks/>
                    </p:cNvSpPr>
                    <p:nvPr/>
                  </p:nvSpPr>
                  <p:spPr bwMode="auto">
                    <a:xfrm>
                      <a:off x="8577" y="2536"/>
                      <a:ext cx="12" cy="2"/>
                    </a:xfrm>
                    <a:custGeom>
                      <a:avLst/>
                      <a:gdLst>
                        <a:gd name="T0" fmla="*/ 0 w 35"/>
                        <a:gd name="T1" fmla="*/ 0 h 5"/>
                        <a:gd name="T2" fmla="*/ 0 w 35"/>
                        <a:gd name="T3" fmla="*/ 0 h 5"/>
                        <a:gd name="T4" fmla="*/ 0 w 35"/>
                        <a:gd name="T5" fmla="*/ 0 h 5"/>
                        <a:gd name="T6" fmla="*/ 0 w 35"/>
                        <a:gd name="T7" fmla="*/ 0 h 5"/>
                        <a:gd name="T8" fmla="*/ 0 w 35"/>
                        <a:gd name="T9" fmla="*/ 0 h 5"/>
                        <a:gd name="T10" fmla="*/ 0 w 35"/>
                        <a:gd name="T11" fmla="*/ 0 h 5"/>
                        <a:gd name="T12" fmla="*/ 0 w 35"/>
                        <a:gd name="T13" fmla="*/ 0 h 5"/>
                        <a:gd name="T14" fmla="*/ 0 w 35"/>
                        <a:gd name="T15" fmla="*/ 0 h 5"/>
                        <a:gd name="T16" fmla="*/ 0 w 35"/>
                        <a:gd name="T17" fmla="*/ 0 h 5"/>
                        <a:gd name="T18" fmla="*/ 0 w 35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35"/>
                        <a:gd name="T31" fmla="*/ 0 h 5"/>
                        <a:gd name="T32" fmla="*/ 35 w 35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35" h="5">
                          <a:moveTo>
                            <a:pt x="33" y="5"/>
                          </a:moveTo>
                          <a:lnTo>
                            <a:pt x="35" y="5"/>
                          </a:lnTo>
                          <a:lnTo>
                            <a:pt x="35" y="3"/>
                          </a:lnTo>
                          <a:lnTo>
                            <a:pt x="35" y="0"/>
                          </a:lnTo>
                          <a:lnTo>
                            <a:pt x="6" y="0"/>
                          </a:ln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3" y="5"/>
                          </a:lnTo>
                          <a:lnTo>
                            <a:pt x="33" y="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04" name="Line 3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578" y="253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05" name="Freeform 387"/>
                    <p:cNvSpPr>
                      <a:spLocks/>
                    </p:cNvSpPr>
                    <p:nvPr/>
                  </p:nvSpPr>
                  <p:spPr bwMode="auto">
                    <a:xfrm>
                      <a:off x="8577" y="2536"/>
                      <a:ext cx="27" cy="2"/>
                    </a:xfrm>
                    <a:custGeom>
                      <a:avLst/>
                      <a:gdLst>
                        <a:gd name="T0" fmla="*/ 0 w 81"/>
                        <a:gd name="T1" fmla="*/ 0 h 5"/>
                        <a:gd name="T2" fmla="*/ 0 w 81"/>
                        <a:gd name="T3" fmla="*/ 0 h 5"/>
                        <a:gd name="T4" fmla="*/ 0 w 81"/>
                        <a:gd name="T5" fmla="*/ 0 h 5"/>
                        <a:gd name="T6" fmla="*/ 0 w 81"/>
                        <a:gd name="T7" fmla="*/ 0 h 5"/>
                        <a:gd name="T8" fmla="*/ 0 w 81"/>
                        <a:gd name="T9" fmla="*/ 0 h 5"/>
                        <a:gd name="T10" fmla="*/ 0 w 81"/>
                        <a:gd name="T11" fmla="*/ 0 h 5"/>
                        <a:gd name="T12" fmla="*/ 0 w 81"/>
                        <a:gd name="T13" fmla="*/ 0 h 5"/>
                        <a:gd name="T14" fmla="*/ 0 w 81"/>
                        <a:gd name="T15" fmla="*/ 0 h 5"/>
                        <a:gd name="T16" fmla="*/ 0 w 81"/>
                        <a:gd name="T17" fmla="*/ 0 h 5"/>
                        <a:gd name="T18" fmla="*/ 0 w 81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81"/>
                        <a:gd name="T31" fmla="*/ 0 h 5"/>
                        <a:gd name="T32" fmla="*/ 81 w 81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81" h="5">
                          <a:moveTo>
                            <a:pt x="3" y="0"/>
                          </a:move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75" y="5"/>
                          </a:lnTo>
                          <a:lnTo>
                            <a:pt x="81" y="5"/>
                          </a:lnTo>
                          <a:lnTo>
                            <a:pt x="81" y="3"/>
                          </a:lnTo>
                          <a:lnTo>
                            <a:pt x="81" y="0"/>
                          </a:lnTo>
                          <a:lnTo>
                            <a:pt x="78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06" name="Line 3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02" y="2537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07" name="Freeform 389"/>
                    <p:cNvSpPr>
                      <a:spLocks/>
                    </p:cNvSpPr>
                    <p:nvPr/>
                  </p:nvSpPr>
                  <p:spPr bwMode="auto">
                    <a:xfrm>
                      <a:off x="8602" y="2516"/>
                      <a:ext cx="2" cy="22"/>
                    </a:xfrm>
                    <a:custGeom>
                      <a:avLst/>
                      <a:gdLst>
                        <a:gd name="T0" fmla="*/ 0 w 6"/>
                        <a:gd name="T1" fmla="*/ 0 h 65"/>
                        <a:gd name="T2" fmla="*/ 0 w 6"/>
                        <a:gd name="T3" fmla="*/ 0 h 65"/>
                        <a:gd name="T4" fmla="*/ 0 w 6"/>
                        <a:gd name="T5" fmla="*/ 0 h 65"/>
                        <a:gd name="T6" fmla="*/ 0 w 6"/>
                        <a:gd name="T7" fmla="*/ 0 h 65"/>
                        <a:gd name="T8" fmla="*/ 0 w 6"/>
                        <a:gd name="T9" fmla="*/ 0 h 65"/>
                        <a:gd name="T10" fmla="*/ 0 w 6"/>
                        <a:gd name="T11" fmla="*/ 0 h 65"/>
                        <a:gd name="T12" fmla="*/ 0 w 6"/>
                        <a:gd name="T13" fmla="*/ 0 h 65"/>
                        <a:gd name="T14" fmla="*/ 0 w 6"/>
                        <a:gd name="T15" fmla="*/ 0 h 65"/>
                        <a:gd name="T16" fmla="*/ 0 w 6"/>
                        <a:gd name="T17" fmla="*/ 0 h 65"/>
                        <a:gd name="T18" fmla="*/ 0 w 6"/>
                        <a:gd name="T19" fmla="*/ 0 h 6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"/>
                        <a:gd name="T31" fmla="*/ 0 h 65"/>
                        <a:gd name="T32" fmla="*/ 6 w 6"/>
                        <a:gd name="T33" fmla="*/ 65 h 6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" h="65">
                          <a:moveTo>
                            <a:pt x="0" y="63"/>
                          </a:moveTo>
                          <a:lnTo>
                            <a:pt x="0" y="65"/>
                          </a:lnTo>
                          <a:lnTo>
                            <a:pt x="3" y="65"/>
                          </a:lnTo>
                          <a:lnTo>
                            <a:pt x="6" y="65"/>
                          </a:lnTo>
                          <a:lnTo>
                            <a:pt x="6" y="9"/>
                          </a:lnTo>
                          <a:lnTo>
                            <a:pt x="6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lnTo>
                            <a:pt x="0" y="6"/>
                          </a:lnTo>
                          <a:lnTo>
                            <a:pt x="0" y="63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08" name="Line 3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03" y="251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09" name="Freeform 391"/>
                    <p:cNvSpPr>
                      <a:spLocks/>
                    </p:cNvSpPr>
                    <p:nvPr/>
                  </p:nvSpPr>
                  <p:spPr bwMode="auto">
                    <a:xfrm>
                      <a:off x="8602" y="2516"/>
                      <a:ext cx="28" cy="2"/>
                    </a:xfrm>
                    <a:custGeom>
                      <a:avLst/>
                      <a:gdLst>
                        <a:gd name="T0" fmla="*/ 0 w 84"/>
                        <a:gd name="T1" fmla="*/ 0 h 6"/>
                        <a:gd name="T2" fmla="*/ 0 w 84"/>
                        <a:gd name="T3" fmla="*/ 0 h 6"/>
                        <a:gd name="T4" fmla="*/ 0 w 84"/>
                        <a:gd name="T5" fmla="*/ 0 h 6"/>
                        <a:gd name="T6" fmla="*/ 0 w 84"/>
                        <a:gd name="T7" fmla="*/ 0 h 6"/>
                        <a:gd name="T8" fmla="*/ 0 w 84"/>
                        <a:gd name="T9" fmla="*/ 0 h 6"/>
                        <a:gd name="T10" fmla="*/ 0 w 84"/>
                        <a:gd name="T11" fmla="*/ 0 h 6"/>
                        <a:gd name="T12" fmla="*/ 0 w 84"/>
                        <a:gd name="T13" fmla="*/ 0 h 6"/>
                        <a:gd name="T14" fmla="*/ 0 w 84"/>
                        <a:gd name="T15" fmla="*/ 0 h 6"/>
                        <a:gd name="T16" fmla="*/ 0 w 84"/>
                        <a:gd name="T17" fmla="*/ 0 h 6"/>
                        <a:gd name="T18" fmla="*/ 0 w 84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84"/>
                        <a:gd name="T31" fmla="*/ 0 h 6"/>
                        <a:gd name="T32" fmla="*/ 84 w 84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84" h="6">
                          <a:moveTo>
                            <a:pt x="3" y="0"/>
                          </a:move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6"/>
                          </a:lnTo>
                          <a:lnTo>
                            <a:pt x="76" y="6"/>
                          </a:lnTo>
                          <a:lnTo>
                            <a:pt x="84" y="6"/>
                          </a:lnTo>
                          <a:lnTo>
                            <a:pt x="84" y="3"/>
                          </a:lnTo>
                          <a:lnTo>
                            <a:pt x="84" y="0"/>
                          </a:lnTo>
                          <a:lnTo>
                            <a:pt x="78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10" name="Line 3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28" y="2517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11" name="Freeform 393"/>
                    <p:cNvSpPr>
                      <a:spLocks/>
                    </p:cNvSpPr>
                    <p:nvPr/>
                  </p:nvSpPr>
                  <p:spPr bwMode="auto">
                    <a:xfrm>
                      <a:off x="8628" y="2497"/>
                      <a:ext cx="2" cy="21"/>
                    </a:xfrm>
                    <a:custGeom>
                      <a:avLst/>
                      <a:gdLst>
                        <a:gd name="T0" fmla="*/ 0 w 6"/>
                        <a:gd name="T1" fmla="*/ 0 h 64"/>
                        <a:gd name="T2" fmla="*/ 0 w 6"/>
                        <a:gd name="T3" fmla="*/ 0 h 64"/>
                        <a:gd name="T4" fmla="*/ 0 w 6"/>
                        <a:gd name="T5" fmla="*/ 0 h 64"/>
                        <a:gd name="T6" fmla="*/ 0 w 6"/>
                        <a:gd name="T7" fmla="*/ 0 h 64"/>
                        <a:gd name="T8" fmla="*/ 0 w 6"/>
                        <a:gd name="T9" fmla="*/ 0 h 64"/>
                        <a:gd name="T10" fmla="*/ 0 w 6"/>
                        <a:gd name="T11" fmla="*/ 0 h 64"/>
                        <a:gd name="T12" fmla="*/ 0 w 6"/>
                        <a:gd name="T13" fmla="*/ 0 h 64"/>
                        <a:gd name="T14" fmla="*/ 0 w 6"/>
                        <a:gd name="T15" fmla="*/ 0 h 64"/>
                        <a:gd name="T16" fmla="*/ 0 w 6"/>
                        <a:gd name="T17" fmla="*/ 0 h 64"/>
                        <a:gd name="T18" fmla="*/ 0 w 6"/>
                        <a:gd name="T19" fmla="*/ 0 h 64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"/>
                        <a:gd name="T31" fmla="*/ 0 h 64"/>
                        <a:gd name="T32" fmla="*/ 6 w 6"/>
                        <a:gd name="T33" fmla="*/ 64 h 64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" h="64">
                          <a:moveTo>
                            <a:pt x="0" y="61"/>
                          </a:moveTo>
                          <a:lnTo>
                            <a:pt x="0" y="64"/>
                          </a:lnTo>
                          <a:lnTo>
                            <a:pt x="3" y="64"/>
                          </a:lnTo>
                          <a:lnTo>
                            <a:pt x="6" y="64"/>
                          </a:lnTo>
                          <a:lnTo>
                            <a:pt x="6" y="5"/>
                          </a:lnTo>
                          <a:lnTo>
                            <a:pt x="6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6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12" name="Line 3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29" y="2497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13" name="Freeform 395"/>
                    <p:cNvSpPr>
                      <a:spLocks/>
                    </p:cNvSpPr>
                    <p:nvPr/>
                  </p:nvSpPr>
                  <p:spPr bwMode="auto">
                    <a:xfrm>
                      <a:off x="8628" y="2497"/>
                      <a:ext cx="6" cy="2"/>
                    </a:xfrm>
                    <a:custGeom>
                      <a:avLst/>
                      <a:gdLst>
                        <a:gd name="T0" fmla="*/ 0 w 16"/>
                        <a:gd name="T1" fmla="*/ 0 h 5"/>
                        <a:gd name="T2" fmla="*/ 0 w 16"/>
                        <a:gd name="T3" fmla="*/ 0 h 5"/>
                        <a:gd name="T4" fmla="*/ 0 w 16"/>
                        <a:gd name="T5" fmla="*/ 0 h 5"/>
                        <a:gd name="T6" fmla="*/ 0 w 16"/>
                        <a:gd name="T7" fmla="*/ 0 h 5"/>
                        <a:gd name="T8" fmla="*/ 0 w 16"/>
                        <a:gd name="T9" fmla="*/ 0 h 5"/>
                        <a:gd name="T10" fmla="*/ 0 w 16"/>
                        <a:gd name="T11" fmla="*/ 0 h 5"/>
                        <a:gd name="T12" fmla="*/ 0 w 16"/>
                        <a:gd name="T13" fmla="*/ 0 h 5"/>
                        <a:gd name="T14" fmla="*/ 0 w 16"/>
                        <a:gd name="T15" fmla="*/ 0 h 5"/>
                        <a:gd name="T16" fmla="*/ 0 w 16"/>
                        <a:gd name="T17" fmla="*/ 0 h 5"/>
                        <a:gd name="T18" fmla="*/ 0 w 16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6"/>
                        <a:gd name="T31" fmla="*/ 0 h 5"/>
                        <a:gd name="T32" fmla="*/ 16 w 16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6" h="5">
                          <a:moveTo>
                            <a:pt x="3" y="0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5"/>
                          </a:lnTo>
                          <a:lnTo>
                            <a:pt x="9" y="5"/>
                          </a:lnTo>
                          <a:lnTo>
                            <a:pt x="14" y="5"/>
                          </a:lnTo>
                          <a:lnTo>
                            <a:pt x="16" y="2"/>
                          </a:lnTo>
                          <a:lnTo>
                            <a:pt x="14" y="0"/>
                          </a:lnTo>
                          <a:lnTo>
                            <a:pt x="11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14" name="Line 3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32" y="2498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15" name="Freeform 397"/>
                    <p:cNvSpPr>
                      <a:spLocks/>
                    </p:cNvSpPr>
                    <p:nvPr/>
                  </p:nvSpPr>
                  <p:spPr bwMode="auto">
                    <a:xfrm>
                      <a:off x="8632" y="2476"/>
                      <a:ext cx="1" cy="23"/>
                    </a:xfrm>
                    <a:custGeom>
                      <a:avLst/>
                      <a:gdLst>
                        <a:gd name="T0" fmla="*/ 0 w 3"/>
                        <a:gd name="T1" fmla="*/ 0 h 67"/>
                        <a:gd name="T2" fmla="*/ 0 w 3"/>
                        <a:gd name="T3" fmla="*/ 0 h 67"/>
                        <a:gd name="T4" fmla="*/ 0 w 3"/>
                        <a:gd name="T5" fmla="*/ 0 h 67"/>
                        <a:gd name="T6" fmla="*/ 0 w 3"/>
                        <a:gd name="T7" fmla="*/ 0 h 67"/>
                        <a:gd name="T8" fmla="*/ 0 w 3"/>
                        <a:gd name="T9" fmla="*/ 0 h 67"/>
                        <a:gd name="T10" fmla="*/ 0 w 3"/>
                        <a:gd name="T11" fmla="*/ 0 h 67"/>
                        <a:gd name="T12" fmla="*/ 0 w 3"/>
                        <a:gd name="T13" fmla="*/ 0 h 67"/>
                        <a:gd name="T14" fmla="*/ 0 w 3"/>
                        <a:gd name="T15" fmla="*/ 0 h 67"/>
                        <a:gd name="T16" fmla="*/ 0 w 3"/>
                        <a:gd name="T17" fmla="*/ 0 h 67"/>
                        <a:gd name="T18" fmla="*/ 0 w 3"/>
                        <a:gd name="T19" fmla="*/ 0 h 67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3"/>
                        <a:gd name="T31" fmla="*/ 0 h 67"/>
                        <a:gd name="T32" fmla="*/ 3 w 3"/>
                        <a:gd name="T33" fmla="*/ 67 h 67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3" h="67">
                          <a:moveTo>
                            <a:pt x="0" y="64"/>
                          </a:moveTo>
                          <a:lnTo>
                            <a:pt x="0" y="67"/>
                          </a:lnTo>
                          <a:lnTo>
                            <a:pt x="3" y="67"/>
                          </a:lnTo>
                          <a:lnTo>
                            <a:pt x="3" y="7"/>
                          </a:lnTo>
                          <a:lnTo>
                            <a:pt x="3" y="2"/>
                          </a:lnTo>
                          <a:lnTo>
                            <a:pt x="3" y="0"/>
                          </a:lnTo>
                          <a:lnTo>
                            <a:pt x="0" y="2"/>
                          </a:lnTo>
                          <a:lnTo>
                            <a:pt x="0" y="5"/>
                          </a:lnTo>
                          <a:lnTo>
                            <a:pt x="0" y="6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16" name="Line 3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33" y="247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17" name="Freeform 399"/>
                    <p:cNvSpPr>
                      <a:spLocks/>
                    </p:cNvSpPr>
                    <p:nvPr/>
                  </p:nvSpPr>
                  <p:spPr bwMode="auto">
                    <a:xfrm>
                      <a:off x="8632" y="2476"/>
                      <a:ext cx="66" cy="2"/>
                    </a:xfrm>
                    <a:custGeom>
                      <a:avLst/>
                      <a:gdLst>
                        <a:gd name="T0" fmla="*/ 0 w 199"/>
                        <a:gd name="T1" fmla="*/ 0 h 5"/>
                        <a:gd name="T2" fmla="*/ 0 w 199"/>
                        <a:gd name="T3" fmla="*/ 0 h 5"/>
                        <a:gd name="T4" fmla="*/ 0 w 199"/>
                        <a:gd name="T5" fmla="*/ 0 h 5"/>
                        <a:gd name="T6" fmla="*/ 0 w 199"/>
                        <a:gd name="T7" fmla="*/ 0 h 5"/>
                        <a:gd name="T8" fmla="*/ 0 w 199"/>
                        <a:gd name="T9" fmla="*/ 0 h 5"/>
                        <a:gd name="T10" fmla="*/ 0 w 199"/>
                        <a:gd name="T11" fmla="*/ 0 h 5"/>
                        <a:gd name="T12" fmla="*/ 0 w 199"/>
                        <a:gd name="T13" fmla="*/ 0 h 5"/>
                        <a:gd name="T14" fmla="*/ 0 w 199"/>
                        <a:gd name="T15" fmla="*/ 0 h 5"/>
                        <a:gd name="T16" fmla="*/ 0 w 199"/>
                        <a:gd name="T17" fmla="*/ 0 h 5"/>
                        <a:gd name="T18" fmla="*/ 0 w 199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99"/>
                        <a:gd name="T31" fmla="*/ 0 h 5"/>
                        <a:gd name="T32" fmla="*/ 199 w 199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99" h="5">
                          <a:moveTo>
                            <a:pt x="3" y="0"/>
                          </a:moveTo>
                          <a:lnTo>
                            <a:pt x="0" y="2"/>
                          </a:lnTo>
                          <a:lnTo>
                            <a:pt x="0" y="5"/>
                          </a:lnTo>
                          <a:lnTo>
                            <a:pt x="194" y="5"/>
                          </a:lnTo>
                          <a:lnTo>
                            <a:pt x="199" y="5"/>
                          </a:lnTo>
                          <a:lnTo>
                            <a:pt x="199" y="2"/>
                          </a:lnTo>
                          <a:lnTo>
                            <a:pt x="196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18" name="Line 4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97" y="2477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19" name="Freeform 401"/>
                    <p:cNvSpPr>
                      <a:spLocks/>
                    </p:cNvSpPr>
                    <p:nvPr/>
                  </p:nvSpPr>
                  <p:spPr bwMode="auto">
                    <a:xfrm>
                      <a:off x="8697" y="2456"/>
                      <a:ext cx="1" cy="22"/>
                    </a:xfrm>
                    <a:custGeom>
                      <a:avLst/>
                      <a:gdLst>
                        <a:gd name="T0" fmla="*/ 0 w 5"/>
                        <a:gd name="T1" fmla="*/ 0 h 67"/>
                        <a:gd name="T2" fmla="*/ 0 w 5"/>
                        <a:gd name="T3" fmla="*/ 0 h 67"/>
                        <a:gd name="T4" fmla="*/ 0 w 5"/>
                        <a:gd name="T5" fmla="*/ 0 h 67"/>
                        <a:gd name="T6" fmla="*/ 0 w 5"/>
                        <a:gd name="T7" fmla="*/ 0 h 67"/>
                        <a:gd name="T8" fmla="*/ 0 w 5"/>
                        <a:gd name="T9" fmla="*/ 0 h 67"/>
                        <a:gd name="T10" fmla="*/ 0 w 5"/>
                        <a:gd name="T11" fmla="*/ 0 h 67"/>
                        <a:gd name="T12" fmla="*/ 0 w 5"/>
                        <a:gd name="T13" fmla="*/ 0 h 67"/>
                        <a:gd name="T14" fmla="*/ 0 w 5"/>
                        <a:gd name="T15" fmla="*/ 0 h 67"/>
                        <a:gd name="T16" fmla="*/ 0 w 5"/>
                        <a:gd name="T17" fmla="*/ 0 h 67"/>
                        <a:gd name="T18" fmla="*/ 0 w 5"/>
                        <a:gd name="T19" fmla="*/ 0 h 67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67"/>
                        <a:gd name="T32" fmla="*/ 5 w 5"/>
                        <a:gd name="T33" fmla="*/ 67 h 67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67">
                          <a:moveTo>
                            <a:pt x="0" y="64"/>
                          </a:moveTo>
                          <a:lnTo>
                            <a:pt x="0" y="67"/>
                          </a:lnTo>
                          <a:lnTo>
                            <a:pt x="2" y="67"/>
                          </a:lnTo>
                          <a:lnTo>
                            <a:pt x="5" y="67"/>
                          </a:lnTo>
                          <a:lnTo>
                            <a:pt x="5" y="5"/>
                          </a:lnTo>
                          <a:lnTo>
                            <a:pt x="5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6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20" name="Line 4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97" y="245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21" name="Freeform 403"/>
                    <p:cNvSpPr>
                      <a:spLocks/>
                    </p:cNvSpPr>
                    <p:nvPr/>
                  </p:nvSpPr>
                  <p:spPr bwMode="auto">
                    <a:xfrm>
                      <a:off x="8697" y="2456"/>
                      <a:ext cx="18" cy="1"/>
                    </a:xfrm>
                    <a:custGeom>
                      <a:avLst/>
                      <a:gdLst>
                        <a:gd name="T0" fmla="*/ 0 w 54"/>
                        <a:gd name="T1" fmla="*/ 0 h 2"/>
                        <a:gd name="T2" fmla="*/ 0 w 54"/>
                        <a:gd name="T3" fmla="*/ 0 h 2"/>
                        <a:gd name="T4" fmla="*/ 0 w 54"/>
                        <a:gd name="T5" fmla="*/ 1 h 2"/>
                        <a:gd name="T6" fmla="*/ 0 w 54"/>
                        <a:gd name="T7" fmla="*/ 1 h 2"/>
                        <a:gd name="T8" fmla="*/ 0 w 54"/>
                        <a:gd name="T9" fmla="*/ 1 h 2"/>
                        <a:gd name="T10" fmla="*/ 0 w 54"/>
                        <a:gd name="T11" fmla="*/ 1 h 2"/>
                        <a:gd name="T12" fmla="*/ 0 w 54"/>
                        <a:gd name="T13" fmla="*/ 1 h 2"/>
                        <a:gd name="T14" fmla="*/ 0 w 54"/>
                        <a:gd name="T15" fmla="*/ 0 h 2"/>
                        <a:gd name="T16" fmla="*/ 0 w 54"/>
                        <a:gd name="T17" fmla="*/ 0 h 2"/>
                        <a:gd name="T18" fmla="*/ 0 w 54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4"/>
                        <a:gd name="T31" fmla="*/ 0 h 2"/>
                        <a:gd name="T32" fmla="*/ 54 w 54"/>
                        <a:gd name="T33" fmla="*/ 2 h 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4" h="2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49" y="2"/>
                          </a:lnTo>
                          <a:lnTo>
                            <a:pt x="54" y="2"/>
                          </a:lnTo>
                          <a:lnTo>
                            <a:pt x="54" y="0"/>
                          </a:lnTo>
                          <a:lnTo>
                            <a:pt x="51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22" name="Line 4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713" y="245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23" name="Freeform 405"/>
                    <p:cNvSpPr>
                      <a:spLocks/>
                    </p:cNvSpPr>
                    <p:nvPr/>
                  </p:nvSpPr>
                  <p:spPr bwMode="auto">
                    <a:xfrm>
                      <a:off x="8713" y="2434"/>
                      <a:ext cx="2" cy="23"/>
                    </a:xfrm>
                    <a:custGeom>
                      <a:avLst/>
                      <a:gdLst>
                        <a:gd name="T0" fmla="*/ 0 w 5"/>
                        <a:gd name="T1" fmla="*/ 0 h 70"/>
                        <a:gd name="T2" fmla="*/ 0 w 5"/>
                        <a:gd name="T3" fmla="*/ 0 h 70"/>
                        <a:gd name="T4" fmla="*/ 0 w 5"/>
                        <a:gd name="T5" fmla="*/ 0 h 70"/>
                        <a:gd name="T6" fmla="*/ 0 w 5"/>
                        <a:gd name="T7" fmla="*/ 0 h 70"/>
                        <a:gd name="T8" fmla="*/ 0 w 5"/>
                        <a:gd name="T9" fmla="*/ 0 h 70"/>
                        <a:gd name="T10" fmla="*/ 0 w 5"/>
                        <a:gd name="T11" fmla="*/ 0 h 70"/>
                        <a:gd name="T12" fmla="*/ 0 w 5"/>
                        <a:gd name="T13" fmla="*/ 0 h 70"/>
                        <a:gd name="T14" fmla="*/ 0 w 5"/>
                        <a:gd name="T15" fmla="*/ 0 h 70"/>
                        <a:gd name="T16" fmla="*/ 0 w 5"/>
                        <a:gd name="T17" fmla="*/ 0 h 70"/>
                        <a:gd name="T18" fmla="*/ 0 w 5"/>
                        <a:gd name="T19" fmla="*/ 0 h 70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70"/>
                        <a:gd name="T32" fmla="*/ 5 w 5"/>
                        <a:gd name="T33" fmla="*/ 70 h 70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70">
                          <a:moveTo>
                            <a:pt x="0" y="67"/>
                          </a:moveTo>
                          <a:lnTo>
                            <a:pt x="0" y="67"/>
                          </a:lnTo>
                          <a:lnTo>
                            <a:pt x="2" y="70"/>
                          </a:lnTo>
                          <a:lnTo>
                            <a:pt x="5" y="67"/>
                          </a:lnTo>
                          <a:lnTo>
                            <a:pt x="5" y="5"/>
                          </a:lnTo>
                          <a:lnTo>
                            <a:pt x="5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5"/>
                          </a:lnTo>
                          <a:lnTo>
                            <a:pt x="0" y="67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24" name="Line 4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714" y="2434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25" name="Freeform 407"/>
                    <p:cNvSpPr>
                      <a:spLocks/>
                    </p:cNvSpPr>
                    <p:nvPr/>
                  </p:nvSpPr>
                  <p:spPr bwMode="auto">
                    <a:xfrm>
                      <a:off x="8713" y="2434"/>
                      <a:ext cx="82" cy="2"/>
                    </a:xfrm>
                    <a:custGeom>
                      <a:avLst/>
                      <a:gdLst>
                        <a:gd name="T0" fmla="*/ 0 w 247"/>
                        <a:gd name="T1" fmla="*/ 0 h 5"/>
                        <a:gd name="T2" fmla="*/ 0 w 247"/>
                        <a:gd name="T3" fmla="*/ 0 h 5"/>
                        <a:gd name="T4" fmla="*/ 0 w 247"/>
                        <a:gd name="T5" fmla="*/ 0 h 5"/>
                        <a:gd name="T6" fmla="*/ 0 w 247"/>
                        <a:gd name="T7" fmla="*/ 0 h 5"/>
                        <a:gd name="T8" fmla="*/ 0 w 247"/>
                        <a:gd name="T9" fmla="*/ 0 h 5"/>
                        <a:gd name="T10" fmla="*/ 0 w 247"/>
                        <a:gd name="T11" fmla="*/ 0 h 5"/>
                        <a:gd name="T12" fmla="*/ 0 w 247"/>
                        <a:gd name="T13" fmla="*/ 0 h 5"/>
                        <a:gd name="T14" fmla="*/ 0 w 247"/>
                        <a:gd name="T15" fmla="*/ 0 h 5"/>
                        <a:gd name="T16" fmla="*/ 0 w 247"/>
                        <a:gd name="T17" fmla="*/ 0 h 5"/>
                        <a:gd name="T18" fmla="*/ 0 w 247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247"/>
                        <a:gd name="T31" fmla="*/ 0 h 5"/>
                        <a:gd name="T32" fmla="*/ 247 w 247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247" h="5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242" y="5"/>
                          </a:lnTo>
                          <a:lnTo>
                            <a:pt x="247" y="5"/>
                          </a:lnTo>
                          <a:lnTo>
                            <a:pt x="247" y="3"/>
                          </a:lnTo>
                          <a:lnTo>
                            <a:pt x="247" y="0"/>
                          </a:lnTo>
                          <a:lnTo>
                            <a:pt x="245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26" name="Line 4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794" y="2435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27" name="Freeform 409"/>
                    <p:cNvSpPr>
                      <a:spLocks/>
                    </p:cNvSpPr>
                    <p:nvPr/>
                  </p:nvSpPr>
                  <p:spPr bwMode="auto">
                    <a:xfrm>
                      <a:off x="8794" y="2412"/>
                      <a:ext cx="1" cy="24"/>
                    </a:xfrm>
                    <a:custGeom>
                      <a:avLst/>
                      <a:gdLst>
                        <a:gd name="T0" fmla="*/ 0 w 5"/>
                        <a:gd name="T1" fmla="*/ 0 h 72"/>
                        <a:gd name="T2" fmla="*/ 0 w 5"/>
                        <a:gd name="T3" fmla="*/ 0 h 72"/>
                        <a:gd name="T4" fmla="*/ 0 w 5"/>
                        <a:gd name="T5" fmla="*/ 0 h 72"/>
                        <a:gd name="T6" fmla="*/ 0 w 5"/>
                        <a:gd name="T7" fmla="*/ 0 h 72"/>
                        <a:gd name="T8" fmla="*/ 0 w 5"/>
                        <a:gd name="T9" fmla="*/ 0 h 72"/>
                        <a:gd name="T10" fmla="*/ 0 w 5"/>
                        <a:gd name="T11" fmla="*/ 0 h 72"/>
                        <a:gd name="T12" fmla="*/ 0 w 5"/>
                        <a:gd name="T13" fmla="*/ 0 h 72"/>
                        <a:gd name="T14" fmla="*/ 0 w 5"/>
                        <a:gd name="T15" fmla="*/ 0 h 72"/>
                        <a:gd name="T16" fmla="*/ 0 w 5"/>
                        <a:gd name="T17" fmla="*/ 0 h 72"/>
                        <a:gd name="T18" fmla="*/ 0 w 5"/>
                        <a:gd name="T19" fmla="*/ 0 h 7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72"/>
                        <a:gd name="T32" fmla="*/ 5 w 5"/>
                        <a:gd name="T33" fmla="*/ 72 h 7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72">
                          <a:moveTo>
                            <a:pt x="0" y="70"/>
                          </a:moveTo>
                          <a:lnTo>
                            <a:pt x="3" y="72"/>
                          </a:lnTo>
                          <a:lnTo>
                            <a:pt x="5" y="72"/>
                          </a:lnTo>
                          <a:lnTo>
                            <a:pt x="5" y="7"/>
                          </a:lnTo>
                          <a:lnTo>
                            <a:pt x="5" y="0"/>
                          </a:lnTo>
                          <a:lnTo>
                            <a:pt x="3" y="0"/>
                          </a:lnTo>
                          <a:lnTo>
                            <a:pt x="0" y="5"/>
                          </a:lnTo>
                          <a:lnTo>
                            <a:pt x="0" y="7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28" name="Line 4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795" y="2412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29" name="Freeform 411"/>
                    <p:cNvSpPr>
                      <a:spLocks/>
                    </p:cNvSpPr>
                    <p:nvPr/>
                  </p:nvSpPr>
                  <p:spPr bwMode="auto">
                    <a:xfrm>
                      <a:off x="8794" y="2412"/>
                      <a:ext cx="18" cy="1"/>
                    </a:xfrm>
                    <a:custGeom>
                      <a:avLst/>
                      <a:gdLst>
                        <a:gd name="T0" fmla="*/ 0 w 54"/>
                        <a:gd name="T1" fmla="*/ 0 h 5"/>
                        <a:gd name="T2" fmla="*/ 0 w 54"/>
                        <a:gd name="T3" fmla="*/ 0 h 5"/>
                        <a:gd name="T4" fmla="*/ 0 w 54"/>
                        <a:gd name="T5" fmla="*/ 0 h 5"/>
                        <a:gd name="T6" fmla="*/ 0 w 54"/>
                        <a:gd name="T7" fmla="*/ 0 h 5"/>
                        <a:gd name="T8" fmla="*/ 0 w 54"/>
                        <a:gd name="T9" fmla="*/ 0 h 5"/>
                        <a:gd name="T10" fmla="*/ 0 w 54"/>
                        <a:gd name="T11" fmla="*/ 0 h 5"/>
                        <a:gd name="T12" fmla="*/ 0 w 54"/>
                        <a:gd name="T13" fmla="*/ 0 h 5"/>
                        <a:gd name="T14" fmla="*/ 0 w 54"/>
                        <a:gd name="T15" fmla="*/ 0 h 5"/>
                        <a:gd name="T16" fmla="*/ 0 w 54"/>
                        <a:gd name="T17" fmla="*/ 0 h 5"/>
                        <a:gd name="T18" fmla="*/ 0 w 54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4"/>
                        <a:gd name="T31" fmla="*/ 0 h 5"/>
                        <a:gd name="T32" fmla="*/ 54 w 54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4" h="5">
                          <a:moveTo>
                            <a:pt x="3" y="0"/>
                          </a:moveTo>
                          <a:lnTo>
                            <a:pt x="3" y="0"/>
                          </a:lnTo>
                          <a:lnTo>
                            <a:pt x="0" y="2"/>
                          </a:lnTo>
                          <a:lnTo>
                            <a:pt x="3" y="5"/>
                          </a:lnTo>
                          <a:lnTo>
                            <a:pt x="51" y="5"/>
                          </a:lnTo>
                          <a:lnTo>
                            <a:pt x="54" y="5"/>
                          </a:lnTo>
                          <a:lnTo>
                            <a:pt x="54" y="2"/>
                          </a:lnTo>
                          <a:lnTo>
                            <a:pt x="54" y="0"/>
                          </a:lnTo>
                          <a:lnTo>
                            <a:pt x="51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30" name="Line 4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10" y="2412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31" name="Freeform 413"/>
                    <p:cNvSpPr>
                      <a:spLocks/>
                    </p:cNvSpPr>
                    <p:nvPr/>
                  </p:nvSpPr>
                  <p:spPr bwMode="auto">
                    <a:xfrm>
                      <a:off x="8810" y="2389"/>
                      <a:ext cx="2" cy="24"/>
                    </a:xfrm>
                    <a:custGeom>
                      <a:avLst/>
                      <a:gdLst>
                        <a:gd name="T0" fmla="*/ 0 w 6"/>
                        <a:gd name="T1" fmla="*/ 0 h 72"/>
                        <a:gd name="T2" fmla="*/ 0 w 6"/>
                        <a:gd name="T3" fmla="*/ 0 h 72"/>
                        <a:gd name="T4" fmla="*/ 0 w 6"/>
                        <a:gd name="T5" fmla="*/ 0 h 72"/>
                        <a:gd name="T6" fmla="*/ 0 w 6"/>
                        <a:gd name="T7" fmla="*/ 0 h 72"/>
                        <a:gd name="T8" fmla="*/ 0 w 6"/>
                        <a:gd name="T9" fmla="*/ 0 h 72"/>
                        <a:gd name="T10" fmla="*/ 0 w 6"/>
                        <a:gd name="T11" fmla="*/ 0 h 72"/>
                        <a:gd name="T12" fmla="*/ 0 w 6"/>
                        <a:gd name="T13" fmla="*/ 0 h 72"/>
                        <a:gd name="T14" fmla="*/ 0 w 6"/>
                        <a:gd name="T15" fmla="*/ 0 h 72"/>
                        <a:gd name="T16" fmla="*/ 0 w 6"/>
                        <a:gd name="T17" fmla="*/ 0 h 72"/>
                        <a:gd name="T18" fmla="*/ 0 w 6"/>
                        <a:gd name="T19" fmla="*/ 0 h 7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"/>
                        <a:gd name="T31" fmla="*/ 0 h 72"/>
                        <a:gd name="T32" fmla="*/ 6 w 6"/>
                        <a:gd name="T33" fmla="*/ 72 h 7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" h="72">
                          <a:moveTo>
                            <a:pt x="0" y="69"/>
                          </a:moveTo>
                          <a:lnTo>
                            <a:pt x="3" y="72"/>
                          </a:lnTo>
                          <a:lnTo>
                            <a:pt x="6" y="72"/>
                          </a:lnTo>
                          <a:lnTo>
                            <a:pt x="6" y="5"/>
                          </a:lnTo>
                          <a:lnTo>
                            <a:pt x="6" y="0"/>
                          </a:lnTo>
                          <a:lnTo>
                            <a:pt x="3" y="0"/>
                          </a:lnTo>
                          <a:lnTo>
                            <a:pt x="0" y="2"/>
                          </a:lnTo>
                          <a:lnTo>
                            <a:pt x="0" y="69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32" name="Line 4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11" y="2389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33" name="Freeform 415"/>
                    <p:cNvSpPr>
                      <a:spLocks/>
                    </p:cNvSpPr>
                    <p:nvPr/>
                  </p:nvSpPr>
                  <p:spPr bwMode="auto">
                    <a:xfrm>
                      <a:off x="8810" y="2389"/>
                      <a:ext cx="15" cy="1"/>
                    </a:xfrm>
                    <a:custGeom>
                      <a:avLst/>
                      <a:gdLst>
                        <a:gd name="T0" fmla="*/ 0 w 46"/>
                        <a:gd name="T1" fmla="*/ 0 h 2"/>
                        <a:gd name="T2" fmla="*/ 0 w 46"/>
                        <a:gd name="T3" fmla="*/ 0 h 2"/>
                        <a:gd name="T4" fmla="*/ 0 w 46"/>
                        <a:gd name="T5" fmla="*/ 1 h 2"/>
                        <a:gd name="T6" fmla="*/ 0 w 46"/>
                        <a:gd name="T7" fmla="*/ 1 h 2"/>
                        <a:gd name="T8" fmla="*/ 0 w 46"/>
                        <a:gd name="T9" fmla="*/ 1 h 2"/>
                        <a:gd name="T10" fmla="*/ 0 w 46"/>
                        <a:gd name="T11" fmla="*/ 1 h 2"/>
                        <a:gd name="T12" fmla="*/ 0 w 46"/>
                        <a:gd name="T13" fmla="*/ 1 h 2"/>
                        <a:gd name="T14" fmla="*/ 0 w 46"/>
                        <a:gd name="T15" fmla="*/ 0 h 2"/>
                        <a:gd name="T16" fmla="*/ 0 w 46"/>
                        <a:gd name="T17" fmla="*/ 0 h 2"/>
                        <a:gd name="T18" fmla="*/ 0 w 46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46"/>
                        <a:gd name="T31" fmla="*/ 0 h 2"/>
                        <a:gd name="T32" fmla="*/ 46 w 46"/>
                        <a:gd name="T33" fmla="*/ 2 h 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46" h="2">
                          <a:moveTo>
                            <a:pt x="3" y="0"/>
                          </a:moveTo>
                          <a:lnTo>
                            <a:pt x="3" y="0"/>
                          </a:lnTo>
                          <a:lnTo>
                            <a:pt x="0" y="2"/>
                          </a:lnTo>
                          <a:lnTo>
                            <a:pt x="3" y="2"/>
                          </a:lnTo>
                          <a:lnTo>
                            <a:pt x="40" y="2"/>
                          </a:lnTo>
                          <a:lnTo>
                            <a:pt x="43" y="2"/>
                          </a:lnTo>
                          <a:lnTo>
                            <a:pt x="46" y="2"/>
                          </a:lnTo>
                          <a:lnTo>
                            <a:pt x="43" y="0"/>
                          </a:lnTo>
                          <a:lnTo>
                            <a:pt x="40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34" name="Line 4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23" y="2390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35" name="Freeform 417"/>
                    <p:cNvSpPr>
                      <a:spLocks/>
                    </p:cNvSpPr>
                    <p:nvPr/>
                  </p:nvSpPr>
                  <p:spPr bwMode="auto">
                    <a:xfrm>
                      <a:off x="8823" y="2367"/>
                      <a:ext cx="1" cy="24"/>
                    </a:xfrm>
                    <a:custGeom>
                      <a:avLst/>
                      <a:gdLst>
                        <a:gd name="T0" fmla="*/ 0 w 3"/>
                        <a:gd name="T1" fmla="*/ 0 h 73"/>
                        <a:gd name="T2" fmla="*/ 0 w 3"/>
                        <a:gd name="T3" fmla="*/ 0 h 73"/>
                        <a:gd name="T4" fmla="*/ 0 w 3"/>
                        <a:gd name="T5" fmla="*/ 0 h 73"/>
                        <a:gd name="T6" fmla="*/ 0 w 3"/>
                        <a:gd name="T7" fmla="*/ 0 h 73"/>
                        <a:gd name="T8" fmla="*/ 0 w 3"/>
                        <a:gd name="T9" fmla="*/ 0 h 73"/>
                        <a:gd name="T10" fmla="*/ 0 w 3"/>
                        <a:gd name="T11" fmla="*/ 0 h 73"/>
                        <a:gd name="T12" fmla="*/ 0 w 3"/>
                        <a:gd name="T13" fmla="*/ 0 h 73"/>
                        <a:gd name="T14" fmla="*/ 0 w 3"/>
                        <a:gd name="T15" fmla="*/ 0 h 73"/>
                        <a:gd name="T16" fmla="*/ 0 w 3"/>
                        <a:gd name="T17" fmla="*/ 0 h 73"/>
                        <a:gd name="T18" fmla="*/ 0 w 3"/>
                        <a:gd name="T19" fmla="*/ 0 h 73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3"/>
                        <a:gd name="T31" fmla="*/ 0 h 73"/>
                        <a:gd name="T32" fmla="*/ 3 w 3"/>
                        <a:gd name="T33" fmla="*/ 73 h 73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3" h="73">
                          <a:moveTo>
                            <a:pt x="0" y="70"/>
                          </a:moveTo>
                          <a:lnTo>
                            <a:pt x="0" y="70"/>
                          </a:lnTo>
                          <a:lnTo>
                            <a:pt x="3" y="73"/>
                          </a:lnTo>
                          <a:lnTo>
                            <a:pt x="3" y="70"/>
                          </a:lnTo>
                          <a:lnTo>
                            <a:pt x="3" y="3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7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36" name="Line 4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24" y="2367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37" name="Freeform 419"/>
                    <p:cNvSpPr>
                      <a:spLocks/>
                    </p:cNvSpPr>
                    <p:nvPr/>
                  </p:nvSpPr>
                  <p:spPr bwMode="auto">
                    <a:xfrm>
                      <a:off x="8823" y="2367"/>
                      <a:ext cx="28" cy="1"/>
                    </a:xfrm>
                    <a:custGeom>
                      <a:avLst/>
                      <a:gdLst>
                        <a:gd name="T0" fmla="*/ 0 w 84"/>
                        <a:gd name="T1" fmla="*/ 0 h 3"/>
                        <a:gd name="T2" fmla="*/ 0 w 84"/>
                        <a:gd name="T3" fmla="*/ 0 h 3"/>
                        <a:gd name="T4" fmla="*/ 0 w 84"/>
                        <a:gd name="T5" fmla="*/ 0 h 3"/>
                        <a:gd name="T6" fmla="*/ 0 w 84"/>
                        <a:gd name="T7" fmla="*/ 0 h 3"/>
                        <a:gd name="T8" fmla="*/ 0 w 84"/>
                        <a:gd name="T9" fmla="*/ 0 h 3"/>
                        <a:gd name="T10" fmla="*/ 0 w 84"/>
                        <a:gd name="T11" fmla="*/ 0 h 3"/>
                        <a:gd name="T12" fmla="*/ 0 w 84"/>
                        <a:gd name="T13" fmla="*/ 0 h 3"/>
                        <a:gd name="T14" fmla="*/ 0 w 84"/>
                        <a:gd name="T15" fmla="*/ 0 h 3"/>
                        <a:gd name="T16" fmla="*/ 0 w 84"/>
                        <a:gd name="T17" fmla="*/ 0 h 3"/>
                        <a:gd name="T18" fmla="*/ 0 w 84"/>
                        <a:gd name="T19" fmla="*/ 0 h 3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84"/>
                        <a:gd name="T31" fmla="*/ 0 h 3"/>
                        <a:gd name="T32" fmla="*/ 84 w 84"/>
                        <a:gd name="T33" fmla="*/ 3 h 3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84" h="3">
                          <a:moveTo>
                            <a:pt x="3" y="0"/>
                          </a:move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75" y="3"/>
                          </a:lnTo>
                          <a:lnTo>
                            <a:pt x="81" y="3"/>
                          </a:lnTo>
                          <a:lnTo>
                            <a:pt x="84" y="3"/>
                          </a:lnTo>
                          <a:lnTo>
                            <a:pt x="81" y="0"/>
                          </a:lnTo>
                          <a:lnTo>
                            <a:pt x="79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38" name="Line 4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9" y="2368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39" name="Freeform 421"/>
                    <p:cNvSpPr>
                      <a:spLocks/>
                    </p:cNvSpPr>
                    <p:nvPr/>
                  </p:nvSpPr>
                  <p:spPr bwMode="auto">
                    <a:xfrm>
                      <a:off x="8849" y="2343"/>
                      <a:ext cx="1" cy="26"/>
                    </a:xfrm>
                    <a:custGeom>
                      <a:avLst/>
                      <a:gdLst>
                        <a:gd name="T0" fmla="*/ 0 w 2"/>
                        <a:gd name="T1" fmla="*/ 0 h 76"/>
                        <a:gd name="T2" fmla="*/ 0 w 2"/>
                        <a:gd name="T3" fmla="*/ 0 h 76"/>
                        <a:gd name="T4" fmla="*/ 1 w 2"/>
                        <a:gd name="T5" fmla="*/ 0 h 76"/>
                        <a:gd name="T6" fmla="*/ 1 w 2"/>
                        <a:gd name="T7" fmla="*/ 0 h 76"/>
                        <a:gd name="T8" fmla="*/ 1 w 2"/>
                        <a:gd name="T9" fmla="*/ 0 h 76"/>
                        <a:gd name="T10" fmla="*/ 1 w 2"/>
                        <a:gd name="T11" fmla="*/ 0 h 76"/>
                        <a:gd name="T12" fmla="*/ 1 w 2"/>
                        <a:gd name="T13" fmla="*/ 0 h 76"/>
                        <a:gd name="T14" fmla="*/ 0 w 2"/>
                        <a:gd name="T15" fmla="*/ 0 h 76"/>
                        <a:gd name="T16" fmla="*/ 0 w 2"/>
                        <a:gd name="T17" fmla="*/ 0 h 76"/>
                        <a:gd name="T18" fmla="*/ 0 w 2"/>
                        <a:gd name="T19" fmla="*/ 0 h 7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2"/>
                        <a:gd name="T31" fmla="*/ 0 h 76"/>
                        <a:gd name="T32" fmla="*/ 2 w 2"/>
                        <a:gd name="T33" fmla="*/ 76 h 7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2" h="76">
                          <a:moveTo>
                            <a:pt x="0" y="73"/>
                          </a:moveTo>
                          <a:lnTo>
                            <a:pt x="0" y="73"/>
                          </a:lnTo>
                          <a:lnTo>
                            <a:pt x="2" y="76"/>
                          </a:lnTo>
                          <a:lnTo>
                            <a:pt x="2" y="73"/>
                          </a:lnTo>
                          <a:lnTo>
                            <a:pt x="2" y="5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5"/>
                          </a:lnTo>
                          <a:lnTo>
                            <a:pt x="0" y="73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40" name="Line 4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50" y="2343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41" name="Freeform 423"/>
                    <p:cNvSpPr>
                      <a:spLocks/>
                    </p:cNvSpPr>
                    <p:nvPr/>
                  </p:nvSpPr>
                  <p:spPr bwMode="auto">
                    <a:xfrm>
                      <a:off x="8849" y="2343"/>
                      <a:ext cx="24" cy="2"/>
                    </a:xfrm>
                    <a:custGeom>
                      <a:avLst/>
                      <a:gdLst>
                        <a:gd name="T0" fmla="*/ 0 w 72"/>
                        <a:gd name="T1" fmla="*/ 0 h 5"/>
                        <a:gd name="T2" fmla="*/ 0 w 72"/>
                        <a:gd name="T3" fmla="*/ 0 h 5"/>
                        <a:gd name="T4" fmla="*/ 0 w 72"/>
                        <a:gd name="T5" fmla="*/ 0 h 5"/>
                        <a:gd name="T6" fmla="*/ 0 w 72"/>
                        <a:gd name="T7" fmla="*/ 0 h 5"/>
                        <a:gd name="T8" fmla="*/ 0 w 72"/>
                        <a:gd name="T9" fmla="*/ 0 h 5"/>
                        <a:gd name="T10" fmla="*/ 0 w 72"/>
                        <a:gd name="T11" fmla="*/ 0 h 5"/>
                        <a:gd name="T12" fmla="*/ 0 w 72"/>
                        <a:gd name="T13" fmla="*/ 0 h 5"/>
                        <a:gd name="T14" fmla="*/ 0 w 72"/>
                        <a:gd name="T15" fmla="*/ 0 h 5"/>
                        <a:gd name="T16" fmla="*/ 0 w 72"/>
                        <a:gd name="T17" fmla="*/ 0 h 5"/>
                        <a:gd name="T18" fmla="*/ 0 w 72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72"/>
                        <a:gd name="T31" fmla="*/ 0 h 5"/>
                        <a:gd name="T32" fmla="*/ 72 w 72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72" h="5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67" y="5"/>
                          </a:lnTo>
                          <a:lnTo>
                            <a:pt x="72" y="5"/>
                          </a:lnTo>
                          <a:lnTo>
                            <a:pt x="72" y="3"/>
                          </a:lnTo>
                          <a:lnTo>
                            <a:pt x="72" y="0"/>
                          </a:lnTo>
                          <a:lnTo>
                            <a:pt x="69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42" name="Line 4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72" y="2344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43" name="Freeform 425"/>
                    <p:cNvSpPr>
                      <a:spLocks/>
                    </p:cNvSpPr>
                    <p:nvPr/>
                  </p:nvSpPr>
                  <p:spPr bwMode="auto">
                    <a:xfrm>
                      <a:off x="8872" y="2320"/>
                      <a:ext cx="1" cy="25"/>
                    </a:xfrm>
                    <a:custGeom>
                      <a:avLst/>
                      <a:gdLst>
                        <a:gd name="T0" fmla="*/ 0 w 5"/>
                        <a:gd name="T1" fmla="*/ 0 h 74"/>
                        <a:gd name="T2" fmla="*/ 0 w 5"/>
                        <a:gd name="T3" fmla="*/ 0 h 74"/>
                        <a:gd name="T4" fmla="*/ 0 w 5"/>
                        <a:gd name="T5" fmla="*/ 0 h 74"/>
                        <a:gd name="T6" fmla="*/ 0 w 5"/>
                        <a:gd name="T7" fmla="*/ 0 h 74"/>
                        <a:gd name="T8" fmla="*/ 0 w 5"/>
                        <a:gd name="T9" fmla="*/ 0 h 74"/>
                        <a:gd name="T10" fmla="*/ 0 w 5"/>
                        <a:gd name="T11" fmla="*/ 0 h 74"/>
                        <a:gd name="T12" fmla="*/ 0 w 5"/>
                        <a:gd name="T13" fmla="*/ 0 h 74"/>
                        <a:gd name="T14" fmla="*/ 0 w 5"/>
                        <a:gd name="T15" fmla="*/ 0 h 74"/>
                        <a:gd name="T16" fmla="*/ 0 w 5"/>
                        <a:gd name="T17" fmla="*/ 0 h 74"/>
                        <a:gd name="T18" fmla="*/ 0 w 5"/>
                        <a:gd name="T19" fmla="*/ 0 h 74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74"/>
                        <a:gd name="T32" fmla="*/ 5 w 5"/>
                        <a:gd name="T33" fmla="*/ 74 h 74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74">
                          <a:moveTo>
                            <a:pt x="0" y="72"/>
                          </a:moveTo>
                          <a:lnTo>
                            <a:pt x="0" y="74"/>
                          </a:lnTo>
                          <a:lnTo>
                            <a:pt x="2" y="74"/>
                          </a:lnTo>
                          <a:lnTo>
                            <a:pt x="5" y="74"/>
                          </a:lnTo>
                          <a:lnTo>
                            <a:pt x="5" y="7"/>
                          </a:lnTo>
                          <a:lnTo>
                            <a:pt x="5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5"/>
                          </a:lnTo>
                          <a:lnTo>
                            <a:pt x="0" y="7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44" name="Line 4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72" y="2320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45" name="Freeform 427"/>
                    <p:cNvSpPr>
                      <a:spLocks/>
                    </p:cNvSpPr>
                    <p:nvPr/>
                  </p:nvSpPr>
                  <p:spPr bwMode="auto">
                    <a:xfrm>
                      <a:off x="8872" y="2320"/>
                      <a:ext cx="105" cy="2"/>
                    </a:xfrm>
                    <a:custGeom>
                      <a:avLst/>
                      <a:gdLst>
                        <a:gd name="T0" fmla="*/ 0 w 317"/>
                        <a:gd name="T1" fmla="*/ 0 h 5"/>
                        <a:gd name="T2" fmla="*/ 0 w 317"/>
                        <a:gd name="T3" fmla="*/ 0 h 5"/>
                        <a:gd name="T4" fmla="*/ 0 w 317"/>
                        <a:gd name="T5" fmla="*/ 0 h 5"/>
                        <a:gd name="T6" fmla="*/ 0 w 317"/>
                        <a:gd name="T7" fmla="*/ 0 h 5"/>
                        <a:gd name="T8" fmla="*/ 0 w 317"/>
                        <a:gd name="T9" fmla="*/ 0 h 5"/>
                        <a:gd name="T10" fmla="*/ 0 w 317"/>
                        <a:gd name="T11" fmla="*/ 0 h 5"/>
                        <a:gd name="T12" fmla="*/ 0 w 317"/>
                        <a:gd name="T13" fmla="*/ 0 h 5"/>
                        <a:gd name="T14" fmla="*/ 0 w 317"/>
                        <a:gd name="T15" fmla="*/ 0 h 5"/>
                        <a:gd name="T16" fmla="*/ 0 w 317"/>
                        <a:gd name="T17" fmla="*/ 0 h 5"/>
                        <a:gd name="T18" fmla="*/ 0 w 317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317"/>
                        <a:gd name="T31" fmla="*/ 0 h 5"/>
                        <a:gd name="T32" fmla="*/ 317 w 317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317" h="5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5"/>
                          </a:lnTo>
                          <a:lnTo>
                            <a:pt x="309" y="5"/>
                          </a:lnTo>
                          <a:lnTo>
                            <a:pt x="314" y="5"/>
                          </a:lnTo>
                          <a:lnTo>
                            <a:pt x="317" y="2"/>
                          </a:lnTo>
                          <a:lnTo>
                            <a:pt x="314" y="0"/>
                          </a:lnTo>
                          <a:lnTo>
                            <a:pt x="312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46" name="Line 4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976" y="2321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47" name="Freeform 429"/>
                    <p:cNvSpPr>
                      <a:spLocks/>
                    </p:cNvSpPr>
                    <p:nvPr/>
                  </p:nvSpPr>
                  <p:spPr bwMode="auto">
                    <a:xfrm>
                      <a:off x="8976" y="2297"/>
                      <a:ext cx="1" cy="25"/>
                    </a:xfrm>
                    <a:custGeom>
                      <a:avLst/>
                      <a:gdLst>
                        <a:gd name="T0" fmla="*/ 0 w 2"/>
                        <a:gd name="T1" fmla="*/ 0 h 76"/>
                        <a:gd name="T2" fmla="*/ 0 w 2"/>
                        <a:gd name="T3" fmla="*/ 0 h 76"/>
                        <a:gd name="T4" fmla="*/ 1 w 2"/>
                        <a:gd name="T5" fmla="*/ 0 h 76"/>
                        <a:gd name="T6" fmla="*/ 1 w 2"/>
                        <a:gd name="T7" fmla="*/ 0 h 76"/>
                        <a:gd name="T8" fmla="*/ 1 w 2"/>
                        <a:gd name="T9" fmla="*/ 0 h 76"/>
                        <a:gd name="T10" fmla="*/ 1 w 2"/>
                        <a:gd name="T11" fmla="*/ 0 h 76"/>
                        <a:gd name="T12" fmla="*/ 1 w 2"/>
                        <a:gd name="T13" fmla="*/ 0 h 76"/>
                        <a:gd name="T14" fmla="*/ 0 w 2"/>
                        <a:gd name="T15" fmla="*/ 0 h 76"/>
                        <a:gd name="T16" fmla="*/ 0 w 2"/>
                        <a:gd name="T17" fmla="*/ 0 h 76"/>
                        <a:gd name="T18" fmla="*/ 0 w 2"/>
                        <a:gd name="T19" fmla="*/ 0 h 7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2"/>
                        <a:gd name="T31" fmla="*/ 0 h 76"/>
                        <a:gd name="T32" fmla="*/ 2 w 2"/>
                        <a:gd name="T33" fmla="*/ 76 h 7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2" h="76">
                          <a:moveTo>
                            <a:pt x="0" y="73"/>
                          </a:moveTo>
                          <a:lnTo>
                            <a:pt x="0" y="76"/>
                          </a:lnTo>
                          <a:lnTo>
                            <a:pt x="2" y="76"/>
                          </a:lnTo>
                          <a:lnTo>
                            <a:pt x="2" y="6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73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48" name="Line 4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976" y="2297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49" name="Freeform 431"/>
                    <p:cNvSpPr>
                      <a:spLocks/>
                    </p:cNvSpPr>
                    <p:nvPr/>
                  </p:nvSpPr>
                  <p:spPr bwMode="auto">
                    <a:xfrm>
                      <a:off x="8976" y="2297"/>
                      <a:ext cx="24" cy="2"/>
                    </a:xfrm>
                    <a:custGeom>
                      <a:avLst/>
                      <a:gdLst>
                        <a:gd name="T0" fmla="*/ 0 w 73"/>
                        <a:gd name="T1" fmla="*/ 0 h 6"/>
                        <a:gd name="T2" fmla="*/ 0 w 73"/>
                        <a:gd name="T3" fmla="*/ 0 h 6"/>
                        <a:gd name="T4" fmla="*/ 0 w 73"/>
                        <a:gd name="T5" fmla="*/ 0 h 6"/>
                        <a:gd name="T6" fmla="*/ 0 w 73"/>
                        <a:gd name="T7" fmla="*/ 0 h 6"/>
                        <a:gd name="T8" fmla="*/ 0 w 73"/>
                        <a:gd name="T9" fmla="*/ 0 h 6"/>
                        <a:gd name="T10" fmla="*/ 0 w 73"/>
                        <a:gd name="T11" fmla="*/ 0 h 6"/>
                        <a:gd name="T12" fmla="*/ 0 w 73"/>
                        <a:gd name="T13" fmla="*/ 0 h 6"/>
                        <a:gd name="T14" fmla="*/ 0 w 73"/>
                        <a:gd name="T15" fmla="*/ 0 h 6"/>
                        <a:gd name="T16" fmla="*/ 0 w 73"/>
                        <a:gd name="T17" fmla="*/ 0 h 6"/>
                        <a:gd name="T18" fmla="*/ 0 w 73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73"/>
                        <a:gd name="T31" fmla="*/ 0 h 6"/>
                        <a:gd name="T32" fmla="*/ 73 w 73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73" h="6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6"/>
                          </a:lnTo>
                          <a:lnTo>
                            <a:pt x="67" y="6"/>
                          </a:lnTo>
                          <a:lnTo>
                            <a:pt x="73" y="6"/>
                          </a:lnTo>
                          <a:lnTo>
                            <a:pt x="73" y="3"/>
                          </a:lnTo>
                          <a:lnTo>
                            <a:pt x="73" y="0"/>
                          </a:lnTo>
                          <a:lnTo>
                            <a:pt x="69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50" name="Line 4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998" y="2298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51" name="Freeform 433"/>
                    <p:cNvSpPr>
                      <a:spLocks/>
                    </p:cNvSpPr>
                    <p:nvPr/>
                  </p:nvSpPr>
                  <p:spPr bwMode="auto">
                    <a:xfrm>
                      <a:off x="8998" y="2273"/>
                      <a:ext cx="2" cy="26"/>
                    </a:xfrm>
                    <a:custGeom>
                      <a:avLst/>
                      <a:gdLst>
                        <a:gd name="T0" fmla="*/ 0 w 6"/>
                        <a:gd name="T1" fmla="*/ 0 h 78"/>
                        <a:gd name="T2" fmla="*/ 0 w 6"/>
                        <a:gd name="T3" fmla="*/ 0 h 78"/>
                        <a:gd name="T4" fmla="*/ 0 w 6"/>
                        <a:gd name="T5" fmla="*/ 0 h 78"/>
                        <a:gd name="T6" fmla="*/ 0 w 6"/>
                        <a:gd name="T7" fmla="*/ 0 h 78"/>
                        <a:gd name="T8" fmla="*/ 0 w 6"/>
                        <a:gd name="T9" fmla="*/ 0 h 78"/>
                        <a:gd name="T10" fmla="*/ 0 w 6"/>
                        <a:gd name="T11" fmla="*/ 0 h 78"/>
                        <a:gd name="T12" fmla="*/ 0 w 6"/>
                        <a:gd name="T13" fmla="*/ 0 h 78"/>
                        <a:gd name="T14" fmla="*/ 0 w 6"/>
                        <a:gd name="T15" fmla="*/ 0 h 78"/>
                        <a:gd name="T16" fmla="*/ 0 w 6"/>
                        <a:gd name="T17" fmla="*/ 0 h 78"/>
                        <a:gd name="T18" fmla="*/ 0 w 6"/>
                        <a:gd name="T19" fmla="*/ 0 h 78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"/>
                        <a:gd name="T31" fmla="*/ 0 h 78"/>
                        <a:gd name="T32" fmla="*/ 6 w 6"/>
                        <a:gd name="T33" fmla="*/ 78 h 78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" h="78">
                          <a:moveTo>
                            <a:pt x="0" y="75"/>
                          </a:moveTo>
                          <a:lnTo>
                            <a:pt x="0" y="78"/>
                          </a:lnTo>
                          <a:lnTo>
                            <a:pt x="2" y="78"/>
                          </a:lnTo>
                          <a:lnTo>
                            <a:pt x="6" y="78"/>
                          </a:lnTo>
                          <a:lnTo>
                            <a:pt x="6" y="8"/>
                          </a:lnTo>
                          <a:lnTo>
                            <a:pt x="6" y="3"/>
                          </a:lnTo>
                          <a:lnTo>
                            <a:pt x="2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0" y="7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52" name="Line 4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999" y="2273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53" name="Freeform 435"/>
                    <p:cNvSpPr>
                      <a:spLocks/>
                    </p:cNvSpPr>
                    <p:nvPr/>
                  </p:nvSpPr>
                  <p:spPr bwMode="auto">
                    <a:xfrm>
                      <a:off x="8998" y="2273"/>
                      <a:ext cx="28" cy="1"/>
                    </a:xfrm>
                    <a:custGeom>
                      <a:avLst/>
                      <a:gdLst>
                        <a:gd name="T0" fmla="*/ 0 w 84"/>
                        <a:gd name="T1" fmla="*/ 0 h 5"/>
                        <a:gd name="T2" fmla="*/ 0 w 84"/>
                        <a:gd name="T3" fmla="*/ 0 h 5"/>
                        <a:gd name="T4" fmla="*/ 0 w 84"/>
                        <a:gd name="T5" fmla="*/ 0 h 5"/>
                        <a:gd name="T6" fmla="*/ 0 w 84"/>
                        <a:gd name="T7" fmla="*/ 0 h 5"/>
                        <a:gd name="T8" fmla="*/ 0 w 84"/>
                        <a:gd name="T9" fmla="*/ 0 h 5"/>
                        <a:gd name="T10" fmla="*/ 0 w 84"/>
                        <a:gd name="T11" fmla="*/ 0 h 5"/>
                        <a:gd name="T12" fmla="*/ 0 w 84"/>
                        <a:gd name="T13" fmla="*/ 0 h 5"/>
                        <a:gd name="T14" fmla="*/ 0 w 84"/>
                        <a:gd name="T15" fmla="*/ 0 h 5"/>
                        <a:gd name="T16" fmla="*/ 0 w 84"/>
                        <a:gd name="T17" fmla="*/ 0 h 5"/>
                        <a:gd name="T18" fmla="*/ 0 w 84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84"/>
                        <a:gd name="T31" fmla="*/ 0 h 5"/>
                        <a:gd name="T32" fmla="*/ 84 w 84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84" h="5">
                          <a:moveTo>
                            <a:pt x="2" y="0"/>
                          </a:move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76" y="5"/>
                          </a:lnTo>
                          <a:lnTo>
                            <a:pt x="80" y="5"/>
                          </a:lnTo>
                          <a:lnTo>
                            <a:pt x="84" y="3"/>
                          </a:lnTo>
                          <a:lnTo>
                            <a:pt x="80" y="3"/>
                          </a:lnTo>
                          <a:lnTo>
                            <a:pt x="78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54" name="Line 4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24" y="2274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55" name="Freeform 437"/>
                    <p:cNvSpPr>
                      <a:spLocks/>
                    </p:cNvSpPr>
                    <p:nvPr/>
                  </p:nvSpPr>
                  <p:spPr bwMode="auto">
                    <a:xfrm>
                      <a:off x="9024" y="2225"/>
                      <a:ext cx="1" cy="49"/>
                    </a:xfrm>
                    <a:custGeom>
                      <a:avLst/>
                      <a:gdLst>
                        <a:gd name="T0" fmla="*/ 0 w 2"/>
                        <a:gd name="T1" fmla="*/ 0 h 147"/>
                        <a:gd name="T2" fmla="*/ 0 w 2"/>
                        <a:gd name="T3" fmla="*/ 0 h 147"/>
                        <a:gd name="T4" fmla="*/ 1 w 2"/>
                        <a:gd name="T5" fmla="*/ 0 h 147"/>
                        <a:gd name="T6" fmla="*/ 1 w 2"/>
                        <a:gd name="T7" fmla="*/ 0 h 147"/>
                        <a:gd name="T8" fmla="*/ 1 w 2"/>
                        <a:gd name="T9" fmla="*/ 0 h 147"/>
                        <a:gd name="T10" fmla="*/ 1 w 2"/>
                        <a:gd name="T11" fmla="*/ 0 h 147"/>
                        <a:gd name="T12" fmla="*/ 1 w 2"/>
                        <a:gd name="T13" fmla="*/ 0 h 147"/>
                        <a:gd name="T14" fmla="*/ 0 w 2"/>
                        <a:gd name="T15" fmla="*/ 0 h 147"/>
                        <a:gd name="T16" fmla="*/ 0 w 2"/>
                        <a:gd name="T17" fmla="*/ 0 h 147"/>
                        <a:gd name="T18" fmla="*/ 0 w 2"/>
                        <a:gd name="T19" fmla="*/ 0 h 147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2"/>
                        <a:gd name="T31" fmla="*/ 0 h 147"/>
                        <a:gd name="T32" fmla="*/ 2 w 2"/>
                        <a:gd name="T33" fmla="*/ 147 h 147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2" h="147">
                          <a:moveTo>
                            <a:pt x="0" y="145"/>
                          </a:moveTo>
                          <a:lnTo>
                            <a:pt x="0" y="147"/>
                          </a:lnTo>
                          <a:lnTo>
                            <a:pt x="2" y="147"/>
                          </a:lnTo>
                          <a:lnTo>
                            <a:pt x="2" y="5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14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56" name="Line 4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25" y="2225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57" name="Freeform 439"/>
                    <p:cNvSpPr>
                      <a:spLocks/>
                    </p:cNvSpPr>
                    <p:nvPr/>
                  </p:nvSpPr>
                  <p:spPr bwMode="auto">
                    <a:xfrm>
                      <a:off x="9024" y="2225"/>
                      <a:ext cx="60" cy="1"/>
                    </a:xfrm>
                    <a:custGeom>
                      <a:avLst/>
                      <a:gdLst>
                        <a:gd name="T0" fmla="*/ 0 w 180"/>
                        <a:gd name="T1" fmla="*/ 0 h 2"/>
                        <a:gd name="T2" fmla="*/ 0 w 180"/>
                        <a:gd name="T3" fmla="*/ 0 h 2"/>
                        <a:gd name="T4" fmla="*/ 0 w 180"/>
                        <a:gd name="T5" fmla="*/ 1 h 2"/>
                        <a:gd name="T6" fmla="*/ 0 w 180"/>
                        <a:gd name="T7" fmla="*/ 1 h 2"/>
                        <a:gd name="T8" fmla="*/ 0 w 180"/>
                        <a:gd name="T9" fmla="*/ 1 h 2"/>
                        <a:gd name="T10" fmla="*/ 0 w 180"/>
                        <a:gd name="T11" fmla="*/ 1 h 2"/>
                        <a:gd name="T12" fmla="*/ 0 w 180"/>
                        <a:gd name="T13" fmla="*/ 1 h 2"/>
                        <a:gd name="T14" fmla="*/ 0 w 180"/>
                        <a:gd name="T15" fmla="*/ 0 h 2"/>
                        <a:gd name="T16" fmla="*/ 0 w 180"/>
                        <a:gd name="T17" fmla="*/ 0 h 2"/>
                        <a:gd name="T18" fmla="*/ 0 w 180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80"/>
                        <a:gd name="T31" fmla="*/ 0 h 2"/>
                        <a:gd name="T32" fmla="*/ 180 w 180"/>
                        <a:gd name="T33" fmla="*/ 2 h 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80" h="2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175" y="2"/>
                          </a:lnTo>
                          <a:lnTo>
                            <a:pt x="180" y="2"/>
                          </a:lnTo>
                          <a:lnTo>
                            <a:pt x="180" y="0"/>
                          </a:lnTo>
                          <a:lnTo>
                            <a:pt x="178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58" name="Line 4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82" y="222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59" name="Freeform 441"/>
                    <p:cNvSpPr>
                      <a:spLocks/>
                    </p:cNvSpPr>
                    <p:nvPr/>
                  </p:nvSpPr>
                  <p:spPr bwMode="auto">
                    <a:xfrm>
                      <a:off x="9082" y="2200"/>
                      <a:ext cx="2" cy="27"/>
                    </a:xfrm>
                    <a:custGeom>
                      <a:avLst/>
                      <a:gdLst>
                        <a:gd name="T0" fmla="*/ 0 w 5"/>
                        <a:gd name="T1" fmla="*/ 0 h 81"/>
                        <a:gd name="T2" fmla="*/ 0 w 5"/>
                        <a:gd name="T3" fmla="*/ 0 h 81"/>
                        <a:gd name="T4" fmla="*/ 0 w 5"/>
                        <a:gd name="T5" fmla="*/ 0 h 81"/>
                        <a:gd name="T6" fmla="*/ 0 w 5"/>
                        <a:gd name="T7" fmla="*/ 0 h 81"/>
                        <a:gd name="T8" fmla="*/ 0 w 5"/>
                        <a:gd name="T9" fmla="*/ 0 h 81"/>
                        <a:gd name="T10" fmla="*/ 0 w 5"/>
                        <a:gd name="T11" fmla="*/ 0 h 81"/>
                        <a:gd name="T12" fmla="*/ 0 w 5"/>
                        <a:gd name="T13" fmla="*/ 0 h 81"/>
                        <a:gd name="T14" fmla="*/ 0 w 5"/>
                        <a:gd name="T15" fmla="*/ 0 h 81"/>
                        <a:gd name="T16" fmla="*/ 0 w 5"/>
                        <a:gd name="T17" fmla="*/ 0 h 81"/>
                        <a:gd name="T18" fmla="*/ 0 w 5"/>
                        <a:gd name="T19" fmla="*/ 0 h 81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81"/>
                        <a:gd name="T32" fmla="*/ 5 w 5"/>
                        <a:gd name="T33" fmla="*/ 81 h 81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81">
                          <a:moveTo>
                            <a:pt x="0" y="78"/>
                          </a:moveTo>
                          <a:lnTo>
                            <a:pt x="0" y="78"/>
                          </a:lnTo>
                          <a:lnTo>
                            <a:pt x="3" y="81"/>
                          </a:lnTo>
                          <a:lnTo>
                            <a:pt x="5" y="78"/>
                          </a:lnTo>
                          <a:lnTo>
                            <a:pt x="5" y="5"/>
                          </a:lnTo>
                          <a:lnTo>
                            <a:pt x="5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lnTo>
                            <a:pt x="0" y="5"/>
                          </a:lnTo>
                          <a:lnTo>
                            <a:pt x="0" y="7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60" name="Line 4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83" y="2200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61" name="Freeform 443"/>
                    <p:cNvSpPr>
                      <a:spLocks/>
                    </p:cNvSpPr>
                    <p:nvPr/>
                  </p:nvSpPr>
                  <p:spPr bwMode="auto">
                    <a:xfrm>
                      <a:off x="9082" y="2200"/>
                      <a:ext cx="28" cy="2"/>
                    </a:xfrm>
                    <a:custGeom>
                      <a:avLst/>
                      <a:gdLst>
                        <a:gd name="T0" fmla="*/ 0 w 83"/>
                        <a:gd name="T1" fmla="*/ 0 h 5"/>
                        <a:gd name="T2" fmla="*/ 0 w 83"/>
                        <a:gd name="T3" fmla="*/ 0 h 5"/>
                        <a:gd name="T4" fmla="*/ 0 w 83"/>
                        <a:gd name="T5" fmla="*/ 0 h 5"/>
                        <a:gd name="T6" fmla="*/ 0 w 83"/>
                        <a:gd name="T7" fmla="*/ 0 h 5"/>
                        <a:gd name="T8" fmla="*/ 0 w 83"/>
                        <a:gd name="T9" fmla="*/ 0 h 5"/>
                        <a:gd name="T10" fmla="*/ 0 w 83"/>
                        <a:gd name="T11" fmla="*/ 0 h 5"/>
                        <a:gd name="T12" fmla="*/ 0 w 83"/>
                        <a:gd name="T13" fmla="*/ 0 h 5"/>
                        <a:gd name="T14" fmla="*/ 0 w 83"/>
                        <a:gd name="T15" fmla="*/ 0 h 5"/>
                        <a:gd name="T16" fmla="*/ 0 w 83"/>
                        <a:gd name="T17" fmla="*/ 0 h 5"/>
                        <a:gd name="T18" fmla="*/ 0 w 83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83"/>
                        <a:gd name="T31" fmla="*/ 0 h 5"/>
                        <a:gd name="T32" fmla="*/ 83 w 83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83" h="5">
                          <a:moveTo>
                            <a:pt x="3" y="0"/>
                          </a:move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76" y="5"/>
                          </a:lnTo>
                          <a:lnTo>
                            <a:pt x="81" y="5"/>
                          </a:lnTo>
                          <a:lnTo>
                            <a:pt x="83" y="3"/>
                          </a:lnTo>
                          <a:lnTo>
                            <a:pt x="81" y="0"/>
                          </a:lnTo>
                          <a:lnTo>
                            <a:pt x="78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62" name="Line 4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08" y="2201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63" name="Freeform 445"/>
                    <p:cNvSpPr>
                      <a:spLocks/>
                    </p:cNvSpPr>
                    <p:nvPr/>
                  </p:nvSpPr>
                  <p:spPr bwMode="auto">
                    <a:xfrm>
                      <a:off x="9108" y="2175"/>
                      <a:ext cx="1" cy="27"/>
                    </a:xfrm>
                    <a:custGeom>
                      <a:avLst/>
                      <a:gdLst>
                        <a:gd name="T0" fmla="*/ 0 w 3"/>
                        <a:gd name="T1" fmla="*/ 0 h 80"/>
                        <a:gd name="T2" fmla="*/ 0 w 3"/>
                        <a:gd name="T3" fmla="*/ 0 h 80"/>
                        <a:gd name="T4" fmla="*/ 0 w 3"/>
                        <a:gd name="T5" fmla="*/ 0 h 80"/>
                        <a:gd name="T6" fmla="*/ 0 w 3"/>
                        <a:gd name="T7" fmla="*/ 0 h 80"/>
                        <a:gd name="T8" fmla="*/ 0 w 3"/>
                        <a:gd name="T9" fmla="*/ 0 h 80"/>
                        <a:gd name="T10" fmla="*/ 0 w 3"/>
                        <a:gd name="T11" fmla="*/ 0 h 80"/>
                        <a:gd name="T12" fmla="*/ 0 w 3"/>
                        <a:gd name="T13" fmla="*/ 0 h 80"/>
                        <a:gd name="T14" fmla="*/ 0 w 3"/>
                        <a:gd name="T15" fmla="*/ 0 h 80"/>
                        <a:gd name="T16" fmla="*/ 0 w 3"/>
                        <a:gd name="T17" fmla="*/ 0 h 80"/>
                        <a:gd name="T18" fmla="*/ 0 w 3"/>
                        <a:gd name="T19" fmla="*/ 0 h 80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3"/>
                        <a:gd name="T31" fmla="*/ 0 h 80"/>
                        <a:gd name="T32" fmla="*/ 3 w 3"/>
                        <a:gd name="T33" fmla="*/ 80 h 80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3" h="80">
                          <a:moveTo>
                            <a:pt x="0" y="78"/>
                          </a:moveTo>
                          <a:lnTo>
                            <a:pt x="0" y="80"/>
                          </a:lnTo>
                          <a:lnTo>
                            <a:pt x="3" y="80"/>
                          </a:lnTo>
                          <a:lnTo>
                            <a:pt x="3" y="7"/>
                          </a:lnTo>
                          <a:lnTo>
                            <a:pt x="3" y="2"/>
                          </a:lnTo>
                          <a:lnTo>
                            <a:pt x="3" y="0"/>
                          </a:lnTo>
                          <a:lnTo>
                            <a:pt x="0" y="2"/>
                          </a:lnTo>
                          <a:lnTo>
                            <a:pt x="0" y="5"/>
                          </a:lnTo>
                          <a:lnTo>
                            <a:pt x="0" y="7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64" name="Line 4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09" y="2175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65" name="Freeform 447"/>
                    <p:cNvSpPr>
                      <a:spLocks/>
                    </p:cNvSpPr>
                    <p:nvPr/>
                  </p:nvSpPr>
                  <p:spPr bwMode="auto">
                    <a:xfrm>
                      <a:off x="9108" y="2175"/>
                      <a:ext cx="50" cy="2"/>
                    </a:xfrm>
                    <a:custGeom>
                      <a:avLst/>
                      <a:gdLst>
                        <a:gd name="T0" fmla="*/ 0 w 150"/>
                        <a:gd name="T1" fmla="*/ 0 h 5"/>
                        <a:gd name="T2" fmla="*/ 0 w 150"/>
                        <a:gd name="T3" fmla="*/ 0 h 5"/>
                        <a:gd name="T4" fmla="*/ 0 w 150"/>
                        <a:gd name="T5" fmla="*/ 0 h 5"/>
                        <a:gd name="T6" fmla="*/ 0 w 150"/>
                        <a:gd name="T7" fmla="*/ 0 h 5"/>
                        <a:gd name="T8" fmla="*/ 0 w 150"/>
                        <a:gd name="T9" fmla="*/ 0 h 5"/>
                        <a:gd name="T10" fmla="*/ 0 w 150"/>
                        <a:gd name="T11" fmla="*/ 0 h 5"/>
                        <a:gd name="T12" fmla="*/ 0 w 150"/>
                        <a:gd name="T13" fmla="*/ 0 h 5"/>
                        <a:gd name="T14" fmla="*/ 0 w 150"/>
                        <a:gd name="T15" fmla="*/ 0 h 5"/>
                        <a:gd name="T16" fmla="*/ 0 w 150"/>
                        <a:gd name="T17" fmla="*/ 0 h 5"/>
                        <a:gd name="T18" fmla="*/ 0 w 150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50"/>
                        <a:gd name="T31" fmla="*/ 0 h 5"/>
                        <a:gd name="T32" fmla="*/ 150 w 150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50" h="5">
                          <a:moveTo>
                            <a:pt x="3" y="0"/>
                          </a:moveTo>
                          <a:lnTo>
                            <a:pt x="0" y="2"/>
                          </a:lnTo>
                          <a:lnTo>
                            <a:pt x="0" y="5"/>
                          </a:lnTo>
                          <a:lnTo>
                            <a:pt x="145" y="5"/>
                          </a:lnTo>
                          <a:lnTo>
                            <a:pt x="150" y="5"/>
                          </a:lnTo>
                          <a:lnTo>
                            <a:pt x="150" y="2"/>
                          </a:lnTo>
                          <a:lnTo>
                            <a:pt x="148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66" name="Line 4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57" y="217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67" name="Freeform 449"/>
                    <p:cNvSpPr>
                      <a:spLocks/>
                    </p:cNvSpPr>
                    <p:nvPr/>
                  </p:nvSpPr>
                  <p:spPr bwMode="auto">
                    <a:xfrm>
                      <a:off x="9157" y="2150"/>
                      <a:ext cx="1" cy="27"/>
                    </a:xfrm>
                    <a:custGeom>
                      <a:avLst/>
                      <a:gdLst>
                        <a:gd name="T0" fmla="*/ 0 w 5"/>
                        <a:gd name="T1" fmla="*/ 0 h 81"/>
                        <a:gd name="T2" fmla="*/ 0 w 5"/>
                        <a:gd name="T3" fmla="*/ 0 h 81"/>
                        <a:gd name="T4" fmla="*/ 0 w 5"/>
                        <a:gd name="T5" fmla="*/ 0 h 81"/>
                        <a:gd name="T6" fmla="*/ 0 w 5"/>
                        <a:gd name="T7" fmla="*/ 0 h 81"/>
                        <a:gd name="T8" fmla="*/ 0 w 5"/>
                        <a:gd name="T9" fmla="*/ 0 h 81"/>
                        <a:gd name="T10" fmla="*/ 0 w 5"/>
                        <a:gd name="T11" fmla="*/ 0 h 81"/>
                        <a:gd name="T12" fmla="*/ 0 w 5"/>
                        <a:gd name="T13" fmla="*/ 0 h 81"/>
                        <a:gd name="T14" fmla="*/ 0 w 5"/>
                        <a:gd name="T15" fmla="*/ 0 h 81"/>
                        <a:gd name="T16" fmla="*/ 0 w 5"/>
                        <a:gd name="T17" fmla="*/ 0 h 81"/>
                        <a:gd name="T18" fmla="*/ 0 w 5"/>
                        <a:gd name="T19" fmla="*/ 0 h 81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81"/>
                        <a:gd name="T32" fmla="*/ 5 w 5"/>
                        <a:gd name="T33" fmla="*/ 81 h 81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81">
                          <a:moveTo>
                            <a:pt x="0" y="78"/>
                          </a:moveTo>
                          <a:lnTo>
                            <a:pt x="0" y="81"/>
                          </a:lnTo>
                          <a:lnTo>
                            <a:pt x="3" y="81"/>
                          </a:lnTo>
                          <a:lnTo>
                            <a:pt x="5" y="81"/>
                          </a:lnTo>
                          <a:lnTo>
                            <a:pt x="5" y="9"/>
                          </a:lnTo>
                          <a:lnTo>
                            <a:pt x="5" y="3"/>
                          </a:lnTo>
                          <a:lnTo>
                            <a:pt x="3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0" y="7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68" name="Line 4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58" y="2150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69" name="Freeform 451"/>
                    <p:cNvSpPr>
                      <a:spLocks/>
                    </p:cNvSpPr>
                    <p:nvPr/>
                  </p:nvSpPr>
                  <p:spPr bwMode="auto">
                    <a:xfrm>
                      <a:off x="9157" y="2150"/>
                      <a:ext cx="21" cy="1"/>
                    </a:xfrm>
                    <a:custGeom>
                      <a:avLst/>
                      <a:gdLst>
                        <a:gd name="T0" fmla="*/ 0 w 65"/>
                        <a:gd name="T1" fmla="*/ 0 h 5"/>
                        <a:gd name="T2" fmla="*/ 0 w 65"/>
                        <a:gd name="T3" fmla="*/ 0 h 5"/>
                        <a:gd name="T4" fmla="*/ 0 w 65"/>
                        <a:gd name="T5" fmla="*/ 0 h 5"/>
                        <a:gd name="T6" fmla="*/ 0 w 65"/>
                        <a:gd name="T7" fmla="*/ 0 h 5"/>
                        <a:gd name="T8" fmla="*/ 0 w 65"/>
                        <a:gd name="T9" fmla="*/ 0 h 5"/>
                        <a:gd name="T10" fmla="*/ 0 w 65"/>
                        <a:gd name="T11" fmla="*/ 0 h 5"/>
                        <a:gd name="T12" fmla="*/ 0 w 65"/>
                        <a:gd name="T13" fmla="*/ 0 h 5"/>
                        <a:gd name="T14" fmla="*/ 0 w 65"/>
                        <a:gd name="T15" fmla="*/ 0 h 5"/>
                        <a:gd name="T16" fmla="*/ 0 w 65"/>
                        <a:gd name="T17" fmla="*/ 0 h 5"/>
                        <a:gd name="T18" fmla="*/ 0 w 65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5"/>
                        <a:gd name="T31" fmla="*/ 0 h 5"/>
                        <a:gd name="T32" fmla="*/ 65 w 65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5" h="5">
                          <a:moveTo>
                            <a:pt x="3" y="0"/>
                          </a:move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56" y="5"/>
                          </a:lnTo>
                          <a:lnTo>
                            <a:pt x="62" y="5"/>
                          </a:lnTo>
                          <a:lnTo>
                            <a:pt x="65" y="3"/>
                          </a:lnTo>
                          <a:lnTo>
                            <a:pt x="62" y="3"/>
                          </a:lnTo>
                          <a:lnTo>
                            <a:pt x="60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70" name="Line 4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77" y="2151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71" name="Freeform 453"/>
                    <p:cNvSpPr>
                      <a:spLocks/>
                    </p:cNvSpPr>
                    <p:nvPr/>
                  </p:nvSpPr>
                  <p:spPr bwMode="auto">
                    <a:xfrm>
                      <a:off x="9177" y="2099"/>
                      <a:ext cx="1" cy="52"/>
                    </a:xfrm>
                    <a:custGeom>
                      <a:avLst/>
                      <a:gdLst>
                        <a:gd name="T0" fmla="*/ 0 w 2"/>
                        <a:gd name="T1" fmla="*/ 0 h 156"/>
                        <a:gd name="T2" fmla="*/ 0 w 2"/>
                        <a:gd name="T3" fmla="*/ 0 h 156"/>
                        <a:gd name="T4" fmla="*/ 1 w 2"/>
                        <a:gd name="T5" fmla="*/ 0 h 156"/>
                        <a:gd name="T6" fmla="*/ 1 w 2"/>
                        <a:gd name="T7" fmla="*/ 0 h 156"/>
                        <a:gd name="T8" fmla="*/ 1 w 2"/>
                        <a:gd name="T9" fmla="*/ 0 h 156"/>
                        <a:gd name="T10" fmla="*/ 1 w 2"/>
                        <a:gd name="T11" fmla="*/ 0 h 156"/>
                        <a:gd name="T12" fmla="*/ 1 w 2"/>
                        <a:gd name="T13" fmla="*/ 0 h 156"/>
                        <a:gd name="T14" fmla="*/ 0 w 2"/>
                        <a:gd name="T15" fmla="*/ 0 h 156"/>
                        <a:gd name="T16" fmla="*/ 0 w 2"/>
                        <a:gd name="T17" fmla="*/ 0 h 156"/>
                        <a:gd name="T18" fmla="*/ 0 w 2"/>
                        <a:gd name="T19" fmla="*/ 0 h 15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2"/>
                        <a:gd name="T31" fmla="*/ 0 h 156"/>
                        <a:gd name="T32" fmla="*/ 2 w 2"/>
                        <a:gd name="T33" fmla="*/ 156 h 15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2" h="156">
                          <a:moveTo>
                            <a:pt x="0" y="154"/>
                          </a:moveTo>
                          <a:lnTo>
                            <a:pt x="0" y="156"/>
                          </a:lnTo>
                          <a:lnTo>
                            <a:pt x="2" y="156"/>
                          </a:lnTo>
                          <a:lnTo>
                            <a:pt x="2" y="6"/>
                          </a:lnTo>
                          <a:lnTo>
                            <a:pt x="2" y="4"/>
                          </a:lnTo>
                          <a:lnTo>
                            <a:pt x="2" y="0"/>
                          </a:lnTo>
                          <a:lnTo>
                            <a:pt x="0" y="4"/>
                          </a:lnTo>
                          <a:lnTo>
                            <a:pt x="0" y="15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72" name="Line 4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77" y="2099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73" name="Freeform 455"/>
                    <p:cNvSpPr>
                      <a:spLocks/>
                    </p:cNvSpPr>
                    <p:nvPr/>
                  </p:nvSpPr>
                  <p:spPr bwMode="auto">
                    <a:xfrm>
                      <a:off x="9177" y="2099"/>
                      <a:ext cx="4" cy="2"/>
                    </a:xfrm>
                    <a:custGeom>
                      <a:avLst/>
                      <a:gdLst>
                        <a:gd name="T0" fmla="*/ 0 w 13"/>
                        <a:gd name="T1" fmla="*/ 0 h 6"/>
                        <a:gd name="T2" fmla="*/ 0 w 13"/>
                        <a:gd name="T3" fmla="*/ 0 h 6"/>
                        <a:gd name="T4" fmla="*/ 0 w 13"/>
                        <a:gd name="T5" fmla="*/ 0 h 6"/>
                        <a:gd name="T6" fmla="*/ 0 w 13"/>
                        <a:gd name="T7" fmla="*/ 0 h 6"/>
                        <a:gd name="T8" fmla="*/ 0 w 13"/>
                        <a:gd name="T9" fmla="*/ 0 h 6"/>
                        <a:gd name="T10" fmla="*/ 0 w 13"/>
                        <a:gd name="T11" fmla="*/ 0 h 6"/>
                        <a:gd name="T12" fmla="*/ 0 w 13"/>
                        <a:gd name="T13" fmla="*/ 0 h 6"/>
                        <a:gd name="T14" fmla="*/ 0 w 13"/>
                        <a:gd name="T15" fmla="*/ 0 h 6"/>
                        <a:gd name="T16" fmla="*/ 0 w 13"/>
                        <a:gd name="T17" fmla="*/ 0 h 6"/>
                        <a:gd name="T18" fmla="*/ 0 w 13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3"/>
                        <a:gd name="T31" fmla="*/ 0 h 6"/>
                        <a:gd name="T32" fmla="*/ 13 w 13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3" h="6">
                          <a:moveTo>
                            <a:pt x="2" y="0"/>
                          </a:moveTo>
                          <a:lnTo>
                            <a:pt x="0" y="4"/>
                          </a:lnTo>
                          <a:lnTo>
                            <a:pt x="0" y="6"/>
                          </a:lnTo>
                          <a:lnTo>
                            <a:pt x="7" y="6"/>
                          </a:lnTo>
                          <a:lnTo>
                            <a:pt x="11" y="6"/>
                          </a:lnTo>
                          <a:lnTo>
                            <a:pt x="13" y="4"/>
                          </a:lnTo>
                          <a:lnTo>
                            <a:pt x="11" y="4"/>
                          </a:lnTo>
                          <a:lnTo>
                            <a:pt x="11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74" name="Line 4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80" y="2101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75" name="Freeform 457"/>
                    <p:cNvSpPr>
                      <a:spLocks/>
                    </p:cNvSpPr>
                    <p:nvPr/>
                  </p:nvSpPr>
                  <p:spPr bwMode="auto">
                    <a:xfrm>
                      <a:off x="9169" y="2101"/>
                      <a:ext cx="12" cy="1"/>
                    </a:xfrm>
                    <a:custGeom>
                      <a:avLst/>
                      <a:gdLst>
                        <a:gd name="T0" fmla="*/ 0 w 35"/>
                        <a:gd name="T1" fmla="*/ 1 h 2"/>
                        <a:gd name="T2" fmla="*/ 0 w 35"/>
                        <a:gd name="T3" fmla="*/ 1 h 2"/>
                        <a:gd name="T4" fmla="*/ 0 w 35"/>
                        <a:gd name="T5" fmla="*/ 0 h 2"/>
                        <a:gd name="T6" fmla="*/ 0 w 35"/>
                        <a:gd name="T7" fmla="*/ 0 h 2"/>
                        <a:gd name="T8" fmla="*/ 0 w 35"/>
                        <a:gd name="T9" fmla="*/ 0 h 2"/>
                        <a:gd name="T10" fmla="*/ 0 w 35"/>
                        <a:gd name="T11" fmla="*/ 0 h 2"/>
                        <a:gd name="T12" fmla="*/ 0 w 35"/>
                        <a:gd name="T13" fmla="*/ 0 h 2"/>
                        <a:gd name="T14" fmla="*/ 0 w 35"/>
                        <a:gd name="T15" fmla="*/ 1 h 2"/>
                        <a:gd name="T16" fmla="*/ 0 w 35"/>
                        <a:gd name="T17" fmla="*/ 1 h 2"/>
                        <a:gd name="T18" fmla="*/ 0 w 35"/>
                        <a:gd name="T19" fmla="*/ 1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35"/>
                        <a:gd name="T31" fmla="*/ 0 h 2"/>
                        <a:gd name="T32" fmla="*/ 35 w 35"/>
                        <a:gd name="T33" fmla="*/ 2 h 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35" h="2">
                          <a:moveTo>
                            <a:pt x="33" y="2"/>
                          </a:moveTo>
                          <a:lnTo>
                            <a:pt x="33" y="2"/>
                          </a:lnTo>
                          <a:lnTo>
                            <a:pt x="35" y="0"/>
                          </a:lnTo>
                          <a:lnTo>
                            <a:pt x="33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3" y="2"/>
                          </a:lnTo>
                          <a:lnTo>
                            <a:pt x="33" y="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76" name="Line 4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70" y="2099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77" name="Freeform 459"/>
                    <p:cNvSpPr>
                      <a:spLocks/>
                    </p:cNvSpPr>
                    <p:nvPr/>
                  </p:nvSpPr>
                  <p:spPr bwMode="auto">
                    <a:xfrm>
                      <a:off x="9169" y="2099"/>
                      <a:ext cx="16" cy="2"/>
                    </a:xfrm>
                    <a:custGeom>
                      <a:avLst/>
                      <a:gdLst>
                        <a:gd name="T0" fmla="*/ 0 w 46"/>
                        <a:gd name="T1" fmla="*/ 0 h 6"/>
                        <a:gd name="T2" fmla="*/ 0 w 46"/>
                        <a:gd name="T3" fmla="*/ 0 h 6"/>
                        <a:gd name="T4" fmla="*/ 0 w 46"/>
                        <a:gd name="T5" fmla="*/ 0 h 6"/>
                        <a:gd name="T6" fmla="*/ 0 w 46"/>
                        <a:gd name="T7" fmla="*/ 0 h 6"/>
                        <a:gd name="T8" fmla="*/ 0 w 46"/>
                        <a:gd name="T9" fmla="*/ 0 h 6"/>
                        <a:gd name="T10" fmla="*/ 0 w 46"/>
                        <a:gd name="T11" fmla="*/ 0 h 6"/>
                        <a:gd name="T12" fmla="*/ 0 w 46"/>
                        <a:gd name="T13" fmla="*/ 0 h 6"/>
                        <a:gd name="T14" fmla="*/ 0 w 46"/>
                        <a:gd name="T15" fmla="*/ 0 h 6"/>
                        <a:gd name="T16" fmla="*/ 0 w 46"/>
                        <a:gd name="T17" fmla="*/ 0 h 6"/>
                        <a:gd name="T18" fmla="*/ 0 w 46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46"/>
                        <a:gd name="T31" fmla="*/ 0 h 6"/>
                        <a:gd name="T32" fmla="*/ 46 w 46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46" h="6">
                          <a:moveTo>
                            <a:pt x="3" y="0"/>
                          </a:moveTo>
                          <a:lnTo>
                            <a:pt x="0" y="4"/>
                          </a:lnTo>
                          <a:lnTo>
                            <a:pt x="0" y="6"/>
                          </a:lnTo>
                          <a:lnTo>
                            <a:pt x="40" y="6"/>
                          </a:lnTo>
                          <a:lnTo>
                            <a:pt x="46" y="6"/>
                          </a:lnTo>
                          <a:lnTo>
                            <a:pt x="46" y="4"/>
                          </a:lnTo>
                          <a:lnTo>
                            <a:pt x="43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78" name="Line 4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83" y="2101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79" name="Freeform 461"/>
                    <p:cNvSpPr>
                      <a:spLocks/>
                    </p:cNvSpPr>
                    <p:nvPr/>
                  </p:nvSpPr>
                  <p:spPr bwMode="auto">
                    <a:xfrm>
                      <a:off x="9183" y="2075"/>
                      <a:ext cx="2" cy="26"/>
                    </a:xfrm>
                    <a:custGeom>
                      <a:avLst/>
                      <a:gdLst>
                        <a:gd name="T0" fmla="*/ 0 w 6"/>
                        <a:gd name="T1" fmla="*/ 0 h 80"/>
                        <a:gd name="T2" fmla="*/ 0 w 6"/>
                        <a:gd name="T3" fmla="*/ 0 h 80"/>
                        <a:gd name="T4" fmla="*/ 0 w 6"/>
                        <a:gd name="T5" fmla="*/ 0 h 80"/>
                        <a:gd name="T6" fmla="*/ 0 w 6"/>
                        <a:gd name="T7" fmla="*/ 0 h 80"/>
                        <a:gd name="T8" fmla="*/ 0 w 6"/>
                        <a:gd name="T9" fmla="*/ 0 h 80"/>
                        <a:gd name="T10" fmla="*/ 0 w 6"/>
                        <a:gd name="T11" fmla="*/ 0 h 80"/>
                        <a:gd name="T12" fmla="*/ 0 w 6"/>
                        <a:gd name="T13" fmla="*/ 0 h 80"/>
                        <a:gd name="T14" fmla="*/ 0 w 6"/>
                        <a:gd name="T15" fmla="*/ 0 h 80"/>
                        <a:gd name="T16" fmla="*/ 0 w 6"/>
                        <a:gd name="T17" fmla="*/ 0 h 80"/>
                        <a:gd name="T18" fmla="*/ 0 w 6"/>
                        <a:gd name="T19" fmla="*/ 0 h 80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"/>
                        <a:gd name="T31" fmla="*/ 0 h 80"/>
                        <a:gd name="T32" fmla="*/ 6 w 6"/>
                        <a:gd name="T33" fmla="*/ 80 h 80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" h="80">
                          <a:moveTo>
                            <a:pt x="0" y="78"/>
                          </a:moveTo>
                          <a:lnTo>
                            <a:pt x="0" y="80"/>
                          </a:lnTo>
                          <a:lnTo>
                            <a:pt x="3" y="80"/>
                          </a:lnTo>
                          <a:lnTo>
                            <a:pt x="6" y="80"/>
                          </a:lnTo>
                          <a:lnTo>
                            <a:pt x="6" y="5"/>
                          </a:lnTo>
                          <a:lnTo>
                            <a:pt x="6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7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80" name="Line 4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84" y="2075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81" name="Freeform 463"/>
                    <p:cNvSpPr>
                      <a:spLocks/>
                    </p:cNvSpPr>
                    <p:nvPr/>
                  </p:nvSpPr>
                  <p:spPr bwMode="auto">
                    <a:xfrm>
                      <a:off x="9183" y="2075"/>
                      <a:ext cx="163" cy="1"/>
                    </a:xfrm>
                    <a:custGeom>
                      <a:avLst/>
                      <a:gdLst>
                        <a:gd name="T0" fmla="*/ 0 w 490"/>
                        <a:gd name="T1" fmla="*/ 0 h 5"/>
                        <a:gd name="T2" fmla="*/ 0 w 490"/>
                        <a:gd name="T3" fmla="*/ 0 h 5"/>
                        <a:gd name="T4" fmla="*/ 0 w 490"/>
                        <a:gd name="T5" fmla="*/ 0 h 5"/>
                        <a:gd name="T6" fmla="*/ 0 w 490"/>
                        <a:gd name="T7" fmla="*/ 0 h 5"/>
                        <a:gd name="T8" fmla="*/ 0 w 490"/>
                        <a:gd name="T9" fmla="*/ 0 h 5"/>
                        <a:gd name="T10" fmla="*/ 0 w 490"/>
                        <a:gd name="T11" fmla="*/ 0 h 5"/>
                        <a:gd name="T12" fmla="*/ 0 w 490"/>
                        <a:gd name="T13" fmla="*/ 0 h 5"/>
                        <a:gd name="T14" fmla="*/ 0 w 490"/>
                        <a:gd name="T15" fmla="*/ 0 h 5"/>
                        <a:gd name="T16" fmla="*/ 0 w 490"/>
                        <a:gd name="T17" fmla="*/ 0 h 5"/>
                        <a:gd name="T18" fmla="*/ 0 w 490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490"/>
                        <a:gd name="T31" fmla="*/ 0 h 5"/>
                        <a:gd name="T32" fmla="*/ 490 w 490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490" h="5">
                          <a:moveTo>
                            <a:pt x="3" y="0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5"/>
                          </a:lnTo>
                          <a:lnTo>
                            <a:pt x="485" y="5"/>
                          </a:lnTo>
                          <a:lnTo>
                            <a:pt x="490" y="5"/>
                          </a:lnTo>
                          <a:lnTo>
                            <a:pt x="490" y="2"/>
                          </a:lnTo>
                          <a:lnTo>
                            <a:pt x="490" y="0"/>
                          </a:lnTo>
                          <a:lnTo>
                            <a:pt x="488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82" name="Line 4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344" y="2075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83" name="Freeform 465"/>
                    <p:cNvSpPr>
                      <a:spLocks/>
                    </p:cNvSpPr>
                    <p:nvPr/>
                  </p:nvSpPr>
                  <p:spPr bwMode="auto">
                    <a:xfrm>
                      <a:off x="9344" y="2049"/>
                      <a:ext cx="2" cy="27"/>
                    </a:xfrm>
                    <a:custGeom>
                      <a:avLst/>
                      <a:gdLst>
                        <a:gd name="T0" fmla="*/ 0 w 5"/>
                        <a:gd name="T1" fmla="*/ 0 h 83"/>
                        <a:gd name="T2" fmla="*/ 0 w 5"/>
                        <a:gd name="T3" fmla="*/ 0 h 83"/>
                        <a:gd name="T4" fmla="*/ 0 w 5"/>
                        <a:gd name="T5" fmla="*/ 0 h 83"/>
                        <a:gd name="T6" fmla="*/ 0 w 5"/>
                        <a:gd name="T7" fmla="*/ 0 h 83"/>
                        <a:gd name="T8" fmla="*/ 0 w 5"/>
                        <a:gd name="T9" fmla="*/ 0 h 83"/>
                        <a:gd name="T10" fmla="*/ 0 w 5"/>
                        <a:gd name="T11" fmla="*/ 0 h 83"/>
                        <a:gd name="T12" fmla="*/ 0 w 5"/>
                        <a:gd name="T13" fmla="*/ 0 h 83"/>
                        <a:gd name="T14" fmla="*/ 0 w 5"/>
                        <a:gd name="T15" fmla="*/ 0 h 83"/>
                        <a:gd name="T16" fmla="*/ 0 w 5"/>
                        <a:gd name="T17" fmla="*/ 0 h 83"/>
                        <a:gd name="T18" fmla="*/ 0 w 5"/>
                        <a:gd name="T19" fmla="*/ 0 h 83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83"/>
                        <a:gd name="T32" fmla="*/ 5 w 5"/>
                        <a:gd name="T33" fmla="*/ 83 h 83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83">
                          <a:moveTo>
                            <a:pt x="0" y="80"/>
                          </a:moveTo>
                          <a:lnTo>
                            <a:pt x="3" y="83"/>
                          </a:lnTo>
                          <a:lnTo>
                            <a:pt x="5" y="83"/>
                          </a:lnTo>
                          <a:lnTo>
                            <a:pt x="5" y="5"/>
                          </a:lnTo>
                          <a:lnTo>
                            <a:pt x="5" y="0"/>
                          </a:lnTo>
                          <a:lnTo>
                            <a:pt x="3" y="0"/>
                          </a:lnTo>
                          <a:lnTo>
                            <a:pt x="0" y="2"/>
                          </a:lnTo>
                          <a:lnTo>
                            <a:pt x="0" y="8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84" name="Line 4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345" y="2049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85" name="Freeform 467"/>
                    <p:cNvSpPr>
                      <a:spLocks/>
                    </p:cNvSpPr>
                    <p:nvPr/>
                  </p:nvSpPr>
                  <p:spPr bwMode="auto">
                    <a:xfrm>
                      <a:off x="9344" y="2049"/>
                      <a:ext cx="6" cy="1"/>
                    </a:xfrm>
                    <a:custGeom>
                      <a:avLst/>
                      <a:gdLst>
                        <a:gd name="T0" fmla="*/ 0 w 16"/>
                        <a:gd name="T1" fmla="*/ 0 h 2"/>
                        <a:gd name="T2" fmla="*/ 0 w 16"/>
                        <a:gd name="T3" fmla="*/ 0 h 2"/>
                        <a:gd name="T4" fmla="*/ 0 w 16"/>
                        <a:gd name="T5" fmla="*/ 1 h 2"/>
                        <a:gd name="T6" fmla="*/ 0 w 16"/>
                        <a:gd name="T7" fmla="*/ 1 h 2"/>
                        <a:gd name="T8" fmla="*/ 0 w 16"/>
                        <a:gd name="T9" fmla="*/ 1 h 2"/>
                        <a:gd name="T10" fmla="*/ 0 w 16"/>
                        <a:gd name="T11" fmla="*/ 1 h 2"/>
                        <a:gd name="T12" fmla="*/ 0 w 16"/>
                        <a:gd name="T13" fmla="*/ 1 h 2"/>
                        <a:gd name="T14" fmla="*/ 0 w 16"/>
                        <a:gd name="T15" fmla="*/ 0 h 2"/>
                        <a:gd name="T16" fmla="*/ 0 w 16"/>
                        <a:gd name="T17" fmla="*/ 0 h 2"/>
                        <a:gd name="T18" fmla="*/ 0 w 16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6"/>
                        <a:gd name="T31" fmla="*/ 0 h 2"/>
                        <a:gd name="T32" fmla="*/ 16 w 16"/>
                        <a:gd name="T33" fmla="*/ 2 h 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6" h="2">
                          <a:moveTo>
                            <a:pt x="3" y="0"/>
                          </a:moveTo>
                          <a:lnTo>
                            <a:pt x="3" y="0"/>
                          </a:lnTo>
                          <a:lnTo>
                            <a:pt x="0" y="2"/>
                          </a:lnTo>
                          <a:lnTo>
                            <a:pt x="3" y="2"/>
                          </a:lnTo>
                          <a:lnTo>
                            <a:pt x="11" y="2"/>
                          </a:lnTo>
                          <a:lnTo>
                            <a:pt x="16" y="2"/>
                          </a:lnTo>
                          <a:lnTo>
                            <a:pt x="16" y="0"/>
                          </a:lnTo>
                          <a:lnTo>
                            <a:pt x="11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86" name="Line 4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348" y="2049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87" name="Freeform 469"/>
                    <p:cNvSpPr>
                      <a:spLocks/>
                    </p:cNvSpPr>
                    <p:nvPr/>
                  </p:nvSpPr>
                  <p:spPr bwMode="auto">
                    <a:xfrm>
                      <a:off x="9348" y="2021"/>
                      <a:ext cx="2" cy="29"/>
                    </a:xfrm>
                    <a:custGeom>
                      <a:avLst/>
                      <a:gdLst>
                        <a:gd name="T0" fmla="*/ 0 w 5"/>
                        <a:gd name="T1" fmla="*/ 0 h 87"/>
                        <a:gd name="T2" fmla="*/ 0 w 5"/>
                        <a:gd name="T3" fmla="*/ 0 h 87"/>
                        <a:gd name="T4" fmla="*/ 0 w 5"/>
                        <a:gd name="T5" fmla="*/ 0 h 87"/>
                        <a:gd name="T6" fmla="*/ 0 w 5"/>
                        <a:gd name="T7" fmla="*/ 0 h 87"/>
                        <a:gd name="T8" fmla="*/ 0 w 5"/>
                        <a:gd name="T9" fmla="*/ 0 h 87"/>
                        <a:gd name="T10" fmla="*/ 0 w 5"/>
                        <a:gd name="T11" fmla="*/ 0 h 87"/>
                        <a:gd name="T12" fmla="*/ 0 w 5"/>
                        <a:gd name="T13" fmla="*/ 0 h 87"/>
                        <a:gd name="T14" fmla="*/ 0 w 5"/>
                        <a:gd name="T15" fmla="*/ 0 h 87"/>
                        <a:gd name="T16" fmla="*/ 0 w 5"/>
                        <a:gd name="T17" fmla="*/ 0 h 87"/>
                        <a:gd name="T18" fmla="*/ 0 w 5"/>
                        <a:gd name="T19" fmla="*/ 0 h 87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87"/>
                        <a:gd name="T32" fmla="*/ 5 w 5"/>
                        <a:gd name="T33" fmla="*/ 87 h 87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87">
                          <a:moveTo>
                            <a:pt x="0" y="84"/>
                          </a:moveTo>
                          <a:lnTo>
                            <a:pt x="0" y="84"/>
                          </a:lnTo>
                          <a:lnTo>
                            <a:pt x="3" y="87"/>
                          </a:lnTo>
                          <a:lnTo>
                            <a:pt x="5" y="84"/>
                          </a:lnTo>
                          <a:lnTo>
                            <a:pt x="5" y="6"/>
                          </a:lnTo>
                          <a:lnTo>
                            <a:pt x="5" y="3"/>
                          </a:lnTo>
                          <a:lnTo>
                            <a:pt x="3" y="0"/>
                          </a:lnTo>
                          <a:lnTo>
                            <a:pt x="0" y="3"/>
                          </a:lnTo>
                          <a:lnTo>
                            <a:pt x="0" y="6"/>
                          </a:lnTo>
                          <a:lnTo>
                            <a:pt x="0" y="8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88" name="Line 4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349" y="2021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89" name="Freeform 471"/>
                    <p:cNvSpPr>
                      <a:spLocks/>
                    </p:cNvSpPr>
                    <p:nvPr/>
                  </p:nvSpPr>
                  <p:spPr bwMode="auto">
                    <a:xfrm>
                      <a:off x="9348" y="2021"/>
                      <a:ext cx="50" cy="2"/>
                    </a:xfrm>
                    <a:custGeom>
                      <a:avLst/>
                      <a:gdLst>
                        <a:gd name="T0" fmla="*/ 0 w 150"/>
                        <a:gd name="T1" fmla="*/ 0 h 6"/>
                        <a:gd name="T2" fmla="*/ 0 w 150"/>
                        <a:gd name="T3" fmla="*/ 0 h 6"/>
                        <a:gd name="T4" fmla="*/ 0 w 150"/>
                        <a:gd name="T5" fmla="*/ 0 h 6"/>
                        <a:gd name="T6" fmla="*/ 0 w 150"/>
                        <a:gd name="T7" fmla="*/ 0 h 6"/>
                        <a:gd name="T8" fmla="*/ 0 w 150"/>
                        <a:gd name="T9" fmla="*/ 0 h 6"/>
                        <a:gd name="T10" fmla="*/ 0 w 150"/>
                        <a:gd name="T11" fmla="*/ 0 h 6"/>
                        <a:gd name="T12" fmla="*/ 0 w 150"/>
                        <a:gd name="T13" fmla="*/ 0 h 6"/>
                        <a:gd name="T14" fmla="*/ 0 w 150"/>
                        <a:gd name="T15" fmla="*/ 0 h 6"/>
                        <a:gd name="T16" fmla="*/ 0 w 150"/>
                        <a:gd name="T17" fmla="*/ 0 h 6"/>
                        <a:gd name="T18" fmla="*/ 0 w 150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50"/>
                        <a:gd name="T31" fmla="*/ 0 h 6"/>
                        <a:gd name="T32" fmla="*/ 150 w 150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50" h="6">
                          <a:moveTo>
                            <a:pt x="3" y="0"/>
                          </a:moveTo>
                          <a:lnTo>
                            <a:pt x="0" y="3"/>
                          </a:lnTo>
                          <a:lnTo>
                            <a:pt x="0" y="6"/>
                          </a:lnTo>
                          <a:lnTo>
                            <a:pt x="145" y="6"/>
                          </a:lnTo>
                          <a:lnTo>
                            <a:pt x="150" y="6"/>
                          </a:lnTo>
                          <a:lnTo>
                            <a:pt x="150" y="3"/>
                          </a:lnTo>
                          <a:lnTo>
                            <a:pt x="148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90" name="Line 4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396" y="2022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91" name="Freeform 473"/>
                    <p:cNvSpPr>
                      <a:spLocks/>
                    </p:cNvSpPr>
                    <p:nvPr/>
                  </p:nvSpPr>
                  <p:spPr bwMode="auto">
                    <a:xfrm>
                      <a:off x="9396" y="1995"/>
                      <a:ext cx="2" cy="28"/>
                    </a:xfrm>
                    <a:custGeom>
                      <a:avLst/>
                      <a:gdLst>
                        <a:gd name="T0" fmla="*/ 0 w 5"/>
                        <a:gd name="T1" fmla="*/ 0 h 86"/>
                        <a:gd name="T2" fmla="*/ 0 w 5"/>
                        <a:gd name="T3" fmla="*/ 0 h 86"/>
                        <a:gd name="T4" fmla="*/ 0 w 5"/>
                        <a:gd name="T5" fmla="*/ 0 h 86"/>
                        <a:gd name="T6" fmla="*/ 0 w 5"/>
                        <a:gd name="T7" fmla="*/ 0 h 86"/>
                        <a:gd name="T8" fmla="*/ 0 w 5"/>
                        <a:gd name="T9" fmla="*/ 0 h 86"/>
                        <a:gd name="T10" fmla="*/ 0 w 5"/>
                        <a:gd name="T11" fmla="*/ 0 h 86"/>
                        <a:gd name="T12" fmla="*/ 0 w 5"/>
                        <a:gd name="T13" fmla="*/ 0 h 86"/>
                        <a:gd name="T14" fmla="*/ 0 w 5"/>
                        <a:gd name="T15" fmla="*/ 0 h 86"/>
                        <a:gd name="T16" fmla="*/ 0 w 5"/>
                        <a:gd name="T17" fmla="*/ 0 h 86"/>
                        <a:gd name="T18" fmla="*/ 0 w 5"/>
                        <a:gd name="T19" fmla="*/ 0 h 8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86"/>
                        <a:gd name="T32" fmla="*/ 5 w 5"/>
                        <a:gd name="T33" fmla="*/ 86 h 8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86">
                          <a:moveTo>
                            <a:pt x="0" y="83"/>
                          </a:moveTo>
                          <a:lnTo>
                            <a:pt x="3" y="86"/>
                          </a:lnTo>
                          <a:lnTo>
                            <a:pt x="5" y="86"/>
                          </a:lnTo>
                          <a:lnTo>
                            <a:pt x="5" y="8"/>
                          </a:lnTo>
                          <a:lnTo>
                            <a:pt x="5" y="2"/>
                          </a:lnTo>
                          <a:lnTo>
                            <a:pt x="3" y="0"/>
                          </a:lnTo>
                          <a:lnTo>
                            <a:pt x="3" y="2"/>
                          </a:lnTo>
                          <a:lnTo>
                            <a:pt x="0" y="5"/>
                          </a:lnTo>
                          <a:lnTo>
                            <a:pt x="0" y="83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92" name="Line 4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397" y="1995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93" name="Freeform 475"/>
                    <p:cNvSpPr>
                      <a:spLocks/>
                    </p:cNvSpPr>
                    <p:nvPr/>
                  </p:nvSpPr>
                  <p:spPr bwMode="auto">
                    <a:xfrm>
                      <a:off x="9396" y="1995"/>
                      <a:ext cx="122" cy="1"/>
                    </a:xfrm>
                    <a:custGeom>
                      <a:avLst/>
                      <a:gdLst>
                        <a:gd name="T0" fmla="*/ 0 w 366"/>
                        <a:gd name="T1" fmla="*/ 0 h 5"/>
                        <a:gd name="T2" fmla="*/ 0 w 366"/>
                        <a:gd name="T3" fmla="*/ 0 h 5"/>
                        <a:gd name="T4" fmla="*/ 0 w 366"/>
                        <a:gd name="T5" fmla="*/ 0 h 5"/>
                        <a:gd name="T6" fmla="*/ 0 w 366"/>
                        <a:gd name="T7" fmla="*/ 0 h 5"/>
                        <a:gd name="T8" fmla="*/ 0 w 366"/>
                        <a:gd name="T9" fmla="*/ 0 h 5"/>
                        <a:gd name="T10" fmla="*/ 0 w 366"/>
                        <a:gd name="T11" fmla="*/ 0 h 5"/>
                        <a:gd name="T12" fmla="*/ 0 w 366"/>
                        <a:gd name="T13" fmla="*/ 0 h 5"/>
                        <a:gd name="T14" fmla="*/ 0 w 366"/>
                        <a:gd name="T15" fmla="*/ 0 h 5"/>
                        <a:gd name="T16" fmla="*/ 0 w 366"/>
                        <a:gd name="T17" fmla="*/ 0 h 5"/>
                        <a:gd name="T18" fmla="*/ 0 w 366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366"/>
                        <a:gd name="T31" fmla="*/ 0 h 5"/>
                        <a:gd name="T32" fmla="*/ 366 w 366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366" h="5">
                          <a:moveTo>
                            <a:pt x="3" y="0"/>
                          </a:moveTo>
                          <a:lnTo>
                            <a:pt x="3" y="2"/>
                          </a:lnTo>
                          <a:lnTo>
                            <a:pt x="0" y="2"/>
                          </a:lnTo>
                          <a:lnTo>
                            <a:pt x="3" y="5"/>
                          </a:lnTo>
                          <a:lnTo>
                            <a:pt x="361" y="5"/>
                          </a:lnTo>
                          <a:lnTo>
                            <a:pt x="366" y="5"/>
                          </a:lnTo>
                          <a:lnTo>
                            <a:pt x="366" y="2"/>
                          </a:lnTo>
                          <a:lnTo>
                            <a:pt x="361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94" name="Line 4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517" y="1995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95" name="Freeform 477"/>
                    <p:cNvSpPr>
                      <a:spLocks/>
                    </p:cNvSpPr>
                    <p:nvPr/>
                  </p:nvSpPr>
                  <p:spPr bwMode="auto">
                    <a:xfrm>
                      <a:off x="9517" y="1966"/>
                      <a:ext cx="1" cy="30"/>
                    </a:xfrm>
                    <a:custGeom>
                      <a:avLst/>
                      <a:gdLst>
                        <a:gd name="T0" fmla="*/ 0 w 5"/>
                        <a:gd name="T1" fmla="*/ 0 h 92"/>
                        <a:gd name="T2" fmla="*/ 0 w 5"/>
                        <a:gd name="T3" fmla="*/ 0 h 92"/>
                        <a:gd name="T4" fmla="*/ 0 w 5"/>
                        <a:gd name="T5" fmla="*/ 0 h 92"/>
                        <a:gd name="T6" fmla="*/ 0 w 5"/>
                        <a:gd name="T7" fmla="*/ 0 h 92"/>
                        <a:gd name="T8" fmla="*/ 0 w 5"/>
                        <a:gd name="T9" fmla="*/ 0 h 92"/>
                        <a:gd name="T10" fmla="*/ 0 w 5"/>
                        <a:gd name="T11" fmla="*/ 0 h 92"/>
                        <a:gd name="T12" fmla="*/ 0 w 5"/>
                        <a:gd name="T13" fmla="*/ 0 h 92"/>
                        <a:gd name="T14" fmla="*/ 0 w 5"/>
                        <a:gd name="T15" fmla="*/ 0 h 92"/>
                        <a:gd name="T16" fmla="*/ 0 w 5"/>
                        <a:gd name="T17" fmla="*/ 0 h 92"/>
                        <a:gd name="T18" fmla="*/ 0 w 5"/>
                        <a:gd name="T19" fmla="*/ 0 h 9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92"/>
                        <a:gd name="T32" fmla="*/ 5 w 5"/>
                        <a:gd name="T33" fmla="*/ 92 h 9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92">
                          <a:moveTo>
                            <a:pt x="0" y="89"/>
                          </a:moveTo>
                          <a:lnTo>
                            <a:pt x="0" y="92"/>
                          </a:lnTo>
                          <a:lnTo>
                            <a:pt x="2" y="92"/>
                          </a:lnTo>
                          <a:lnTo>
                            <a:pt x="5" y="92"/>
                          </a:lnTo>
                          <a:lnTo>
                            <a:pt x="5" y="6"/>
                          </a:lnTo>
                          <a:lnTo>
                            <a:pt x="5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4"/>
                          </a:lnTo>
                          <a:lnTo>
                            <a:pt x="0" y="89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96" name="Line 4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517" y="196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97" name="Freeform 479"/>
                    <p:cNvSpPr>
                      <a:spLocks/>
                    </p:cNvSpPr>
                    <p:nvPr/>
                  </p:nvSpPr>
                  <p:spPr bwMode="auto">
                    <a:xfrm>
                      <a:off x="9517" y="1966"/>
                      <a:ext cx="8" cy="2"/>
                    </a:xfrm>
                    <a:custGeom>
                      <a:avLst/>
                      <a:gdLst>
                        <a:gd name="T0" fmla="*/ 0 w 24"/>
                        <a:gd name="T1" fmla="*/ 0 h 6"/>
                        <a:gd name="T2" fmla="*/ 0 w 24"/>
                        <a:gd name="T3" fmla="*/ 0 h 6"/>
                        <a:gd name="T4" fmla="*/ 0 w 24"/>
                        <a:gd name="T5" fmla="*/ 0 h 6"/>
                        <a:gd name="T6" fmla="*/ 0 w 24"/>
                        <a:gd name="T7" fmla="*/ 0 h 6"/>
                        <a:gd name="T8" fmla="*/ 0 w 24"/>
                        <a:gd name="T9" fmla="*/ 0 h 6"/>
                        <a:gd name="T10" fmla="*/ 0 w 24"/>
                        <a:gd name="T11" fmla="*/ 0 h 6"/>
                        <a:gd name="T12" fmla="*/ 0 w 24"/>
                        <a:gd name="T13" fmla="*/ 0 h 6"/>
                        <a:gd name="T14" fmla="*/ 0 w 24"/>
                        <a:gd name="T15" fmla="*/ 0 h 6"/>
                        <a:gd name="T16" fmla="*/ 0 w 24"/>
                        <a:gd name="T17" fmla="*/ 0 h 6"/>
                        <a:gd name="T18" fmla="*/ 0 w 24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24"/>
                        <a:gd name="T31" fmla="*/ 0 h 6"/>
                        <a:gd name="T32" fmla="*/ 24 w 24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24" h="6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4"/>
                          </a:lnTo>
                          <a:lnTo>
                            <a:pt x="0" y="6"/>
                          </a:lnTo>
                          <a:lnTo>
                            <a:pt x="18" y="6"/>
                          </a:lnTo>
                          <a:lnTo>
                            <a:pt x="24" y="6"/>
                          </a:lnTo>
                          <a:lnTo>
                            <a:pt x="24" y="4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98" name="Line 4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523" y="1967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499" name="Freeform 481"/>
                    <p:cNvSpPr>
                      <a:spLocks/>
                    </p:cNvSpPr>
                    <p:nvPr/>
                  </p:nvSpPr>
                  <p:spPr bwMode="auto">
                    <a:xfrm>
                      <a:off x="9523" y="1937"/>
                      <a:ext cx="2" cy="31"/>
                    </a:xfrm>
                    <a:custGeom>
                      <a:avLst/>
                      <a:gdLst>
                        <a:gd name="T0" fmla="*/ 0 w 6"/>
                        <a:gd name="T1" fmla="*/ 0 h 91"/>
                        <a:gd name="T2" fmla="*/ 0 w 6"/>
                        <a:gd name="T3" fmla="*/ 0 h 91"/>
                        <a:gd name="T4" fmla="*/ 0 w 6"/>
                        <a:gd name="T5" fmla="*/ 0 h 91"/>
                        <a:gd name="T6" fmla="*/ 0 w 6"/>
                        <a:gd name="T7" fmla="*/ 0 h 91"/>
                        <a:gd name="T8" fmla="*/ 0 w 6"/>
                        <a:gd name="T9" fmla="*/ 0 h 91"/>
                        <a:gd name="T10" fmla="*/ 0 w 6"/>
                        <a:gd name="T11" fmla="*/ 0 h 91"/>
                        <a:gd name="T12" fmla="*/ 0 w 6"/>
                        <a:gd name="T13" fmla="*/ 0 h 91"/>
                        <a:gd name="T14" fmla="*/ 0 w 6"/>
                        <a:gd name="T15" fmla="*/ 0 h 91"/>
                        <a:gd name="T16" fmla="*/ 0 w 6"/>
                        <a:gd name="T17" fmla="*/ 0 h 91"/>
                        <a:gd name="T18" fmla="*/ 0 w 6"/>
                        <a:gd name="T19" fmla="*/ 0 h 91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"/>
                        <a:gd name="T31" fmla="*/ 0 h 91"/>
                        <a:gd name="T32" fmla="*/ 6 w 6"/>
                        <a:gd name="T33" fmla="*/ 91 h 91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" h="91">
                          <a:moveTo>
                            <a:pt x="0" y="89"/>
                          </a:moveTo>
                          <a:lnTo>
                            <a:pt x="3" y="91"/>
                          </a:lnTo>
                          <a:lnTo>
                            <a:pt x="6" y="91"/>
                          </a:lnTo>
                          <a:lnTo>
                            <a:pt x="6" y="5"/>
                          </a:lnTo>
                          <a:lnTo>
                            <a:pt x="6" y="0"/>
                          </a:lnTo>
                          <a:lnTo>
                            <a:pt x="3" y="0"/>
                          </a:lnTo>
                          <a:lnTo>
                            <a:pt x="0" y="2"/>
                          </a:lnTo>
                          <a:lnTo>
                            <a:pt x="0" y="89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500" name="Line 4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524" y="1937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501" name="Freeform 483"/>
                    <p:cNvSpPr>
                      <a:spLocks/>
                    </p:cNvSpPr>
                    <p:nvPr/>
                  </p:nvSpPr>
                  <p:spPr bwMode="auto">
                    <a:xfrm>
                      <a:off x="9523" y="1937"/>
                      <a:ext cx="41" cy="1"/>
                    </a:xfrm>
                    <a:custGeom>
                      <a:avLst/>
                      <a:gdLst>
                        <a:gd name="T0" fmla="*/ 0 w 124"/>
                        <a:gd name="T1" fmla="*/ 0 h 2"/>
                        <a:gd name="T2" fmla="*/ 0 w 124"/>
                        <a:gd name="T3" fmla="*/ 0 h 2"/>
                        <a:gd name="T4" fmla="*/ 0 w 124"/>
                        <a:gd name="T5" fmla="*/ 1 h 2"/>
                        <a:gd name="T6" fmla="*/ 0 w 124"/>
                        <a:gd name="T7" fmla="*/ 1 h 2"/>
                        <a:gd name="T8" fmla="*/ 0 w 124"/>
                        <a:gd name="T9" fmla="*/ 1 h 2"/>
                        <a:gd name="T10" fmla="*/ 0 w 124"/>
                        <a:gd name="T11" fmla="*/ 1 h 2"/>
                        <a:gd name="T12" fmla="*/ 0 w 124"/>
                        <a:gd name="T13" fmla="*/ 1 h 2"/>
                        <a:gd name="T14" fmla="*/ 0 w 124"/>
                        <a:gd name="T15" fmla="*/ 0 h 2"/>
                        <a:gd name="T16" fmla="*/ 0 w 124"/>
                        <a:gd name="T17" fmla="*/ 0 h 2"/>
                        <a:gd name="T18" fmla="*/ 0 w 124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24"/>
                        <a:gd name="T31" fmla="*/ 0 h 2"/>
                        <a:gd name="T32" fmla="*/ 124 w 124"/>
                        <a:gd name="T33" fmla="*/ 2 h 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24" h="2">
                          <a:moveTo>
                            <a:pt x="3" y="0"/>
                          </a:moveTo>
                          <a:lnTo>
                            <a:pt x="3" y="0"/>
                          </a:lnTo>
                          <a:lnTo>
                            <a:pt x="0" y="2"/>
                          </a:lnTo>
                          <a:lnTo>
                            <a:pt x="3" y="2"/>
                          </a:lnTo>
                          <a:lnTo>
                            <a:pt x="118" y="2"/>
                          </a:lnTo>
                          <a:lnTo>
                            <a:pt x="122" y="2"/>
                          </a:lnTo>
                          <a:lnTo>
                            <a:pt x="124" y="2"/>
                          </a:lnTo>
                          <a:lnTo>
                            <a:pt x="122" y="0"/>
                          </a:lnTo>
                          <a:lnTo>
                            <a:pt x="118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502" name="Line 4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562" y="1938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503" name="Freeform 485"/>
                    <p:cNvSpPr>
                      <a:spLocks/>
                    </p:cNvSpPr>
                    <p:nvPr/>
                  </p:nvSpPr>
                  <p:spPr bwMode="auto">
                    <a:xfrm>
                      <a:off x="9562" y="1908"/>
                      <a:ext cx="1" cy="31"/>
                    </a:xfrm>
                    <a:custGeom>
                      <a:avLst/>
                      <a:gdLst>
                        <a:gd name="T0" fmla="*/ 0 w 4"/>
                        <a:gd name="T1" fmla="*/ 0 h 94"/>
                        <a:gd name="T2" fmla="*/ 0 w 4"/>
                        <a:gd name="T3" fmla="*/ 0 h 94"/>
                        <a:gd name="T4" fmla="*/ 0 w 4"/>
                        <a:gd name="T5" fmla="*/ 0 h 94"/>
                        <a:gd name="T6" fmla="*/ 0 w 4"/>
                        <a:gd name="T7" fmla="*/ 0 h 94"/>
                        <a:gd name="T8" fmla="*/ 0 w 4"/>
                        <a:gd name="T9" fmla="*/ 0 h 94"/>
                        <a:gd name="T10" fmla="*/ 0 w 4"/>
                        <a:gd name="T11" fmla="*/ 0 h 94"/>
                        <a:gd name="T12" fmla="*/ 0 w 4"/>
                        <a:gd name="T13" fmla="*/ 0 h 94"/>
                        <a:gd name="T14" fmla="*/ 0 w 4"/>
                        <a:gd name="T15" fmla="*/ 0 h 94"/>
                        <a:gd name="T16" fmla="*/ 0 w 4"/>
                        <a:gd name="T17" fmla="*/ 0 h 94"/>
                        <a:gd name="T18" fmla="*/ 0 w 4"/>
                        <a:gd name="T19" fmla="*/ 0 h 94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4"/>
                        <a:gd name="T31" fmla="*/ 0 h 94"/>
                        <a:gd name="T32" fmla="*/ 4 w 4"/>
                        <a:gd name="T33" fmla="*/ 94 h 94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4" h="94">
                          <a:moveTo>
                            <a:pt x="0" y="91"/>
                          </a:moveTo>
                          <a:lnTo>
                            <a:pt x="0" y="91"/>
                          </a:lnTo>
                          <a:lnTo>
                            <a:pt x="4" y="94"/>
                          </a:lnTo>
                          <a:lnTo>
                            <a:pt x="4" y="91"/>
                          </a:lnTo>
                          <a:lnTo>
                            <a:pt x="4" y="5"/>
                          </a:lnTo>
                          <a:lnTo>
                            <a:pt x="4" y="0"/>
                          </a:lnTo>
                          <a:lnTo>
                            <a:pt x="0" y="0"/>
                          </a:lnTo>
                          <a:lnTo>
                            <a:pt x="0" y="5"/>
                          </a:lnTo>
                          <a:lnTo>
                            <a:pt x="0" y="9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504" name="Line 4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563" y="1908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505" name="Freeform 487"/>
                    <p:cNvSpPr>
                      <a:spLocks/>
                    </p:cNvSpPr>
                    <p:nvPr/>
                  </p:nvSpPr>
                  <p:spPr bwMode="auto">
                    <a:xfrm>
                      <a:off x="9562" y="1908"/>
                      <a:ext cx="111" cy="1"/>
                    </a:xfrm>
                    <a:custGeom>
                      <a:avLst/>
                      <a:gdLst>
                        <a:gd name="T0" fmla="*/ 0 w 334"/>
                        <a:gd name="T1" fmla="*/ 0 h 2"/>
                        <a:gd name="T2" fmla="*/ 0 w 334"/>
                        <a:gd name="T3" fmla="*/ 0 h 2"/>
                        <a:gd name="T4" fmla="*/ 0 w 334"/>
                        <a:gd name="T5" fmla="*/ 1 h 2"/>
                        <a:gd name="T6" fmla="*/ 0 w 334"/>
                        <a:gd name="T7" fmla="*/ 1 h 2"/>
                        <a:gd name="T8" fmla="*/ 0 w 334"/>
                        <a:gd name="T9" fmla="*/ 1 h 2"/>
                        <a:gd name="T10" fmla="*/ 0 w 334"/>
                        <a:gd name="T11" fmla="*/ 1 h 2"/>
                        <a:gd name="T12" fmla="*/ 0 w 334"/>
                        <a:gd name="T13" fmla="*/ 1 h 2"/>
                        <a:gd name="T14" fmla="*/ 0 w 334"/>
                        <a:gd name="T15" fmla="*/ 0 h 2"/>
                        <a:gd name="T16" fmla="*/ 0 w 334"/>
                        <a:gd name="T17" fmla="*/ 0 h 2"/>
                        <a:gd name="T18" fmla="*/ 0 w 334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334"/>
                        <a:gd name="T31" fmla="*/ 0 h 2"/>
                        <a:gd name="T32" fmla="*/ 334 w 334"/>
                        <a:gd name="T33" fmla="*/ 2 h 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334" h="2">
                          <a:moveTo>
                            <a:pt x="4" y="0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329" y="2"/>
                          </a:lnTo>
                          <a:lnTo>
                            <a:pt x="334" y="2"/>
                          </a:lnTo>
                          <a:lnTo>
                            <a:pt x="334" y="0"/>
                          </a:lnTo>
                          <a:lnTo>
                            <a:pt x="332" y="0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506" name="Line 4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72" y="1908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507" name="Freeform 489"/>
                    <p:cNvSpPr>
                      <a:spLocks/>
                    </p:cNvSpPr>
                    <p:nvPr/>
                  </p:nvSpPr>
                  <p:spPr bwMode="auto">
                    <a:xfrm>
                      <a:off x="9672" y="1876"/>
                      <a:ext cx="1" cy="33"/>
                    </a:xfrm>
                    <a:custGeom>
                      <a:avLst/>
                      <a:gdLst>
                        <a:gd name="T0" fmla="*/ 0 w 5"/>
                        <a:gd name="T1" fmla="*/ 0 h 100"/>
                        <a:gd name="T2" fmla="*/ 0 w 5"/>
                        <a:gd name="T3" fmla="*/ 0 h 100"/>
                        <a:gd name="T4" fmla="*/ 0 w 5"/>
                        <a:gd name="T5" fmla="*/ 0 h 100"/>
                        <a:gd name="T6" fmla="*/ 0 w 5"/>
                        <a:gd name="T7" fmla="*/ 0 h 100"/>
                        <a:gd name="T8" fmla="*/ 0 w 5"/>
                        <a:gd name="T9" fmla="*/ 0 h 100"/>
                        <a:gd name="T10" fmla="*/ 0 w 5"/>
                        <a:gd name="T11" fmla="*/ 0 h 100"/>
                        <a:gd name="T12" fmla="*/ 0 w 5"/>
                        <a:gd name="T13" fmla="*/ 0 h 100"/>
                        <a:gd name="T14" fmla="*/ 0 w 5"/>
                        <a:gd name="T15" fmla="*/ 0 h 100"/>
                        <a:gd name="T16" fmla="*/ 0 w 5"/>
                        <a:gd name="T17" fmla="*/ 0 h 100"/>
                        <a:gd name="T18" fmla="*/ 0 w 5"/>
                        <a:gd name="T19" fmla="*/ 0 h 100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100"/>
                        <a:gd name="T32" fmla="*/ 5 w 5"/>
                        <a:gd name="T33" fmla="*/ 100 h 100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100">
                          <a:moveTo>
                            <a:pt x="0" y="97"/>
                          </a:moveTo>
                          <a:lnTo>
                            <a:pt x="3" y="97"/>
                          </a:lnTo>
                          <a:lnTo>
                            <a:pt x="3" y="100"/>
                          </a:lnTo>
                          <a:lnTo>
                            <a:pt x="5" y="97"/>
                          </a:lnTo>
                          <a:lnTo>
                            <a:pt x="5" y="6"/>
                          </a:lnTo>
                          <a:lnTo>
                            <a:pt x="5" y="0"/>
                          </a:lnTo>
                          <a:lnTo>
                            <a:pt x="3" y="0"/>
                          </a:lnTo>
                          <a:lnTo>
                            <a:pt x="0" y="6"/>
                          </a:lnTo>
                          <a:lnTo>
                            <a:pt x="0" y="97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508" name="Line 4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73" y="187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509" name="Freeform 491"/>
                    <p:cNvSpPr>
                      <a:spLocks/>
                    </p:cNvSpPr>
                    <p:nvPr/>
                  </p:nvSpPr>
                  <p:spPr bwMode="auto">
                    <a:xfrm>
                      <a:off x="9672" y="1876"/>
                      <a:ext cx="101" cy="2"/>
                    </a:xfrm>
                    <a:custGeom>
                      <a:avLst/>
                      <a:gdLst>
                        <a:gd name="T0" fmla="*/ 0 w 304"/>
                        <a:gd name="T1" fmla="*/ 0 h 6"/>
                        <a:gd name="T2" fmla="*/ 0 w 304"/>
                        <a:gd name="T3" fmla="*/ 0 h 6"/>
                        <a:gd name="T4" fmla="*/ 0 w 304"/>
                        <a:gd name="T5" fmla="*/ 0 h 6"/>
                        <a:gd name="T6" fmla="*/ 0 w 304"/>
                        <a:gd name="T7" fmla="*/ 0 h 6"/>
                        <a:gd name="T8" fmla="*/ 0 w 304"/>
                        <a:gd name="T9" fmla="*/ 0 h 6"/>
                        <a:gd name="T10" fmla="*/ 0 w 304"/>
                        <a:gd name="T11" fmla="*/ 0 h 6"/>
                        <a:gd name="T12" fmla="*/ 0 w 304"/>
                        <a:gd name="T13" fmla="*/ 0 h 6"/>
                        <a:gd name="T14" fmla="*/ 0 w 304"/>
                        <a:gd name="T15" fmla="*/ 0 h 6"/>
                        <a:gd name="T16" fmla="*/ 0 w 304"/>
                        <a:gd name="T17" fmla="*/ 0 h 6"/>
                        <a:gd name="T18" fmla="*/ 0 w 304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304"/>
                        <a:gd name="T31" fmla="*/ 0 h 6"/>
                        <a:gd name="T32" fmla="*/ 304 w 304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304" h="6">
                          <a:moveTo>
                            <a:pt x="3" y="0"/>
                          </a:moveTo>
                          <a:lnTo>
                            <a:pt x="3" y="0"/>
                          </a:lnTo>
                          <a:lnTo>
                            <a:pt x="0" y="4"/>
                          </a:lnTo>
                          <a:lnTo>
                            <a:pt x="3" y="6"/>
                          </a:lnTo>
                          <a:lnTo>
                            <a:pt x="299" y="6"/>
                          </a:lnTo>
                          <a:lnTo>
                            <a:pt x="301" y="6"/>
                          </a:lnTo>
                          <a:lnTo>
                            <a:pt x="304" y="4"/>
                          </a:lnTo>
                          <a:lnTo>
                            <a:pt x="301" y="0"/>
                          </a:lnTo>
                          <a:lnTo>
                            <a:pt x="299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510" name="Line 4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72" y="1878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511" name="Freeform 493"/>
                    <p:cNvSpPr>
                      <a:spLocks/>
                    </p:cNvSpPr>
                    <p:nvPr/>
                  </p:nvSpPr>
                  <p:spPr bwMode="auto">
                    <a:xfrm>
                      <a:off x="9761" y="1876"/>
                      <a:ext cx="12" cy="2"/>
                    </a:xfrm>
                    <a:custGeom>
                      <a:avLst/>
                      <a:gdLst>
                        <a:gd name="T0" fmla="*/ 0 w 35"/>
                        <a:gd name="T1" fmla="*/ 0 h 6"/>
                        <a:gd name="T2" fmla="*/ 0 w 35"/>
                        <a:gd name="T3" fmla="*/ 0 h 6"/>
                        <a:gd name="T4" fmla="*/ 0 w 35"/>
                        <a:gd name="T5" fmla="*/ 0 h 6"/>
                        <a:gd name="T6" fmla="*/ 0 w 35"/>
                        <a:gd name="T7" fmla="*/ 0 h 6"/>
                        <a:gd name="T8" fmla="*/ 0 w 35"/>
                        <a:gd name="T9" fmla="*/ 0 h 6"/>
                        <a:gd name="T10" fmla="*/ 0 w 35"/>
                        <a:gd name="T11" fmla="*/ 0 h 6"/>
                        <a:gd name="T12" fmla="*/ 0 w 35"/>
                        <a:gd name="T13" fmla="*/ 0 h 6"/>
                        <a:gd name="T14" fmla="*/ 0 w 35"/>
                        <a:gd name="T15" fmla="*/ 0 h 6"/>
                        <a:gd name="T16" fmla="*/ 0 w 35"/>
                        <a:gd name="T17" fmla="*/ 0 h 6"/>
                        <a:gd name="T18" fmla="*/ 0 w 35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35"/>
                        <a:gd name="T31" fmla="*/ 0 h 6"/>
                        <a:gd name="T32" fmla="*/ 35 w 35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35" h="6">
                          <a:moveTo>
                            <a:pt x="32" y="6"/>
                          </a:moveTo>
                          <a:lnTo>
                            <a:pt x="32" y="6"/>
                          </a:lnTo>
                          <a:lnTo>
                            <a:pt x="35" y="4"/>
                          </a:lnTo>
                          <a:lnTo>
                            <a:pt x="32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lnTo>
                            <a:pt x="0" y="4"/>
                          </a:lnTo>
                          <a:lnTo>
                            <a:pt x="0" y="6"/>
                          </a:lnTo>
                          <a:lnTo>
                            <a:pt x="3" y="6"/>
                          </a:lnTo>
                          <a:lnTo>
                            <a:pt x="32" y="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00" name="Line 4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62" y="187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01" name="Freeform 495"/>
                    <p:cNvSpPr>
                      <a:spLocks/>
                    </p:cNvSpPr>
                    <p:nvPr/>
                  </p:nvSpPr>
                  <p:spPr bwMode="auto">
                    <a:xfrm>
                      <a:off x="9761" y="1876"/>
                      <a:ext cx="59" cy="2"/>
                    </a:xfrm>
                    <a:custGeom>
                      <a:avLst/>
                      <a:gdLst>
                        <a:gd name="T0" fmla="*/ 0 w 175"/>
                        <a:gd name="T1" fmla="*/ 0 h 6"/>
                        <a:gd name="T2" fmla="*/ 0 w 175"/>
                        <a:gd name="T3" fmla="*/ 0 h 6"/>
                        <a:gd name="T4" fmla="*/ 0 w 175"/>
                        <a:gd name="T5" fmla="*/ 0 h 6"/>
                        <a:gd name="T6" fmla="*/ 0 w 175"/>
                        <a:gd name="T7" fmla="*/ 0 h 6"/>
                        <a:gd name="T8" fmla="*/ 0 w 175"/>
                        <a:gd name="T9" fmla="*/ 0 h 6"/>
                        <a:gd name="T10" fmla="*/ 0 w 175"/>
                        <a:gd name="T11" fmla="*/ 0 h 6"/>
                        <a:gd name="T12" fmla="*/ 0 w 175"/>
                        <a:gd name="T13" fmla="*/ 0 h 6"/>
                        <a:gd name="T14" fmla="*/ 0 w 175"/>
                        <a:gd name="T15" fmla="*/ 0 h 6"/>
                        <a:gd name="T16" fmla="*/ 0 w 175"/>
                        <a:gd name="T17" fmla="*/ 0 h 6"/>
                        <a:gd name="T18" fmla="*/ 0 w 175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75"/>
                        <a:gd name="T31" fmla="*/ 0 h 6"/>
                        <a:gd name="T32" fmla="*/ 175 w 175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75" h="6">
                          <a:moveTo>
                            <a:pt x="3" y="0"/>
                          </a:moveTo>
                          <a:lnTo>
                            <a:pt x="0" y="0"/>
                          </a:lnTo>
                          <a:lnTo>
                            <a:pt x="0" y="4"/>
                          </a:lnTo>
                          <a:lnTo>
                            <a:pt x="0" y="6"/>
                          </a:lnTo>
                          <a:lnTo>
                            <a:pt x="170" y="6"/>
                          </a:lnTo>
                          <a:lnTo>
                            <a:pt x="175" y="6"/>
                          </a:lnTo>
                          <a:lnTo>
                            <a:pt x="175" y="4"/>
                          </a:lnTo>
                          <a:lnTo>
                            <a:pt x="175" y="0"/>
                          </a:lnTo>
                          <a:lnTo>
                            <a:pt x="172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02" name="Line 4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818" y="1877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03" name="Freeform 497"/>
                    <p:cNvSpPr>
                      <a:spLocks/>
                    </p:cNvSpPr>
                    <p:nvPr/>
                  </p:nvSpPr>
                  <p:spPr bwMode="auto">
                    <a:xfrm>
                      <a:off x="9818" y="1842"/>
                      <a:ext cx="2" cy="36"/>
                    </a:xfrm>
                    <a:custGeom>
                      <a:avLst/>
                      <a:gdLst>
                        <a:gd name="T0" fmla="*/ 0 w 5"/>
                        <a:gd name="T1" fmla="*/ 0 h 107"/>
                        <a:gd name="T2" fmla="*/ 0 w 5"/>
                        <a:gd name="T3" fmla="*/ 0 h 107"/>
                        <a:gd name="T4" fmla="*/ 0 w 5"/>
                        <a:gd name="T5" fmla="*/ 0 h 107"/>
                        <a:gd name="T6" fmla="*/ 0 w 5"/>
                        <a:gd name="T7" fmla="*/ 0 h 107"/>
                        <a:gd name="T8" fmla="*/ 0 w 5"/>
                        <a:gd name="T9" fmla="*/ 0 h 107"/>
                        <a:gd name="T10" fmla="*/ 0 w 5"/>
                        <a:gd name="T11" fmla="*/ 0 h 107"/>
                        <a:gd name="T12" fmla="*/ 0 w 5"/>
                        <a:gd name="T13" fmla="*/ 0 h 107"/>
                        <a:gd name="T14" fmla="*/ 0 w 5"/>
                        <a:gd name="T15" fmla="*/ 0 h 107"/>
                        <a:gd name="T16" fmla="*/ 0 w 5"/>
                        <a:gd name="T17" fmla="*/ 0 h 107"/>
                        <a:gd name="T18" fmla="*/ 0 w 5"/>
                        <a:gd name="T19" fmla="*/ 0 h 107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107"/>
                        <a:gd name="T32" fmla="*/ 5 w 5"/>
                        <a:gd name="T33" fmla="*/ 107 h 107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107">
                          <a:moveTo>
                            <a:pt x="0" y="105"/>
                          </a:moveTo>
                          <a:lnTo>
                            <a:pt x="0" y="107"/>
                          </a:lnTo>
                          <a:lnTo>
                            <a:pt x="2" y="107"/>
                          </a:lnTo>
                          <a:lnTo>
                            <a:pt x="5" y="107"/>
                          </a:lnTo>
                          <a:lnTo>
                            <a:pt x="5" y="5"/>
                          </a:lnTo>
                          <a:lnTo>
                            <a:pt x="5" y="0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10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04" name="Line 4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819" y="1842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05" name="Freeform 499"/>
                    <p:cNvSpPr>
                      <a:spLocks/>
                    </p:cNvSpPr>
                    <p:nvPr/>
                  </p:nvSpPr>
                  <p:spPr bwMode="auto">
                    <a:xfrm>
                      <a:off x="9818" y="1842"/>
                      <a:ext cx="157" cy="2"/>
                    </a:xfrm>
                    <a:custGeom>
                      <a:avLst/>
                      <a:gdLst>
                        <a:gd name="T0" fmla="*/ 0 w 470"/>
                        <a:gd name="T1" fmla="*/ 0 h 5"/>
                        <a:gd name="T2" fmla="*/ 0 w 470"/>
                        <a:gd name="T3" fmla="*/ 0 h 5"/>
                        <a:gd name="T4" fmla="*/ 0 w 470"/>
                        <a:gd name="T5" fmla="*/ 0 h 5"/>
                        <a:gd name="T6" fmla="*/ 0 w 470"/>
                        <a:gd name="T7" fmla="*/ 0 h 5"/>
                        <a:gd name="T8" fmla="*/ 0 w 470"/>
                        <a:gd name="T9" fmla="*/ 0 h 5"/>
                        <a:gd name="T10" fmla="*/ 0 w 470"/>
                        <a:gd name="T11" fmla="*/ 0 h 5"/>
                        <a:gd name="T12" fmla="*/ 0 w 470"/>
                        <a:gd name="T13" fmla="*/ 0 h 5"/>
                        <a:gd name="T14" fmla="*/ 0 w 470"/>
                        <a:gd name="T15" fmla="*/ 0 h 5"/>
                        <a:gd name="T16" fmla="*/ 0 w 470"/>
                        <a:gd name="T17" fmla="*/ 0 h 5"/>
                        <a:gd name="T18" fmla="*/ 0 w 470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470"/>
                        <a:gd name="T31" fmla="*/ 0 h 5"/>
                        <a:gd name="T32" fmla="*/ 470 w 470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470" h="5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0" y="5"/>
                          </a:lnTo>
                          <a:lnTo>
                            <a:pt x="465" y="5"/>
                          </a:lnTo>
                          <a:lnTo>
                            <a:pt x="470" y="5"/>
                          </a:lnTo>
                          <a:lnTo>
                            <a:pt x="470" y="2"/>
                          </a:lnTo>
                          <a:lnTo>
                            <a:pt x="470" y="0"/>
                          </a:lnTo>
                          <a:lnTo>
                            <a:pt x="468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06" name="Line 5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73" y="1843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07" name="Freeform 501"/>
                    <p:cNvSpPr>
                      <a:spLocks/>
                    </p:cNvSpPr>
                    <p:nvPr/>
                  </p:nvSpPr>
                  <p:spPr bwMode="auto">
                    <a:xfrm>
                      <a:off x="9973" y="1805"/>
                      <a:ext cx="2" cy="39"/>
                    </a:xfrm>
                    <a:custGeom>
                      <a:avLst/>
                      <a:gdLst>
                        <a:gd name="T0" fmla="*/ 0 w 5"/>
                        <a:gd name="T1" fmla="*/ 0 h 118"/>
                        <a:gd name="T2" fmla="*/ 0 w 5"/>
                        <a:gd name="T3" fmla="*/ 0 h 118"/>
                        <a:gd name="T4" fmla="*/ 0 w 5"/>
                        <a:gd name="T5" fmla="*/ 0 h 118"/>
                        <a:gd name="T6" fmla="*/ 0 w 5"/>
                        <a:gd name="T7" fmla="*/ 0 h 118"/>
                        <a:gd name="T8" fmla="*/ 0 w 5"/>
                        <a:gd name="T9" fmla="*/ 0 h 118"/>
                        <a:gd name="T10" fmla="*/ 0 w 5"/>
                        <a:gd name="T11" fmla="*/ 0 h 118"/>
                        <a:gd name="T12" fmla="*/ 0 w 5"/>
                        <a:gd name="T13" fmla="*/ 0 h 118"/>
                        <a:gd name="T14" fmla="*/ 0 w 5"/>
                        <a:gd name="T15" fmla="*/ 0 h 118"/>
                        <a:gd name="T16" fmla="*/ 0 w 5"/>
                        <a:gd name="T17" fmla="*/ 0 h 118"/>
                        <a:gd name="T18" fmla="*/ 0 w 5"/>
                        <a:gd name="T19" fmla="*/ 0 h 118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118"/>
                        <a:gd name="T32" fmla="*/ 5 w 5"/>
                        <a:gd name="T33" fmla="*/ 118 h 118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118">
                          <a:moveTo>
                            <a:pt x="0" y="115"/>
                          </a:moveTo>
                          <a:lnTo>
                            <a:pt x="3" y="118"/>
                          </a:lnTo>
                          <a:lnTo>
                            <a:pt x="5" y="118"/>
                          </a:lnTo>
                          <a:lnTo>
                            <a:pt x="5" y="4"/>
                          </a:lnTo>
                          <a:lnTo>
                            <a:pt x="5" y="0"/>
                          </a:lnTo>
                          <a:lnTo>
                            <a:pt x="3" y="0"/>
                          </a:lnTo>
                          <a:lnTo>
                            <a:pt x="0" y="2"/>
                          </a:lnTo>
                          <a:lnTo>
                            <a:pt x="0" y="11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08" name="Line 5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74" y="1805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09" name="Freeform 503"/>
                    <p:cNvSpPr>
                      <a:spLocks/>
                    </p:cNvSpPr>
                    <p:nvPr/>
                  </p:nvSpPr>
                  <p:spPr bwMode="auto">
                    <a:xfrm>
                      <a:off x="9973" y="1805"/>
                      <a:ext cx="213" cy="1"/>
                    </a:xfrm>
                    <a:custGeom>
                      <a:avLst/>
                      <a:gdLst>
                        <a:gd name="T0" fmla="*/ 0 w 638"/>
                        <a:gd name="T1" fmla="*/ 0 h 2"/>
                        <a:gd name="T2" fmla="*/ 0 w 638"/>
                        <a:gd name="T3" fmla="*/ 0 h 2"/>
                        <a:gd name="T4" fmla="*/ 0 w 638"/>
                        <a:gd name="T5" fmla="*/ 1 h 2"/>
                        <a:gd name="T6" fmla="*/ 0 w 638"/>
                        <a:gd name="T7" fmla="*/ 1 h 2"/>
                        <a:gd name="T8" fmla="*/ 0 w 638"/>
                        <a:gd name="T9" fmla="*/ 1 h 2"/>
                        <a:gd name="T10" fmla="*/ 0 w 638"/>
                        <a:gd name="T11" fmla="*/ 1 h 2"/>
                        <a:gd name="T12" fmla="*/ 0 w 638"/>
                        <a:gd name="T13" fmla="*/ 1 h 2"/>
                        <a:gd name="T14" fmla="*/ 0 w 638"/>
                        <a:gd name="T15" fmla="*/ 0 h 2"/>
                        <a:gd name="T16" fmla="*/ 0 w 638"/>
                        <a:gd name="T17" fmla="*/ 0 h 2"/>
                        <a:gd name="T18" fmla="*/ 0 w 638"/>
                        <a:gd name="T19" fmla="*/ 0 h 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38"/>
                        <a:gd name="T31" fmla="*/ 0 h 2"/>
                        <a:gd name="T32" fmla="*/ 638 w 638"/>
                        <a:gd name="T33" fmla="*/ 2 h 2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38" h="2">
                          <a:moveTo>
                            <a:pt x="3" y="0"/>
                          </a:moveTo>
                          <a:lnTo>
                            <a:pt x="3" y="0"/>
                          </a:lnTo>
                          <a:lnTo>
                            <a:pt x="0" y="2"/>
                          </a:lnTo>
                          <a:lnTo>
                            <a:pt x="3" y="2"/>
                          </a:lnTo>
                          <a:lnTo>
                            <a:pt x="633" y="2"/>
                          </a:lnTo>
                          <a:lnTo>
                            <a:pt x="638" y="2"/>
                          </a:lnTo>
                          <a:lnTo>
                            <a:pt x="638" y="0"/>
                          </a:lnTo>
                          <a:lnTo>
                            <a:pt x="633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10" name="Line 5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184" y="1805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11" name="Freeform 505"/>
                    <p:cNvSpPr>
                      <a:spLocks/>
                    </p:cNvSpPr>
                    <p:nvPr/>
                  </p:nvSpPr>
                  <p:spPr bwMode="auto">
                    <a:xfrm>
                      <a:off x="10184" y="1761"/>
                      <a:ext cx="2" cy="45"/>
                    </a:xfrm>
                    <a:custGeom>
                      <a:avLst/>
                      <a:gdLst>
                        <a:gd name="T0" fmla="*/ 0 w 5"/>
                        <a:gd name="T1" fmla="*/ 0 h 136"/>
                        <a:gd name="T2" fmla="*/ 0 w 5"/>
                        <a:gd name="T3" fmla="*/ 0 h 136"/>
                        <a:gd name="T4" fmla="*/ 0 w 5"/>
                        <a:gd name="T5" fmla="*/ 0 h 136"/>
                        <a:gd name="T6" fmla="*/ 0 w 5"/>
                        <a:gd name="T7" fmla="*/ 0 h 136"/>
                        <a:gd name="T8" fmla="*/ 0 w 5"/>
                        <a:gd name="T9" fmla="*/ 0 h 136"/>
                        <a:gd name="T10" fmla="*/ 0 w 5"/>
                        <a:gd name="T11" fmla="*/ 0 h 136"/>
                        <a:gd name="T12" fmla="*/ 0 w 5"/>
                        <a:gd name="T13" fmla="*/ 0 h 136"/>
                        <a:gd name="T14" fmla="*/ 0 w 5"/>
                        <a:gd name="T15" fmla="*/ 0 h 136"/>
                        <a:gd name="T16" fmla="*/ 0 w 5"/>
                        <a:gd name="T17" fmla="*/ 0 h 136"/>
                        <a:gd name="T18" fmla="*/ 0 w 5"/>
                        <a:gd name="T19" fmla="*/ 0 h 1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"/>
                        <a:gd name="T31" fmla="*/ 0 h 136"/>
                        <a:gd name="T32" fmla="*/ 5 w 5"/>
                        <a:gd name="T33" fmla="*/ 136 h 1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" h="136">
                          <a:moveTo>
                            <a:pt x="0" y="134"/>
                          </a:moveTo>
                          <a:lnTo>
                            <a:pt x="2" y="134"/>
                          </a:lnTo>
                          <a:lnTo>
                            <a:pt x="2" y="136"/>
                          </a:lnTo>
                          <a:lnTo>
                            <a:pt x="5" y="134"/>
                          </a:lnTo>
                          <a:lnTo>
                            <a:pt x="5" y="5"/>
                          </a:lnTo>
                          <a:lnTo>
                            <a:pt x="5" y="2"/>
                          </a:lnTo>
                          <a:lnTo>
                            <a:pt x="2" y="0"/>
                          </a:lnTo>
                          <a:lnTo>
                            <a:pt x="2" y="2"/>
                          </a:lnTo>
                          <a:lnTo>
                            <a:pt x="0" y="5"/>
                          </a:lnTo>
                          <a:lnTo>
                            <a:pt x="0" y="13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12" name="Line 5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185" y="1761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13" name="Freeform 507"/>
                    <p:cNvSpPr>
                      <a:spLocks/>
                    </p:cNvSpPr>
                    <p:nvPr/>
                  </p:nvSpPr>
                  <p:spPr bwMode="auto">
                    <a:xfrm>
                      <a:off x="10184" y="1761"/>
                      <a:ext cx="28" cy="1"/>
                    </a:xfrm>
                    <a:custGeom>
                      <a:avLst/>
                      <a:gdLst>
                        <a:gd name="T0" fmla="*/ 0 w 84"/>
                        <a:gd name="T1" fmla="*/ 0 h 5"/>
                        <a:gd name="T2" fmla="*/ 0 w 84"/>
                        <a:gd name="T3" fmla="*/ 0 h 5"/>
                        <a:gd name="T4" fmla="*/ 0 w 84"/>
                        <a:gd name="T5" fmla="*/ 0 h 5"/>
                        <a:gd name="T6" fmla="*/ 0 w 84"/>
                        <a:gd name="T7" fmla="*/ 0 h 5"/>
                        <a:gd name="T8" fmla="*/ 0 w 84"/>
                        <a:gd name="T9" fmla="*/ 0 h 5"/>
                        <a:gd name="T10" fmla="*/ 0 w 84"/>
                        <a:gd name="T11" fmla="*/ 0 h 5"/>
                        <a:gd name="T12" fmla="*/ 0 w 84"/>
                        <a:gd name="T13" fmla="*/ 0 h 5"/>
                        <a:gd name="T14" fmla="*/ 0 w 84"/>
                        <a:gd name="T15" fmla="*/ 0 h 5"/>
                        <a:gd name="T16" fmla="*/ 0 w 84"/>
                        <a:gd name="T17" fmla="*/ 0 h 5"/>
                        <a:gd name="T18" fmla="*/ 0 w 84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84"/>
                        <a:gd name="T31" fmla="*/ 0 h 5"/>
                        <a:gd name="T32" fmla="*/ 84 w 84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84" h="5">
                          <a:moveTo>
                            <a:pt x="2" y="0"/>
                          </a:moveTo>
                          <a:lnTo>
                            <a:pt x="2" y="2"/>
                          </a:lnTo>
                          <a:lnTo>
                            <a:pt x="0" y="2"/>
                          </a:lnTo>
                          <a:lnTo>
                            <a:pt x="2" y="5"/>
                          </a:lnTo>
                          <a:lnTo>
                            <a:pt x="78" y="5"/>
                          </a:lnTo>
                          <a:lnTo>
                            <a:pt x="84" y="5"/>
                          </a:lnTo>
                          <a:lnTo>
                            <a:pt x="84" y="2"/>
                          </a:lnTo>
                          <a:lnTo>
                            <a:pt x="78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14" name="Line 5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210" y="1761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15" name="Freeform 509"/>
                    <p:cNvSpPr>
                      <a:spLocks/>
                    </p:cNvSpPr>
                    <p:nvPr/>
                  </p:nvSpPr>
                  <p:spPr bwMode="auto">
                    <a:xfrm>
                      <a:off x="10210" y="1716"/>
                      <a:ext cx="2" cy="46"/>
                    </a:xfrm>
                    <a:custGeom>
                      <a:avLst/>
                      <a:gdLst>
                        <a:gd name="T0" fmla="*/ 0 w 6"/>
                        <a:gd name="T1" fmla="*/ 0 h 140"/>
                        <a:gd name="T2" fmla="*/ 0 w 6"/>
                        <a:gd name="T3" fmla="*/ 0 h 140"/>
                        <a:gd name="T4" fmla="*/ 0 w 6"/>
                        <a:gd name="T5" fmla="*/ 0 h 140"/>
                        <a:gd name="T6" fmla="*/ 0 w 6"/>
                        <a:gd name="T7" fmla="*/ 0 h 140"/>
                        <a:gd name="T8" fmla="*/ 0 w 6"/>
                        <a:gd name="T9" fmla="*/ 0 h 140"/>
                        <a:gd name="T10" fmla="*/ 0 w 6"/>
                        <a:gd name="T11" fmla="*/ 0 h 140"/>
                        <a:gd name="T12" fmla="*/ 0 w 6"/>
                        <a:gd name="T13" fmla="*/ 0 h 140"/>
                        <a:gd name="T14" fmla="*/ 0 w 6"/>
                        <a:gd name="T15" fmla="*/ 0 h 140"/>
                        <a:gd name="T16" fmla="*/ 0 w 6"/>
                        <a:gd name="T17" fmla="*/ 0 h 140"/>
                        <a:gd name="T18" fmla="*/ 0 w 6"/>
                        <a:gd name="T19" fmla="*/ 0 h 140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6"/>
                        <a:gd name="T31" fmla="*/ 0 h 140"/>
                        <a:gd name="T32" fmla="*/ 6 w 6"/>
                        <a:gd name="T33" fmla="*/ 140 h 140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6" h="140">
                          <a:moveTo>
                            <a:pt x="0" y="137"/>
                          </a:moveTo>
                          <a:lnTo>
                            <a:pt x="2" y="140"/>
                          </a:lnTo>
                          <a:lnTo>
                            <a:pt x="6" y="140"/>
                          </a:lnTo>
                          <a:lnTo>
                            <a:pt x="6" y="6"/>
                          </a:lnTo>
                          <a:lnTo>
                            <a:pt x="6" y="0"/>
                          </a:ln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0" y="137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16" name="Line 5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211" y="171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17" name="Freeform 511"/>
                    <p:cNvSpPr>
                      <a:spLocks/>
                    </p:cNvSpPr>
                    <p:nvPr/>
                  </p:nvSpPr>
                  <p:spPr bwMode="auto">
                    <a:xfrm>
                      <a:off x="10210" y="1716"/>
                      <a:ext cx="15" cy="2"/>
                    </a:xfrm>
                    <a:custGeom>
                      <a:avLst/>
                      <a:gdLst>
                        <a:gd name="T0" fmla="*/ 0 w 46"/>
                        <a:gd name="T1" fmla="*/ 0 h 6"/>
                        <a:gd name="T2" fmla="*/ 0 w 46"/>
                        <a:gd name="T3" fmla="*/ 0 h 6"/>
                        <a:gd name="T4" fmla="*/ 0 w 46"/>
                        <a:gd name="T5" fmla="*/ 0 h 6"/>
                        <a:gd name="T6" fmla="*/ 0 w 46"/>
                        <a:gd name="T7" fmla="*/ 0 h 6"/>
                        <a:gd name="T8" fmla="*/ 0 w 46"/>
                        <a:gd name="T9" fmla="*/ 0 h 6"/>
                        <a:gd name="T10" fmla="*/ 0 w 46"/>
                        <a:gd name="T11" fmla="*/ 0 h 6"/>
                        <a:gd name="T12" fmla="*/ 0 w 46"/>
                        <a:gd name="T13" fmla="*/ 0 h 6"/>
                        <a:gd name="T14" fmla="*/ 0 w 46"/>
                        <a:gd name="T15" fmla="*/ 0 h 6"/>
                        <a:gd name="T16" fmla="*/ 0 w 46"/>
                        <a:gd name="T17" fmla="*/ 0 h 6"/>
                        <a:gd name="T18" fmla="*/ 0 w 46"/>
                        <a:gd name="T19" fmla="*/ 0 h 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46"/>
                        <a:gd name="T31" fmla="*/ 0 h 6"/>
                        <a:gd name="T32" fmla="*/ 46 w 46"/>
                        <a:gd name="T33" fmla="*/ 6 h 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46" h="6">
                          <a:moveTo>
                            <a:pt x="2" y="0"/>
                          </a:moveTo>
                          <a:lnTo>
                            <a:pt x="2" y="0"/>
                          </a:lnTo>
                          <a:lnTo>
                            <a:pt x="0" y="2"/>
                          </a:lnTo>
                          <a:lnTo>
                            <a:pt x="2" y="6"/>
                          </a:lnTo>
                          <a:lnTo>
                            <a:pt x="40" y="6"/>
                          </a:lnTo>
                          <a:lnTo>
                            <a:pt x="42" y="6"/>
                          </a:lnTo>
                          <a:lnTo>
                            <a:pt x="46" y="2"/>
                          </a:lnTo>
                          <a:lnTo>
                            <a:pt x="42" y="0"/>
                          </a:lnTo>
                          <a:lnTo>
                            <a:pt x="40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18" name="Line 5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223" y="1716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19" name="Freeform 513"/>
                    <p:cNvSpPr>
                      <a:spLocks/>
                    </p:cNvSpPr>
                    <p:nvPr/>
                  </p:nvSpPr>
                  <p:spPr bwMode="auto">
                    <a:xfrm>
                      <a:off x="10223" y="1670"/>
                      <a:ext cx="1" cy="48"/>
                    </a:xfrm>
                    <a:custGeom>
                      <a:avLst/>
                      <a:gdLst>
                        <a:gd name="T0" fmla="*/ 0 w 2"/>
                        <a:gd name="T1" fmla="*/ 0 h 143"/>
                        <a:gd name="T2" fmla="*/ 0 w 2"/>
                        <a:gd name="T3" fmla="*/ 0 h 143"/>
                        <a:gd name="T4" fmla="*/ 1 w 2"/>
                        <a:gd name="T5" fmla="*/ 0 h 143"/>
                        <a:gd name="T6" fmla="*/ 1 w 2"/>
                        <a:gd name="T7" fmla="*/ 0 h 143"/>
                        <a:gd name="T8" fmla="*/ 1 w 2"/>
                        <a:gd name="T9" fmla="*/ 0 h 143"/>
                        <a:gd name="T10" fmla="*/ 1 w 2"/>
                        <a:gd name="T11" fmla="*/ 0 h 143"/>
                        <a:gd name="T12" fmla="*/ 1 w 2"/>
                        <a:gd name="T13" fmla="*/ 0 h 143"/>
                        <a:gd name="T14" fmla="*/ 0 w 2"/>
                        <a:gd name="T15" fmla="*/ 0 h 143"/>
                        <a:gd name="T16" fmla="*/ 0 w 2"/>
                        <a:gd name="T17" fmla="*/ 0 h 143"/>
                        <a:gd name="T18" fmla="*/ 0 w 2"/>
                        <a:gd name="T19" fmla="*/ 0 h 143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2"/>
                        <a:gd name="T31" fmla="*/ 0 h 143"/>
                        <a:gd name="T32" fmla="*/ 2 w 2"/>
                        <a:gd name="T33" fmla="*/ 143 h 143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2" h="143">
                          <a:moveTo>
                            <a:pt x="0" y="139"/>
                          </a:moveTo>
                          <a:lnTo>
                            <a:pt x="0" y="143"/>
                          </a:lnTo>
                          <a:lnTo>
                            <a:pt x="2" y="143"/>
                          </a:lnTo>
                          <a:lnTo>
                            <a:pt x="2" y="5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139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20" name="Line 5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224" y="1670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21" name="Freeform 515"/>
                    <p:cNvSpPr>
                      <a:spLocks/>
                    </p:cNvSpPr>
                    <p:nvPr/>
                  </p:nvSpPr>
                  <p:spPr bwMode="auto">
                    <a:xfrm>
                      <a:off x="10223" y="1670"/>
                      <a:ext cx="142" cy="2"/>
                    </a:xfrm>
                    <a:custGeom>
                      <a:avLst/>
                      <a:gdLst>
                        <a:gd name="T0" fmla="*/ 0 w 425"/>
                        <a:gd name="T1" fmla="*/ 0 h 5"/>
                        <a:gd name="T2" fmla="*/ 0 w 425"/>
                        <a:gd name="T3" fmla="*/ 0 h 5"/>
                        <a:gd name="T4" fmla="*/ 0 w 425"/>
                        <a:gd name="T5" fmla="*/ 0 h 5"/>
                        <a:gd name="T6" fmla="*/ 0 w 425"/>
                        <a:gd name="T7" fmla="*/ 0 h 5"/>
                        <a:gd name="T8" fmla="*/ 0 w 425"/>
                        <a:gd name="T9" fmla="*/ 0 h 5"/>
                        <a:gd name="T10" fmla="*/ 0 w 425"/>
                        <a:gd name="T11" fmla="*/ 0 h 5"/>
                        <a:gd name="T12" fmla="*/ 0 w 425"/>
                        <a:gd name="T13" fmla="*/ 0 h 5"/>
                        <a:gd name="T14" fmla="*/ 0 w 425"/>
                        <a:gd name="T15" fmla="*/ 0 h 5"/>
                        <a:gd name="T16" fmla="*/ 0 w 425"/>
                        <a:gd name="T17" fmla="*/ 0 h 5"/>
                        <a:gd name="T18" fmla="*/ 0 w 425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425"/>
                        <a:gd name="T31" fmla="*/ 0 h 5"/>
                        <a:gd name="T32" fmla="*/ 425 w 425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425" h="5">
                          <a:moveTo>
                            <a:pt x="2" y="0"/>
                          </a:move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418" y="5"/>
                          </a:lnTo>
                          <a:lnTo>
                            <a:pt x="423" y="5"/>
                          </a:lnTo>
                          <a:lnTo>
                            <a:pt x="425" y="3"/>
                          </a:lnTo>
                          <a:lnTo>
                            <a:pt x="423" y="0"/>
                          </a:lnTo>
                          <a:lnTo>
                            <a:pt x="420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22" name="Line 5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64" y="1672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23" name="Freeform 517"/>
                    <p:cNvSpPr>
                      <a:spLocks/>
                    </p:cNvSpPr>
                    <p:nvPr/>
                  </p:nvSpPr>
                  <p:spPr bwMode="auto">
                    <a:xfrm>
                      <a:off x="10353" y="1670"/>
                      <a:ext cx="12" cy="2"/>
                    </a:xfrm>
                    <a:custGeom>
                      <a:avLst/>
                      <a:gdLst>
                        <a:gd name="T0" fmla="*/ 0 w 35"/>
                        <a:gd name="T1" fmla="*/ 0 h 5"/>
                        <a:gd name="T2" fmla="*/ 0 w 35"/>
                        <a:gd name="T3" fmla="*/ 0 h 5"/>
                        <a:gd name="T4" fmla="*/ 0 w 35"/>
                        <a:gd name="T5" fmla="*/ 0 h 5"/>
                        <a:gd name="T6" fmla="*/ 0 w 35"/>
                        <a:gd name="T7" fmla="*/ 0 h 5"/>
                        <a:gd name="T8" fmla="*/ 0 w 35"/>
                        <a:gd name="T9" fmla="*/ 0 h 5"/>
                        <a:gd name="T10" fmla="*/ 0 w 35"/>
                        <a:gd name="T11" fmla="*/ 0 h 5"/>
                        <a:gd name="T12" fmla="*/ 0 w 35"/>
                        <a:gd name="T13" fmla="*/ 0 h 5"/>
                        <a:gd name="T14" fmla="*/ 0 w 35"/>
                        <a:gd name="T15" fmla="*/ 0 h 5"/>
                        <a:gd name="T16" fmla="*/ 0 w 35"/>
                        <a:gd name="T17" fmla="*/ 0 h 5"/>
                        <a:gd name="T18" fmla="*/ 0 w 35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35"/>
                        <a:gd name="T31" fmla="*/ 0 h 5"/>
                        <a:gd name="T32" fmla="*/ 35 w 35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35" h="5">
                          <a:moveTo>
                            <a:pt x="33" y="5"/>
                          </a:moveTo>
                          <a:lnTo>
                            <a:pt x="33" y="5"/>
                          </a:lnTo>
                          <a:lnTo>
                            <a:pt x="35" y="3"/>
                          </a:lnTo>
                          <a:lnTo>
                            <a:pt x="33" y="0"/>
                          </a:lnTo>
                          <a:lnTo>
                            <a:pt x="3" y="0"/>
                          </a:ln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3" y="5"/>
                          </a:lnTo>
                          <a:lnTo>
                            <a:pt x="33" y="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24" name="Line 5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54" y="1670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25" name="Freeform 519"/>
                    <p:cNvSpPr>
                      <a:spLocks/>
                    </p:cNvSpPr>
                    <p:nvPr/>
                  </p:nvSpPr>
                  <p:spPr bwMode="auto">
                    <a:xfrm>
                      <a:off x="10353" y="1670"/>
                      <a:ext cx="603" cy="2"/>
                    </a:xfrm>
                    <a:custGeom>
                      <a:avLst/>
                      <a:gdLst>
                        <a:gd name="T0" fmla="*/ 0 w 1809"/>
                        <a:gd name="T1" fmla="*/ 0 h 5"/>
                        <a:gd name="T2" fmla="*/ 0 w 1809"/>
                        <a:gd name="T3" fmla="*/ 0 h 5"/>
                        <a:gd name="T4" fmla="*/ 0 w 1809"/>
                        <a:gd name="T5" fmla="*/ 0 h 5"/>
                        <a:gd name="T6" fmla="*/ 0 w 1809"/>
                        <a:gd name="T7" fmla="*/ 0 h 5"/>
                        <a:gd name="T8" fmla="*/ 0 w 1809"/>
                        <a:gd name="T9" fmla="*/ 0 h 5"/>
                        <a:gd name="T10" fmla="*/ 0 w 1809"/>
                        <a:gd name="T11" fmla="*/ 0 h 5"/>
                        <a:gd name="T12" fmla="*/ 0 w 1809"/>
                        <a:gd name="T13" fmla="*/ 0 h 5"/>
                        <a:gd name="T14" fmla="*/ 0 w 1809"/>
                        <a:gd name="T15" fmla="*/ 0 h 5"/>
                        <a:gd name="T16" fmla="*/ 0 w 1809"/>
                        <a:gd name="T17" fmla="*/ 0 h 5"/>
                        <a:gd name="T18" fmla="*/ 0 w 1809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809"/>
                        <a:gd name="T31" fmla="*/ 0 h 5"/>
                        <a:gd name="T32" fmla="*/ 1809 w 1809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809" h="5">
                          <a:moveTo>
                            <a:pt x="3" y="0"/>
                          </a:moveTo>
                          <a:lnTo>
                            <a:pt x="0" y="0"/>
                          </a:ln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1803" y="5"/>
                          </a:lnTo>
                          <a:lnTo>
                            <a:pt x="1809" y="5"/>
                          </a:lnTo>
                          <a:lnTo>
                            <a:pt x="1809" y="3"/>
                          </a:lnTo>
                          <a:lnTo>
                            <a:pt x="1809" y="0"/>
                          </a:lnTo>
                          <a:lnTo>
                            <a:pt x="1805" y="0"/>
                          </a:lnTo>
                          <a:lnTo>
                            <a:pt x="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26" name="Line 5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955" y="1672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27" name="Freeform 521"/>
                    <p:cNvSpPr>
                      <a:spLocks/>
                    </p:cNvSpPr>
                    <p:nvPr/>
                  </p:nvSpPr>
                  <p:spPr bwMode="auto">
                    <a:xfrm>
                      <a:off x="10945" y="1670"/>
                      <a:ext cx="11" cy="2"/>
                    </a:xfrm>
                    <a:custGeom>
                      <a:avLst/>
                      <a:gdLst>
                        <a:gd name="T0" fmla="*/ 0 w 35"/>
                        <a:gd name="T1" fmla="*/ 0 h 5"/>
                        <a:gd name="T2" fmla="*/ 0 w 35"/>
                        <a:gd name="T3" fmla="*/ 0 h 5"/>
                        <a:gd name="T4" fmla="*/ 0 w 35"/>
                        <a:gd name="T5" fmla="*/ 0 h 5"/>
                        <a:gd name="T6" fmla="*/ 0 w 35"/>
                        <a:gd name="T7" fmla="*/ 0 h 5"/>
                        <a:gd name="T8" fmla="*/ 0 w 35"/>
                        <a:gd name="T9" fmla="*/ 0 h 5"/>
                        <a:gd name="T10" fmla="*/ 0 w 35"/>
                        <a:gd name="T11" fmla="*/ 0 h 5"/>
                        <a:gd name="T12" fmla="*/ 0 w 35"/>
                        <a:gd name="T13" fmla="*/ 0 h 5"/>
                        <a:gd name="T14" fmla="*/ 0 w 35"/>
                        <a:gd name="T15" fmla="*/ 0 h 5"/>
                        <a:gd name="T16" fmla="*/ 0 w 35"/>
                        <a:gd name="T17" fmla="*/ 0 h 5"/>
                        <a:gd name="T18" fmla="*/ 0 w 35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35"/>
                        <a:gd name="T31" fmla="*/ 0 h 5"/>
                        <a:gd name="T32" fmla="*/ 35 w 35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35" h="5">
                          <a:moveTo>
                            <a:pt x="31" y="5"/>
                          </a:moveTo>
                          <a:lnTo>
                            <a:pt x="35" y="5"/>
                          </a:lnTo>
                          <a:lnTo>
                            <a:pt x="35" y="3"/>
                          </a:lnTo>
                          <a:lnTo>
                            <a:pt x="35" y="0"/>
                          </a:lnTo>
                          <a:lnTo>
                            <a:pt x="5" y="0"/>
                          </a:lnTo>
                          <a:lnTo>
                            <a:pt x="2" y="0"/>
                          </a:lnTo>
                          <a:lnTo>
                            <a:pt x="0" y="3"/>
                          </a:lnTo>
                          <a:lnTo>
                            <a:pt x="2" y="5"/>
                          </a:lnTo>
                          <a:lnTo>
                            <a:pt x="31" y="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28" name="Line 5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945" y="1670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29" name="Freeform 523"/>
                    <p:cNvSpPr>
                      <a:spLocks/>
                    </p:cNvSpPr>
                    <p:nvPr/>
                  </p:nvSpPr>
                  <p:spPr bwMode="auto">
                    <a:xfrm>
                      <a:off x="10945" y="1670"/>
                      <a:ext cx="181" cy="2"/>
                    </a:xfrm>
                    <a:custGeom>
                      <a:avLst/>
                      <a:gdLst>
                        <a:gd name="T0" fmla="*/ 0 w 543"/>
                        <a:gd name="T1" fmla="*/ 0 h 5"/>
                        <a:gd name="T2" fmla="*/ 0 w 543"/>
                        <a:gd name="T3" fmla="*/ 0 h 5"/>
                        <a:gd name="T4" fmla="*/ 0 w 543"/>
                        <a:gd name="T5" fmla="*/ 0 h 5"/>
                        <a:gd name="T6" fmla="*/ 0 w 543"/>
                        <a:gd name="T7" fmla="*/ 0 h 5"/>
                        <a:gd name="T8" fmla="*/ 0 w 543"/>
                        <a:gd name="T9" fmla="*/ 0 h 5"/>
                        <a:gd name="T10" fmla="*/ 0 w 543"/>
                        <a:gd name="T11" fmla="*/ 0 h 5"/>
                        <a:gd name="T12" fmla="*/ 0 w 543"/>
                        <a:gd name="T13" fmla="*/ 0 h 5"/>
                        <a:gd name="T14" fmla="*/ 0 w 543"/>
                        <a:gd name="T15" fmla="*/ 0 h 5"/>
                        <a:gd name="T16" fmla="*/ 0 w 543"/>
                        <a:gd name="T17" fmla="*/ 0 h 5"/>
                        <a:gd name="T18" fmla="*/ 0 w 543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43"/>
                        <a:gd name="T31" fmla="*/ 0 h 5"/>
                        <a:gd name="T32" fmla="*/ 543 w 543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43" h="5">
                          <a:moveTo>
                            <a:pt x="2" y="0"/>
                          </a:moveTo>
                          <a:lnTo>
                            <a:pt x="2" y="0"/>
                          </a:lnTo>
                          <a:lnTo>
                            <a:pt x="0" y="3"/>
                          </a:lnTo>
                          <a:lnTo>
                            <a:pt x="2" y="5"/>
                          </a:lnTo>
                          <a:lnTo>
                            <a:pt x="538" y="5"/>
                          </a:lnTo>
                          <a:lnTo>
                            <a:pt x="543" y="5"/>
                          </a:lnTo>
                          <a:lnTo>
                            <a:pt x="543" y="3"/>
                          </a:lnTo>
                          <a:lnTo>
                            <a:pt x="543" y="0"/>
                          </a:lnTo>
                          <a:lnTo>
                            <a:pt x="538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30" name="Line 5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25" y="1670"/>
                      <a:ext cx="1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0031" name="Freeform 525"/>
                    <p:cNvSpPr>
                      <a:spLocks/>
                    </p:cNvSpPr>
                    <p:nvPr/>
                  </p:nvSpPr>
                  <p:spPr bwMode="auto">
                    <a:xfrm>
                      <a:off x="11124" y="1670"/>
                      <a:ext cx="5" cy="2"/>
                    </a:xfrm>
                    <a:custGeom>
                      <a:avLst/>
                      <a:gdLst>
                        <a:gd name="T0" fmla="*/ 0 w 16"/>
                        <a:gd name="T1" fmla="*/ 0 h 5"/>
                        <a:gd name="T2" fmla="*/ 0 w 16"/>
                        <a:gd name="T3" fmla="*/ 0 h 5"/>
                        <a:gd name="T4" fmla="*/ 0 w 16"/>
                        <a:gd name="T5" fmla="*/ 0 h 5"/>
                        <a:gd name="T6" fmla="*/ 0 w 16"/>
                        <a:gd name="T7" fmla="*/ 0 h 5"/>
                        <a:gd name="T8" fmla="*/ 0 w 16"/>
                        <a:gd name="T9" fmla="*/ 0 h 5"/>
                        <a:gd name="T10" fmla="*/ 0 w 16"/>
                        <a:gd name="T11" fmla="*/ 0 h 5"/>
                        <a:gd name="T12" fmla="*/ 0 w 16"/>
                        <a:gd name="T13" fmla="*/ 0 h 5"/>
                        <a:gd name="T14" fmla="*/ 0 w 16"/>
                        <a:gd name="T15" fmla="*/ 0 h 5"/>
                        <a:gd name="T16" fmla="*/ 0 w 16"/>
                        <a:gd name="T17" fmla="*/ 0 h 5"/>
                        <a:gd name="T18" fmla="*/ 0 w 16"/>
                        <a:gd name="T19" fmla="*/ 0 h 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6"/>
                        <a:gd name="T31" fmla="*/ 0 h 5"/>
                        <a:gd name="T32" fmla="*/ 16 w 16"/>
                        <a:gd name="T33" fmla="*/ 5 h 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6" h="5">
                          <a:moveTo>
                            <a:pt x="2" y="0"/>
                          </a:moveTo>
                          <a:lnTo>
                            <a:pt x="2" y="0"/>
                          </a:lnTo>
                          <a:lnTo>
                            <a:pt x="0" y="3"/>
                          </a:lnTo>
                          <a:lnTo>
                            <a:pt x="2" y="5"/>
                          </a:lnTo>
                          <a:lnTo>
                            <a:pt x="10" y="5"/>
                          </a:lnTo>
                          <a:lnTo>
                            <a:pt x="13" y="5"/>
                          </a:lnTo>
                          <a:lnTo>
                            <a:pt x="16" y="3"/>
                          </a:lnTo>
                          <a:lnTo>
                            <a:pt x="13" y="0"/>
                          </a:lnTo>
                          <a:lnTo>
                            <a:pt x="10" y="0"/>
                          </a:lnTo>
                          <a:lnTo>
                            <a:pt x="2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>
                      <a:solidFill>
                        <a:srgbClr val="E66D1A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20" name="Group 526"/>
            <p:cNvGrpSpPr>
              <a:grpSpLocks/>
            </p:cNvGrpSpPr>
            <p:nvPr/>
          </p:nvGrpSpPr>
          <p:grpSpPr bwMode="auto">
            <a:xfrm>
              <a:off x="1683" y="2417"/>
              <a:ext cx="3062" cy="610"/>
              <a:chOff x="7986" y="1306"/>
              <a:chExt cx="2960" cy="1590"/>
            </a:xfrm>
          </p:grpSpPr>
          <p:sp>
            <p:nvSpPr>
              <p:cNvPr id="320214" name="Line 527"/>
              <p:cNvSpPr>
                <a:spLocks noChangeShapeType="1"/>
              </p:cNvSpPr>
              <p:nvPr/>
            </p:nvSpPr>
            <p:spPr bwMode="auto">
              <a:xfrm>
                <a:off x="7986" y="2579"/>
                <a:ext cx="1" cy="317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15" name="Line 528"/>
              <p:cNvSpPr>
                <a:spLocks noChangeShapeType="1"/>
              </p:cNvSpPr>
              <p:nvPr/>
            </p:nvSpPr>
            <p:spPr bwMode="auto">
              <a:xfrm>
                <a:off x="8578" y="2343"/>
                <a:ext cx="1" cy="389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16" name="Line 529"/>
              <p:cNvSpPr>
                <a:spLocks noChangeShapeType="1"/>
              </p:cNvSpPr>
              <p:nvPr/>
            </p:nvSpPr>
            <p:spPr bwMode="auto">
              <a:xfrm>
                <a:off x="9170" y="1824"/>
                <a:ext cx="1" cy="554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17" name="Line 530"/>
              <p:cNvSpPr>
                <a:spLocks noChangeShapeType="1"/>
              </p:cNvSpPr>
              <p:nvPr/>
            </p:nvSpPr>
            <p:spPr bwMode="auto">
              <a:xfrm>
                <a:off x="9762" y="1560"/>
                <a:ext cx="1" cy="634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18" name="Line 531"/>
              <p:cNvSpPr>
                <a:spLocks noChangeShapeType="1"/>
              </p:cNvSpPr>
              <p:nvPr/>
            </p:nvSpPr>
            <p:spPr bwMode="auto">
              <a:xfrm>
                <a:off x="10354" y="1306"/>
                <a:ext cx="1" cy="73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19" name="Line 532"/>
              <p:cNvSpPr>
                <a:spLocks noChangeShapeType="1"/>
              </p:cNvSpPr>
              <p:nvPr/>
            </p:nvSpPr>
            <p:spPr bwMode="auto">
              <a:xfrm>
                <a:off x="10945" y="1306"/>
                <a:ext cx="1" cy="73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19544" name="Line 870"/>
          <p:cNvSpPr>
            <a:spLocks noChangeShapeType="1"/>
          </p:cNvSpPr>
          <p:nvPr/>
        </p:nvSpPr>
        <p:spPr bwMode="auto">
          <a:xfrm>
            <a:off x="1925638" y="4883150"/>
            <a:ext cx="1587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45" name="Freeform 871"/>
          <p:cNvSpPr>
            <a:spLocks/>
          </p:cNvSpPr>
          <p:nvPr/>
        </p:nvSpPr>
        <p:spPr bwMode="auto">
          <a:xfrm>
            <a:off x="1924050" y="4883150"/>
            <a:ext cx="19050" cy="1588"/>
          </a:xfrm>
          <a:custGeom>
            <a:avLst/>
            <a:gdLst>
              <a:gd name="T0" fmla="*/ 0 w 35"/>
              <a:gd name="T1" fmla="*/ 0 h 6"/>
              <a:gd name="T2" fmla="*/ 0 w 35"/>
              <a:gd name="T3" fmla="*/ 0 h 6"/>
              <a:gd name="T4" fmla="*/ 0 w 35"/>
              <a:gd name="T5" fmla="*/ 0 h 6"/>
              <a:gd name="T6" fmla="*/ 0 w 35"/>
              <a:gd name="T7" fmla="*/ 0 h 6"/>
              <a:gd name="T8" fmla="*/ 0 w 35"/>
              <a:gd name="T9" fmla="*/ 0 h 6"/>
              <a:gd name="T10" fmla="*/ 0 w 35"/>
              <a:gd name="T11" fmla="*/ 0 h 6"/>
              <a:gd name="T12" fmla="*/ 0 w 35"/>
              <a:gd name="T13" fmla="*/ 0 h 6"/>
              <a:gd name="T14" fmla="*/ 0 w 35"/>
              <a:gd name="T15" fmla="*/ 0 h 6"/>
              <a:gd name="T16" fmla="*/ 0 w 35"/>
              <a:gd name="T17" fmla="*/ 0 h 6"/>
              <a:gd name="T18" fmla="*/ 0 w 35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5"/>
              <a:gd name="T31" fmla="*/ 0 h 6"/>
              <a:gd name="T32" fmla="*/ 35 w 35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5" h="6">
                <a:moveTo>
                  <a:pt x="2" y="0"/>
                </a:moveTo>
                <a:lnTo>
                  <a:pt x="0" y="4"/>
                </a:lnTo>
                <a:lnTo>
                  <a:pt x="0" y="6"/>
                </a:lnTo>
                <a:lnTo>
                  <a:pt x="26" y="6"/>
                </a:lnTo>
                <a:lnTo>
                  <a:pt x="35" y="6"/>
                </a:lnTo>
                <a:lnTo>
                  <a:pt x="35" y="4"/>
                </a:lnTo>
                <a:lnTo>
                  <a:pt x="29" y="0"/>
                </a:lnTo>
                <a:lnTo>
                  <a:pt x="2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46" name="Line 872"/>
          <p:cNvSpPr>
            <a:spLocks noChangeShapeType="1"/>
          </p:cNvSpPr>
          <p:nvPr/>
        </p:nvSpPr>
        <p:spPr bwMode="auto">
          <a:xfrm>
            <a:off x="1939925" y="4884738"/>
            <a:ext cx="1588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47" name="Freeform 873"/>
          <p:cNvSpPr>
            <a:spLocks/>
          </p:cNvSpPr>
          <p:nvPr/>
        </p:nvSpPr>
        <p:spPr bwMode="auto">
          <a:xfrm>
            <a:off x="1939925" y="4878388"/>
            <a:ext cx="3175" cy="6350"/>
          </a:xfrm>
          <a:custGeom>
            <a:avLst/>
            <a:gdLst>
              <a:gd name="T0" fmla="*/ 0 w 6"/>
              <a:gd name="T1" fmla="*/ 0 h 21"/>
              <a:gd name="T2" fmla="*/ 0 w 6"/>
              <a:gd name="T3" fmla="*/ 0 h 21"/>
              <a:gd name="T4" fmla="*/ 0 w 6"/>
              <a:gd name="T5" fmla="*/ 0 h 21"/>
              <a:gd name="T6" fmla="*/ 0 w 6"/>
              <a:gd name="T7" fmla="*/ 0 h 21"/>
              <a:gd name="T8" fmla="*/ 0 w 6"/>
              <a:gd name="T9" fmla="*/ 0 h 21"/>
              <a:gd name="T10" fmla="*/ 0 w 6"/>
              <a:gd name="T11" fmla="*/ 0 h 21"/>
              <a:gd name="T12" fmla="*/ 0 w 6"/>
              <a:gd name="T13" fmla="*/ 0 h 21"/>
              <a:gd name="T14" fmla="*/ 0 w 6"/>
              <a:gd name="T15" fmla="*/ 0 h 21"/>
              <a:gd name="T16" fmla="*/ 0 w 6"/>
              <a:gd name="T17" fmla="*/ 0 h 21"/>
              <a:gd name="T18" fmla="*/ 0 w 6"/>
              <a:gd name="T19" fmla="*/ 0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21"/>
              <a:gd name="T32" fmla="*/ 6 w 6"/>
              <a:gd name="T33" fmla="*/ 21 h 2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21">
                <a:moveTo>
                  <a:pt x="0" y="19"/>
                </a:moveTo>
                <a:lnTo>
                  <a:pt x="0" y="21"/>
                </a:lnTo>
                <a:lnTo>
                  <a:pt x="3" y="21"/>
                </a:lnTo>
                <a:lnTo>
                  <a:pt x="6" y="21"/>
                </a:lnTo>
                <a:lnTo>
                  <a:pt x="6" y="7"/>
                </a:lnTo>
                <a:lnTo>
                  <a:pt x="6" y="0"/>
                </a:ln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0" y="19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48" name="Line 874"/>
          <p:cNvSpPr>
            <a:spLocks noChangeShapeType="1"/>
          </p:cNvSpPr>
          <p:nvPr/>
        </p:nvSpPr>
        <p:spPr bwMode="auto">
          <a:xfrm>
            <a:off x="1941513" y="4878388"/>
            <a:ext cx="1587" cy="0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49" name="Freeform 875"/>
          <p:cNvSpPr>
            <a:spLocks/>
          </p:cNvSpPr>
          <p:nvPr/>
        </p:nvSpPr>
        <p:spPr bwMode="auto">
          <a:xfrm>
            <a:off x="1939925" y="4878388"/>
            <a:ext cx="53975" cy="3175"/>
          </a:xfrm>
          <a:custGeom>
            <a:avLst/>
            <a:gdLst>
              <a:gd name="T0" fmla="*/ 0 w 104"/>
              <a:gd name="T1" fmla="*/ 0 h 7"/>
              <a:gd name="T2" fmla="*/ 0 w 104"/>
              <a:gd name="T3" fmla="*/ 0 h 7"/>
              <a:gd name="T4" fmla="*/ 0 w 104"/>
              <a:gd name="T5" fmla="*/ 0 h 7"/>
              <a:gd name="T6" fmla="*/ 0 w 104"/>
              <a:gd name="T7" fmla="*/ 0 h 7"/>
              <a:gd name="T8" fmla="*/ 0 w 104"/>
              <a:gd name="T9" fmla="*/ 0 h 7"/>
              <a:gd name="T10" fmla="*/ 0 w 104"/>
              <a:gd name="T11" fmla="*/ 0 h 7"/>
              <a:gd name="T12" fmla="*/ 0 w 104"/>
              <a:gd name="T13" fmla="*/ 0 h 7"/>
              <a:gd name="T14" fmla="*/ 0 w 104"/>
              <a:gd name="T15" fmla="*/ 0 h 7"/>
              <a:gd name="T16" fmla="*/ 0 w 104"/>
              <a:gd name="T17" fmla="*/ 0 h 7"/>
              <a:gd name="T18" fmla="*/ 0 w 104"/>
              <a:gd name="T19" fmla="*/ 0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4"/>
              <a:gd name="T31" fmla="*/ 0 h 7"/>
              <a:gd name="T32" fmla="*/ 104 w 104"/>
              <a:gd name="T33" fmla="*/ 7 h 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4" h="7">
                <a:moveTo>
                  <a:pt x="3" y="0"/>
                </a:moveTo>
                <a:lnTo>
                  <a:pt x="0" y="0"/>
                </a:lnTo>
                <a:lnTo>
                  <a:pt x="0" y="3"/>
                </a:lnTo>
                <a:lnTo>
                  <a:pt x="0" y="7"/>
                </a:lnTo>
                <a:lnTo>
                  <a:pt x="98" y="7"/>
                </a:lnTo>
                <a:lnTo>
                  <a:pt x="104" y="7"/>
                </a:lnTo>
                <a:lnTo>
                  <a:pt x="104" y="3"/>
                </a:lnTo>
                <a:lnTo>
                  <a:pt x="104" y="0"/>
                </a:lnTo>
                <a:lnTo>
                  <a:pt x="102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50" name="Line 876"/>
          <p:cNvSpPr>
            <a:spLocks noChangeShapeType="1"/>
          </p:cNvSpPr>
          <p:nvPr/>
        </p:nvSpPr>
        <p:spPr bwMode="auto">
          <a:xfrm>
            <a:off x="1990725" y="4878388"/>
            <a:ext cx="1588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51" name="Freeform 877"/>
          <p:cNvSpPr>
            <a:spLocks/>
          </p:cNvSpPr>
          <p:nvPr/>
        </p:nvSpPr>
        <p:spPr bwMode="auto">
          <a:xfrm>
            <a:off x="1990725" y="4870450"/>
            <a:ext cx="3175" cy="11113"/>
          </a:xfrm>
          <a:custGeom>
            <a:avLst/>
            <a:gdLst>
              <a:gd name="T0" fmla="*/ 0 w 6"/>
              <a:gd name="T1" fmla="*/ 0 h 25"/>
              <a:gd name="T2" fmla="*/ 0 w 6"/>
              <a:gd name="T3" fmla="*/ 0 h 25"/>
              <a:gd name="T4" fmla="*/ 0 w 6"/>
              <a:gd name="T5" fmla="*/ 0 h 25"/>
              <a:gd name="T6" fmla="*/ 0 w 6"/>
              <a:gd name="T7" fmla="*/ 0 h 25"/>
              <a:gd name="T8" fmla="*/ 0 w 6"/>
              <a:gd name="T9" fmla="*/ 0 h 25"/>
              <a:gd name="T10" fmla="*/ 0 w 6"/>
              <a:gd name="T11" fmla="*/ 0 h 25"/>
              <a:gd name="T12" fmla="*/ 0 w 6"/>
              <a:gd name="T13" fmla="*/ 0 h 25"/>
              <a:gd name="T14" fmla="*/ 0 w 6"/>
              <a:gd name="T15" fmla="*/ 0 h 25"/>
              <a:gd name="T16" fmla="*/ 0 w 6"/>
              <a:gd name="T17" fmla="*/ 0 h 25"/>
              <a:gd name="T18" fmla="*/ 0 w 6"/>
              <a:gd name="T19" fmla="*/ 0 h 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25"/>
              <a:gd name="T32" fmla="*/ 6 w 6"/>
              <a:gd name="T33" fmla="*/ 25 h 2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25">
                <a:moveTo>
                  <a:pt x="0" y="21"/>
                </a:moveTo>
                <a:lnTo>
                  <a:pt x="0" y="25"/>
                </a:lnTo>
                <a:lnTo>
                  <a:pt x="4" y="25"/>
                </a:lnTo>
                <a:lnTo>
                  <a:pt x="6" y="25"/>
                </a:lnTo>
                <a:lnTo>
                  <a:pt x="6" y="8"/>
                </a:lnTo>
                <a:lnTo>
                  <a:pt x="6" y="2"/>
                </a:lnTo>
                <a:lnTo>
                  <a:pt x="4" y="0"/>
                </a:lnTo>
                <a:lnTo>
                  <a:pt x="0" y="2"/>
                </a:lnTo>
                <a:lnTo>
                  <a:pt x="0" y="6"/>
                </a:lnTo>
                <a:lnTo>
                  <a:pt x="0" y="21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52" name="Line 878"/>
          <p:cNvSpPr>
            <a:spLocks noChangeShapeType="1"/>
          </p:cNvSpPr>
          <p:nvPr/>
        </p:nvSpPr>
        <p:spPr bwMode="auto">
          <a:xfrm>
            <a:off x="1992313" y="4870450"/>
            <a:ext cx="1587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53" name="Freeform 879"/>
          <p:cNvSpPr>
            <a:spLocks/>
          </p:cNvSpPr>
          <p:nvPr/>
        </p:nvSpPr>
        <p:spPr bwMode="auto">
          <a:xfrm>
            <a:off x="1990725" y="4870450"/>
            <a:ext cx="11113" cy="1588"/>
          </a:xfrm>
          <a:custGeom>
            <a:avLst/>
            <a:gdLst>
              <a:gd name="T0" fmla="*/ 0 w 26"/>
              <a:gd name="T1" fmla="*/ 0 h 6"/>
              <a:gd name="T2" fmla="*/ 0 w 26"/>
              <a:gd name="T3" fmla="*/ 0 h 6"/>
              <a:gd name="T4" fmla="*/ 0 w 26"/>
              <a:gd name="T5" fmla="*/ 0 h 6"/>
              <a:gd name="T6" fmla="*/ 0 w 26"/>
              <a:gd name="T7" fmla="*/ 0 h 6"/>
              <a:gd name="T8" fmla="*/ 0 w 26"/>
              <a:gd name="T9" fmla="*/ 0 h 6"/>
              <a:gd name="T10" fmla="*/ 0 w 26"/>
              <a:gd name="T11" fmla="*/ 0 h 6"/>
              <a:gd name="T12" fmla="*/ 0 w 26"/>
              <a:gd name="T13" fmla="*/ 0 h 6"/>
              <a:gd name="T14" fmla="*/ 0 w 26"/>
              <a:gd name="T15" fmla="*/ 0 h 6"/>
              <a:gd name="T16" fmla="*/ 0 w 26"/>
              <a:gd name="T17" fmla="*/ 0 h 6"/>
              <a:gd name="T18" fmla="*/ 0 w 26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6"/>
              <a:gd name="T31" fmla="*/ 0 h 6"/>
              <a:gd name="T32" fmla="*/ 26 w 26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6" h="6">
                <a:moveTo>
                  <a:pt x="4" y="0"/>
                </a:moveTo>
                <a:lnTo>
                  <a:pt x="0" y="2"/>
                </a:lnTo>
                <a:lnTo>
                  <a:pt x="0" y="6"/>
                </a:lnTo>
                <a:lnTo>
                  <a:pt x="20" y="6"/>
                </a:lnTo>
                <a:lnTo>
                  <a:pt x="26" y="6"/>
                </a:lnTo>
                <a:lnTo>
                  <a:pt x="26" y="2"/>
                </a:lnTo>
                <a:lnTo>
                  <a:pt x="22" y="0"/>
                </a:lnTo>
                <a:lnTo>
                  <a:pt x="4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54" name="Line 880"/>
          <p:cNvSpPr>
            <a:spLocks noChangeShapeType="1"/>
          </p:cNvSpPr>
          <p:nvPr/>
        </p:nvSpPr>
        <p:spPr bwMode="auto">
          <a:xfrm>
            <a:off x="1998663" y="4872038"/>
            <a:ext cx="1587" cy="0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55" name="Freeform 881"/>
          <p:cNvSpPr>
            <a:spLocks/>
          </p:cNvSpPr>
          <p:nvPr/>
        </p:nvSpPr>
        <p:spPr bwMode="auto">
          <a:xfrm>
            <a:off x="1998663" y="4857750"/>
            <a:ext cx="3175" cy="14288"/>
          </a:xfrm>
          <a:custGeom>
            <a:avLst/>
            <a:gdLst>
              <a:gd name="T0" fmla="*/ 0 w 6"/>
              <a:gd name="T1" fmla="*/ 0 h 40"/>
              <a:gd name="T2" fmla="*/ 0 w 6"/>
              <a:gd name="T3" fmla="*/ 0 h 40"/>
              <a:gd name="T4" fmla="*/ 0 w 6"/>
              <a:gd name="T5" fmla="*/ 0 h 40"/>
              <a:gd name="T6" fmla="*/ 0 w 6"/>
              <a:gd name="T7" fmla="*/ 0 h 40"/>
              <a:gd name="T8" fmla="*/ 0 w 6"/>
              <a:gd name="T9" fmla="*/ 0 h 40"/>
              <a:gd name="T10" fmla="*/ 0 w 6"/>
              <a:gd name="T11" fmla="*/ 0 h 40"/>
              <a:gd name="T12" fmla="*/ 0 w 6"/>
              <a:gd name="T13" fmla="*/ 0 h 40"/>
              <a:gd name="T14" fmla="*/ 0 w 6"/>
              <a:gd name="T15" fmla="*/ 0 h 40"/>
              <a:gd name="T16" fmla="*/ 0 w 6"/>
              <a:gd name="T17" fmla="*/ 0 h 40"/>
              <a:gd name="T18" fmla="*/ 0 w 6"/>
              <a:gd name="T19" fmla="*/ 0 h 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40"/>
              <a:gd name="T32" fmla="*/ 6 w 6"/>
              <a:gd name="T33" fmla="*/ 40 h 4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40">
                <a:moveTo>
                  <a:pt x="0" y="36"/>
                </a:moveTo>
                <a:lnTo>
                  <a:pt x="2" y="40"/>
                </a:lnTo>
                <a:lnTo>
                  <a:pt x="6" y="40"/>
                </a:lnTo>
                <a:lnTo>
                  <a:pt x="6" y="9"/>
                </a:lnTo>
                <a:lnTo>
                  <a:pt x="6" y="3"/>
                </a:lnTo>
                <a:lnTo>
                  <a:pt x="2" y="0"/>
                </a:lnTo>
                <a:lnTo>
                  <a:pt x="2" y="3"/>
                </a:lnTo>
                <a:lnTo>
                  <a:pt x="0" y="7"/>
                </a:lnTo>
                <a:lnTo>
                  <a:pt x="0" y="36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56" name="Line 882"/>
          <p:cNvSpPr>
            <a:spLocks noChangeShapeType="1"/>
          </p:cNvSpPr>
          <p:nvPr/>
        </p:nvSpPr>
        <p:spPr bwMode="auto">
          <a:xfrm>
            <a:off x="2000250" y="4857750"/>
            <a:ext cx="1588" cy="0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57" name="Freeform 883"/>
          <p:cNvSpPr>
            <a:spLocks/>
          </p:cNvSpPr>
          <p:nvPr/>
        </p:nvSpPr>
        <p:spPr bwMode="auto">
          <a:xfrm>
            <a:off x="1998663" y="4857750"/>
            <a:ext cx="9525" cy="1588"/>
          </a:xfrm>
          <a:custGeom>
            <a:avLst/>
            <a:gdLst>
              <a:gd name="T0" fmla="*/ 0 w 16"/>
              <a:gd name="T1" fmla="*/ 0 h 7"/>
              <a:gd name="T2" fmla="*/ 0 w 16"/>
              <a:gd name="T3" fmla="*/ 0 h 7"/>
              <a:gd name="T4" fmla="*/ 0 w 16"/>
              <a:gd name="T5" fmla="*/ 0 h 7"/>
              <a:gd name="T6" fmla="*/ 0 w 16"/>
              <a:gd name="T7" fmla="*/ 0 h 7"/>
              <a:gd name="T8" fmla="*/ 0 w 16"/>
              <a:gd name="T9" fmla="*/ 0 h 7"/>
              <a:gd name="T10" fmla="*/ 0 w 16"/>
              <a:gd name="T11" fmla="*/ 0 h 7"/>
              <a:gd name="T12" fmla="*/ 0 w 16"/>
              <a:gd name="T13" fmla="*/ 0 h 7"/>
              <a:gd name="T14" fmla="*/ 0 w 16"/>
              <a:gd name="T15" fmla="*/ 0 h 7"/>
              <a:gd name="T16" fmla="*/ 0 w 16"/>
              <a:gd name="T17" fmla="*/ 0 h 7"/>
              <a:gd name="T18" fmla="*/ 0 w 16"/>
              <a:gd name="T19" fmla="*/ 0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"/>
              <a:gd name="T31" fmla="*/ 0 h 7"/>
              <a:gd name="T32" fmla="*/ 16 w 16"/>
              <a:gd name="T33" fmla="*/ 7 h 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" h="7">
                <a:moveTo>
                  <a:pt x="2" y="0"/>
                </a:moveTo>
                <a:lnTo>
                  <a:pt x="2" y="3"/>
                </a:lnTo>
                <a:lnTo>
                  <a:pt x="0" y="3"/>
                </a:lnTo>
                <a:lnTo>
                  <a:pt x="2" y="7"/>
                </a:lnTo>
                <a:lnTo>
                  <a:pt x="10" y="7"/>
                </a:lnTo>
                <a:lnTo>
                  <a:pt x="16" y="7"/>
                </a:lnTo>
                <a:lnTo>
                  <a:pt x="16" y="3"/>
                </a:lnTo>
                <a:lnTo>
                  <a:pt x="10" y="0"/>
                </a:lnTo>
                <a:lnTo>
                  <a:pt x="2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58" name="Line 884"/>
          <p:cNvSpPr>
            <a:spLocks noChangeShapeType="1"/>
          </p:cNvSpPr>
          <p:nvPr/>
        </p:nvSpPr>
        <p:spPr bwMode="auto">
          <a:xfrm>
            <a:off x="2005013" y="4857750"/>
            <a:ext cx="1587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59" name="Freeform 885"/>
          <p:cNvSpPr>
            <a:spLocks/>
          </p:cNvSpPr>
          <p:nvPr/>
        </p:nvSpPr>
        <p:spPr bwMode="auto">
          <a:xfrm>
            <a:off x="2005013" y="4849813"/>
            <a:ext cx="3175" cy="9525"/>
          </a:xfrm>
          <a:custGeom>
            <a:avLst/>
            <a:gdLst>
              <a:gd name="T0" fmla="*/ 0 w 6"/>
              <a:gd name="T1" fmla="*/ 0 h 23"/>
              <a:gd name="T2" fmla="*/ 0 w 6"/>
              <a:gd name="T3" fmla="*/ 0 h 23"/>
              <a:gd name="T4" fmla="*/ 0 w 6"/>
              <a:gd name="T5" fmla="*/ 0 h 23"/>
              <a:gd name="T6" fmla="*/ 0 w 6"/>
              <a:gd name="T7" fmla="*/ 0 h 23"/>
              <a:gd name="T8" fmla="*/ 0 w 6"/>
              <a:gd name="T9" fmla="*/ 0 h 23"/>
              <a:gd name="T10" fmla="*/ 0 w 6"/>
              <a:gd name="T11" fmla="*/ 0 h 23"/>
              <a:gd name="T12" fmla="*/ 0 w 6"/>
              <a:gd name="T13" fmla="*/ 0 h 23"/>
              <a:gd name="T14" fmla="*/ 0 w 6"/>
              <a:gd name="T15" fmla="*/ 0 h 23"/>
              <a:gd name="T16" fmla="*/ 0 w 6"/>
              <a:gd name="T17" fmla="*/ 0 h 23"/>
              <a:gd name="T18" fmla="*/ 0 w 6"/>
              <a:gd name="T19" fmla="*/ 0 h 2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23"/>
              <a:gd name="T32" fmla="*/ 6 w 6"/>
              <a:gd name="T33" fmla="*/ 23 h 2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23">
                <a:moveTo>
                  <a:pt x="0" y="19"/>
                </a:moveTo>
                <a:lnTo>
                  <a:pt x="0" y="23"/>
                </a:lnTo>
                <a:lnTo>
                  <a:pt x="3" y="23"/>
                </a:lnTo>
                <a:lnTo>
                  <a:pt x="6" y="23"/>
                </a:lnTo>
                <a:lnTo>
                  <a:pt x="6" y="6"/>
                </a:lnTo>
                <a:lnTo>
                  <a:pt x="6" y="0"/>
                </a:lnTo>
                <a:lnTo>
                  <a:pt x="3" y="0"/>
                </a:lnTo>
                <a:lnTo>
                  <a:pt x="0" y="0"/>
                </a:lnTo>
                <a:lnTo>
                  <a:pt x="0" y="4"/>
                </a:lnTo>
                <a:lnTo>
                  <a:pt x="0" y="19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60" name="Line 886"/>
          <p:cNvSpPr>
            <a:spLocks noChangeShapeType="1"/>
          </p:cNvSpPr>
          <p:nvPr/>
        </p:nvSpPr>
        <p:spPr bwMode="auto">
          <a:xfrm>
            <a:off x="2006600" y="4849813"/>
            <a:ext cx="1588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61" name="Freeform 887"/>
          <p:cNvSpPr>
            <a:spLocks/>
          </p:cNvSpPr>
          <p:nvPr/>
        </p:nvSpPr>
        <p:spPr bwMode="auto">
          <a:xfrm>
            <a:off x="2005013" y="4849813"/>
            <a:ext cx="19050" cy="3175"/>
          </a:xfrm>
          <a:custGeom>
            <a:avLst/>
            <a:gdLst>
              <a:gd name="T0" fmla="*/ 0 w 37"/>
              <a:gd name="T1" fmla="*/ 0 h 6"/>
              <a:gd name="T2" fmla="*/ 0 w 37"/>
              <a:gd name="T3" fmla="*/ 0 h 6"/>
              <a:gd name="T4" fmla="*/ 0 w 37"/>
              <a:gd name="T5" fmla="*/ 0 h 6"/>
              <a:gd name="T6" fmla="*/ 0 w 37"/>
              <a:gd name="T7" fmla="*/ 0 h 6"/>
              <a:gd name="T8" fmla="*/ 0 w 37"/>
              <a:gd name="T9" fmla="*/ 0 h 6"/>
              <a:gd name="T10" fmla="*/ 0 w 37"/>
              <a:gd name="T11" fmla="*/ 0 h 6"/>
              <a:gd name="T12" fmla="*/ 0 w 37"/>
              <a:gd name="T13" fmla="*/ 0 h 6"/>
              <a:gd name="T14" fmla="*/ 0 w 37"/>
              <a:gd name="T15" fmla="*/ 0 h 6"/>
              <a:gd name="T16" fmla="*/ 0 w 37"/>
              <a:gd name="T17" fmla="*/ 0 h 6"/>
              <a:gd name="T18" fmla="*/ 0 w 37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7"/>
              <a:gd name="T31" fmla="*/ 0 h 6"/>
              <a:gd name="T32" fmla="*/ 37 w 37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7" h="6">
                <a:moveTo>
                  <a:pt x="3" y="0"/>
                </a:moveTo>
                <a:lnTo>
                  <a:pt x="0" y="0"/>
                </a:lnTo>
                <a:lnTo>
                  <a:pt x="0" y="4"/>
                </a:lnTo>
                <a:lnTo>
                  <a:pt x="0" y="6"/>
                </a:lnTo>
                <a:lnTo>
                  <a:pt x="28" y="6"/>
                </a:lnTo>
                <a:lnTo>
                  <a:pt x="33" y="6"/>
                </a:lnTo>
                <a:lnTo>
                  <a:pt x="37" y="4"/>
                </a:lnTo>
                <a:lnTo>
                  <a:pt x="33" y="0"/>
                </a:lnTo>
                <a:lnTo>
                  <a:pt x="31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62" name="Line 888"/>
          <p:cNvSpPr>
            <a:spLocks noChangeShapeType="1"/>
          </p:cNvSpPr>
          <p:nvPr/>
        </p:nvSpPr>
        <p:spPr bwMode="auto">
          <a:xfrm>
            <a:off x="2019300" y="4851400"/>
            <a:ext cx="1588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63" name="Freeform 889"/>
          <p:cNvSpPr>
            <a:spLocks/>
          </p:cNvSpPr>
          <p:nvPr/>
        </p:nvSpPr>
        <p:spPr bwMode="auto">
          <a:xfrm>
            <a:off x="2019300" y="4841875"/>
            <a:ext cx="1588" cy="11113"/>
          </a:xfrm>
          <a:custGeom>
            <a:avLst/>
            <a:gdLst>
              <a:gd name="T0" fmla="*/ 0 w 2"/>
              <a:gd name="T1" fmla="*/ 0 h 24"/>
              <a:gd name="T2" fmla="*/ 0 w 2"/>
              <a:gd name="T3" fmla="*/ 0 h 24"/>
              <a:gd name="T4" fmla="*/ 794 w 2"/>
              <a:gd name="T5" fmla="*/ 0 h 24"/>
              <a:gd name="T6" fmla="*/ 794 w 2"/>
              <a:gd name="T7" fmla="*/ 0 h 24"/>
              <a:gd name="T8" fmla="*/ 794 w 2"/>
              <a:gd name="T9" fmla="*/ 0 h 24"/>
              <a:gd name="T10" fmla="*/ 794 w 2"/>
              <a:gd name="T11" fmla="*/ 0 h 24"/>
              <a:gd name="T12" fmla="*/ 794 w 2"/>
              <a:gd name="T13" fmla="*/ 0 h 24"/>
              <a:gd name="T14" fmla="*/ 0 w 2"/>
              <a:gd name="T15" fmla="*/ 0 h 24"/>
              <a:gd name="T16" fmla="*/ 0 w 2"/>
              <a:gd name="T17" fmla="*/ 0 h 24"/>
              <a:gd name="T18" fmla="*/ 0 w 2"/>
              <a:gd name="T19" fmla="*/ 0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"/>
              <a:gd name="T31" fmla="*/ 0 h 24"/>
              <a:gd name="T32" fmla="*/ 2 w 2"/>
              <a:gd name="T33" fmla="*/ 24 h 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" h="24">
                <a:moveTo>
                  <a:pt x="0" y="22"/>
                </a:moveTo>
                <a:lnTo>
                  <a:pt x="0" y="24"/>
                </a:lnTo>
                <a:lnTo>
                  <a:pt x="2" y="24"/>
                </a:lnTo>
                <a:lnTo>
                  <a:pt x="2" y="10"/>
                </a:lnTo>
                <a:lnTo>
                  <a:pt x="2" y="3"/>
                </a:lnTo>
                <a:lnTo>
                  <a:pt x="2" y="0"/>
                </a:lnTo>
                <a:lnTo>
                  <a:pt x="0" y="3"/>
                </a:lnTo>
                <a:lnTo>
                  <a:pt x="0" y="6"/>
                </a:lnTo>
                <a:lnTo>
                  <a:pt x="0" y="22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64" name="Line 890"/>
          <p:cNvSpPr>
            <a:spLocks noChangeShapeType="1"/>
          </p:cNvSpPr>
          <p:nvPr/>
        </p:nvSpPr>
        <p:spPr bwMode="auto">
          <a:xfrm>
            <a:off x="2020888" y="4841875"/>
            <a:ext cx="3175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65" name="Freeform 891"/>
          <p:cNvSpPr>
            <a:spLocks/>
          </p:cNvSpPr>
          <p:nvPr/>
        </p:nvSpPr>
        <p:spPr bwMode="auto">
          <a:xfrm>
            <a:off x="2019300" y="4841875"/>
            <a:ext cx="7938" cy="3175"/>
          </a:xfrm>
          <a:custGeom>
            <a:avLst/>
            <a:gdLst>
              <a:gd name="T0" fmla="*/ 0 w 13"/>
              <a:gd name="T1" fmla="*/ 0 h 6"/>
              <a:gd name="T2" fmla="*/ 0 w 13"/>
              <a:gd name="T3" fmla="*/ 0 h 6"/>
              <a:gd name="T4" fmla="*/ 0 w 13"/>
              <a:gd name="T5" fmla="*/ 0 h 6"/>
              <a:gd name="T6" fmla="*/ 0 w 13"/>
              <a:gd name="T7" fmla="*/ 0 h 6"/>
              <a:gd name="T8" fmla="*/ 0 w 13"/>
              <a:gd name="T9" fmla="*/ 0 h 6"/>
              <a:gd name="T10" fmla="*/ 0 w 13"/>
              <a:gd name="T11" fmla="*/ 0 h 6"/>
              <a:gd name="T12" fmla="*/ 0 w 13"/>
              <a:gd name="T13" fmla="*/ 0 h 6"/>
              <a:gd name="T14" fmla="*/ 0 w 13"/>
              <a:gd name="T15" fmla="*/ 0 h 6"/>
              <a:gd name="T16" fmla="*/ 0 w 13"/>
              <a:gd name="T17" fmla="*/ 0 h 6"/>
              <a:gd name="T18" fmla="*/ 0 w 13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"/>
              <a:gd name="T31" fmla="*/ 0 h 6"/>
              <a:gd name="T32" fmla="*/ 13 w 13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" h="6">
                <a:moveTo>
                  <a:pt x="2" y="0"/>
                </a:moveTo>
                <a:lnTo>
                  <a:pt x="0" y="3"/>
                </a:lnTo>
                <a:lnTo>
                  <a:pt x="0" y="6"/>
                </a:lnTo>
                <a:lnTo>
                  <a:pt x="8" y="6"/>
                </a:lnTo>
                <a:lnTo>
                  <a:pt x="13" y="6"/>
                </a:lnTo>
                <a:lnTo>
                  <a:pt x="13" y="3"/>
                </a:lnTo>
                <a:lnTo>
                  <a:pt x="11" y="0"/>
                </a:lnTo>
                <a:lnTo>
                  <a:pt x="2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66" name="Line 892"/>
          <p:cNvSpPr>
            <a:spLocks noChangeShapeType="1"/>
          </p:cNvSpPr>
          <p:nvPr/>
        </p:nvSpPr>
        <p:spPr bwMode="auto">
          <a:xfrm>
            <a:off x="2025650" y="4843463"/>
            <a:ext cx="1588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67" name="Freeform 893"/>
          <p:cNvSpPr>
            <a:spLocks/>
          </p:cNvSpPr>
          <p:nvPr/>
        </p:nvSpPr>
        <p:spPr bwMode="auto">
          <a:xfrm>
            <a:off x="2025650" y="4837113"/>
            <a:ext cx="1588" cy="7937"/>
          </a:xfrm>
          <a:custGeom>
            <a:avLst/>
            <a:gdLst>
              <a:gd name="T0" fmla="*/ 0 w 5"/>
              <a:gd name="T1" fmla="*/ 0 h 21"/>
              <a:gd name="T2" fmla="*/ 0 w 5"/>
              <a:gd name="T3" fmla="*/ 0 h 21"/>
              <a:gd name="T4" fmla="*/ 0 w 5"/>
              <a:gd name="T5" fmla="*/ 0 h 21"/>
              <a:gd name="T6" fmla="*/ 0 w 5"/>
              <a:gd name="T7" fmla="*/ 0 h 21"/>
              <a:gd name="T8" fmla="*/ 0 w 5"/>
              <a:gd name="T9" fmla="*/ 0 h 21"/>
              <a:gd name="T10" fmla="*/ 0 w 5"/>
              <a:gd name="T11" fmla="*/ 0 h 21"/>
              <a:gd name="T12" fmla="*/ 0 w 5"/>
              <a:gd name="T13" fmla="*/ 0 h 21"/>
              <a:gd name="T14" fmla="*/ 0 w 5"/>
              <a:gd name="T15" fmla="*/ 0 h 21"/>
              <a:gd name="T16" fmla="*/ 0 w 5"/>
              <a:gd name="T17" fmla="*/ 0 h 21"/>
              <a:gd name="T18" fmla="*/ 0 w 5"/>
              <a:gd name="T19" fmla="*/ 0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"/>
              <a:gd name="T31" fmla="*/ 0 h 21"/>
              <a:gd name="T32" fmla="*/ 5 w 5"/>
              <a:gd name="T33" fmla="*/ 21 h 2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" h="21">
                <a:moveTo>
                  <a:pt x="0" y="18"/>
                </a:moveTo>
                <a:lnTo>
                  <a:pt x="3" y="21"/>
                </a:lnTo>
                <a:lnTo>
                  <a:pt x="5" y="21"/>
                </a:lnTo>
                <a:lnTo>
                  <a:pt x="5" y="6"/>
                </a:lnTo>
                <a:lnTo>
                  <a:pt x="5" y="0"/>
                </a:lnTo>
                <a:lnTo>
                  <a:pt x="3" y="0"/>
                </a:lnTo>
                <a:lnTo>
                  <a:pt x="0" y="2"/>
                </a:lnTo>
                <a:lnTo>
                  <a:pt x="0" y="18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68" name="Line 894"/>
          <p:cNvSpPr>
            <a:spLocks noChangeShapeType="1"/>
          </p:cNvSpPr>
          <p:nvPr/>
        </p:nvSpPr>
        <p:spPr bwMode="auto">
          <a:xfrm>
            <a:off x="2027238" y="4837113"/>
            <a:ext cx="1587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69" name="Freeform 895"/>
          <p:cNvSpPr>
            <a:spLocks/>
          </p:cNvSpPr>
          <p:nvPr/>
        </p:nvSpPr>
        <p:spPr bwMode="auto">
          <a:xfrm>
            <a:off x="2025650" y="4837113"/>
            <a:ext cx="22225" cy="3175"/>
          </a:xfrm>
          <a:custGeom>
            <a:avLst/>
            <a:gdLst>
              <a:gd name="T0" fmla="*/ 0 w 46"/>
              <a:gd name="T1" fmla="*/ 0 h 6"/>
              <a:gd name="T2" fmla="*/ 0 w 46"/>
              <a:gd name="T3" fmla="*/ 0 h 6"/>
              <a:gd name="T4" fmla="*/ 0 w 46"/>
              <a:gd name="T5" fmla="*/ 0 h 6"/>
              <a:gd name="T6" fmla="*/ 0 w 46"/>
              <a:gd name="T7" fmla="*/ 0 h 6"/>
              <a:gd name="T8" fmla="*/ 0 w 46"/>
              <a:gd name="T9" fmla="*/ 0 h 6"/>
              <a:gd name="T10" fmla="*/ 0 w 46"/>
              <a:gd name="T11" fmla="*/ 0 h 6"/>
              <a:gd name="T12" fmla="*/ 0 w 46"/>
              <a:gd name="T13" fmla="*/ 0 h 6"/>
              <a:gd name="T14" fmla="*/ 0 w 46"/>
              <a:gd name="T15" fmla="*/ 0 h 6"/>
              <a:gd name="T16" fmla="*/ 0 w 46"/>
              <a:gd name="T17" fmla="*/ 0 h 6"/>
              <a:gd name="T18" fmla="*/ 0 w 46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"/>
              <a:gd name="T31" fmla="*/ 0 h 6"/>
              <a:gd name="T32" fmla="*/ 46 w 46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" h="6">
                <a:moveTo>
                  <a:pt x="3" y="0"/>
                </a:moveTo>
                <a:lnTo>
                  <a:pt x="3" y="0"/>
                </a:lnTo>
                <a:lnTo>
                  <a:pt x="0" y="2"/>
                </a:lnTo>
                <a:lnTo>
                  <a:pt x="3" y="6"/>
                </a:lnTo>
                <a:lnTo>
                  <a:pt x="41" y="6"/>
                </a:lnTo>
                <a:lnTo>
                  <a:pt x="44" y="6"/>
                </a:lnTo>
                <a:lnTo>
                  <a:pt x="46" y="2"/>
                </a:lnTo>
                <a:lnTo>
                  <a:pt x="44" y="0"/>
                </a:lnTo>
                <a:lnTo>
                  <a:pt x="41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70" name="Line 896"/>
          <p:cNvSpPr>
            <a:spLocks noChangeShapeType="1"/>
          </p:cNvSpPr>
          <p:nvPr/>
        </p:nvSpPr>
        <p:spPr bwMode="auto">
          <a:xfrm>
            <a:off x="2044700" y="4837113"/>
            <a:ext cx="1588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71" name="Freeform 897"/>
          <p:cNvSpPr>
            <a:spLocks/>
          </p:cNvSpPr>
          <p:nvPr/>
        </p:nvSpPr>
        <p:spPr bwMode="auto">
          <a:xfrm>
            <a:off x="2044700" y="4821238"/>
            <a:ext cx="1588" cy="19050"/>
          </a:xfrm>
          <a:custGeom>
            <a:avLst/>
            <a:gdLst>
              <a:gd name="T0" fmla="*/ 0 w 3"/>
              <a:gd name="T1" fmla="*/ 0 h 40"/>
              <a:gd name="T2" fmla="*/ 0 w 3"/>
              <a:gd name="T3" fmla="*/ 0 h 40"/>
              <a:gd name="T4" fmla="*/ 0 w 3"/>
              <a:gd name="T5" fmla="*/ 0 h 40"/>
              <a:gd name="T6" fmla="*/ 0 w 3"/>
              <a:gd name="T7" fmla="*/ 0 h 40"/>
              <a:gd name="T8" fmla="*/ 0 w 3"/>
              <a:gd name="T9" fmla="*/ 0 h 40"/>
              <a:gd name="T10" fmla="*/ 0 w 3"/>
              <a:gd name="T11" fmla="*/ 0 h 40"/>
              <a:gd name="T12" fmla="*/ 0 w 3"/>
              <a:gd name="T13" fmla="*/ 0 h 40"/>
              <a:gd name="T14" fmla="*/ 0 w 3"/>
              <a:gd name="T15" fmla="*/ 0 h 40"/>
              <a:gd name="T16" fmla="*/ 0 w 3"/>
              <a:gd name="T17" fmla="*/ 0 h 40"/>
              <a:gd name="T18" fmla="*/ 0 w 3"/>
              <a:gd name="T19" fmla="*/ 0 h 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"/>
              <a:gd name="T31" fmla="*/ 0 h 40"/>
              <a:gd name="T32" fmla="*/ 3 w 3"/>
              <a:gd name="T33" fmla="*/ 40 h 4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" h="40">
                <a:moveTo>
                  <a:pt x="0" y="36"/>
                </a:moveTo>
                <a:lnTo>
                  <a:pt x="0" y="40"/>
                </a:lnTo>
                <a:lnTo>
                  <a:pt x="3" y="40"/>
                </a:lnTo>
                <a:lnTo>
                  <a:pt x="3" y="7"/>
                </a:ln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0" y="36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72" name="Line 898"/>
          <p:cNvSpPr>
            <a:spLocks noChangeShapeType="1"/>
          </p:cNvSpPr>
          <p:nvPr/>
        </p:nvSpPr>
        <p:spPr bwMode="auto">
          <a:xfrm>
            <a:off x="2046288" y="4821238"/>
            <a:ext cx="1587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73" name="Freeform 899"/>
          <p:cNvSpPr>
            <a:spLocks/>
          </p:cNvSpPr>
          <p:nvPr/>
        </p:nvSpPr>
        <p:spPr bwMode="auto">
          <a:xfrm>
            <a:off x="2044700" y="4821238"/>
            <a:ext cx="7938" cy="1587"/>
          </a:xfrm>
          <a:custGeom>
            <a:avLst/>
            <a:gdLst>
              <a:gd name="T0" fmla="*/ 0 w 14"/>
              <a:gd name="T1" fmla="*/ 0 h 3"/>
              <a:gd name="T2" fmla="*/ 0 w 14"/>
              <a:gd name="T3" fmla="*/ 0 h 3"/>
              <a:gd name="T4" fmla="*/ 0 w 14"/>
              <a:gd name="T5" fmla="*/ 0 h 3"/>
              <a:gd name="T6" fmla="*/ 0 w 14"/>
              <a:gd name="T7" fmla="*/ 0 h 3"/>
              <a:gd name="T8" fmla="*/ 0 w 14"/>
              <a:gd name="T9" fmla="*/ 0 h 3"/>
              <a:gd name="T10" fmla="*/ 0 w 14"/>
              <a:gd name="T11" fmla="*/ 0 h 3"/>
              <a:gd name="T12" fmla="*/ 0 w 14"/>
              <a:gd name="T13" fmla="*/ 0 h 3"/>
              <a:gd name="T14" fmla="*/ 0 w 14"/>
              <a:gd name="T15" fmla="*/ 0 h 3"/>
              <a:gd name="T16" fmla="*/ 0 w 14"/>
              <a:gd name="T17" fmla="*/ 0 h 3"/>
              <a:gd name="T18" fmla="*/ 0 w 14"/>
              <a:gd name="T19" fmla="*/ 0 h 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"/>
              <a:gd name="T31" fmla="*/ 0 h 3"/>
              <a:gd name="T32" fmla="*/ 14 w 14"/>
              <a:gd name="T33" fmla="*/ 3 h 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4" h="3">
                <a:moveTo>
                  <a:pt x="3" y="0"/>
                </a:moveTo>
                <a:lnTo>
                  <a:pt x="0" y="0"/>
                </a:lnTo>
                <a:lnTo>
                  <a:pt x="0" y="3"/>
                </a:lnTo>
                <a:lnTo>
                  <a:pt x="8" y="3"/>
                </a:lnTo>
                <a:lnTo>
                  <a:pt x="14" y="3"/>
                </a:lnTo>
                <a:lnTo>
                  <a:pt x="14" y="0"/>
                </a:lnTo>
                <a:lnTo>
                  <a:pt x="11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74" name="Line 900"/>
          <p:cNvSpPr>
            <a:spLocks noChangeShapeType="1"/>
          </p:cNvSpPr>
          <p:nvPr/>
        </p:nvSpPr>
        <p:spPr bwMode="auto">
          <a:xfrm>
            <a:off x="2049463" y="4822825"/>
            <a:ext cx="1587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75" name="Freeform 901"/>
          <p:cNvSpPr>
            <a:spLocks/>
          </p:cNvSpPr>
          <p:nvPr/>
        </p:nvSpPr>
        <p:spPr bwMode="auto">
          <a:xfrm>
            <a:off x="2049463" y="4814888"/>
            <a:ext cx="3175" cy="11112"/>
          </a:xfrm>
          <a:custGeom>
            <a:avLst/>
            <a:gdLst>
              <a:gd name="T0" fmla="*/ 0 w 6"/>
              <a:gd name="T1" fmla="*/ 0 h 25"/>
              <a:gd name="T2" fmla="*/ 0 w 6"/>
              <a:gd name="T3" fmla="*/ 0 h 25"/>
              <a:gd name="T4" fmla="*/ 0 w 6"/>
              <a:gd name="T5" fmla="*/ 0 h 25"/>
              <a:gd name="T6" fmla="*/ 0 w 6"/>
              <a:gd name="T7" fmla="*/ 0 h 25"/>
              <a:gd name="T8" fmla="*/ 0 w 6"/>
              <a:gd name="T9" fmla="*/ 0 h 25"/>
              <a:gd name="T10" fmla="*/ 0 w 6"/>
              <a:gd name="T11" fmla="*/ 0 h 25"/>
              <a:gd name="T12" fmla="*/ 0 w 6"/>
              <a:gd name="T13" fmla="*/ 0 h 25"/>
              <a:gd name="T14" fmla="*/ 0 w 6"/>
              <a:gd name="T15" fmla="*/ 0 h 25"/>
              <a:gd name="T16" fmla="*/ 0 w 6"/>
              <a:gd name="T17" fmla="*/ 0 h 25"/>
              <a:gd name="T18" fmla="*/ 0 w 6"/>
              <a:gd name="T19" fmla="*/ 0 h 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25"/>
              <a:gd name="T32" fmla="*/ 6 w 6"/>
              <a:gd name="T33" fmla="*/ 25 h 2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25">
                <a:moveTo>
                  <a:pt x="0" y="21"/>
                </a:moveTo>
                <a:lnTo>
                  <a:pt x="3" y="21"/>
                </a:lnTo>
                <a:lnTo>
                  <a:pt x="3" y="25"/>
                </a:lnTo>
                <a:lnTo>
                  <a:pt x="6" y="21"/>
                </a:lnTo>
                <a:lnTo>
                  <a:pt x="6" y="6"/>
                </a:lnTo>
                <a:lnTo>
                  <a:pt x="6" y="0"/>
                </a:lnTo>
                <a:lnTo>
                  <a:pt x="3" y="0"/>
                </a:lnTo>
                <a:lnTo>
                  <a:pt x="0" y="6"/>
                </a:lnTo>
                <a:lnTo>
                  <a:pt x="0" y="21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76" name="Line 902"/>
          <p:cNvSpPr>
            <a:spLocks noChangeShapeType="1"/>
          </p:cNvSpPr>
          <p:nvPr/>
        </p:nvSpPr>
        <p:spPr bwMode="auto">
          <a:xfrm>
            <a:off x="2051050" y="4814888"/>
            <a:ext cx="1588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77" name="Freeform 903"/>
          <p:cNvSpPr>
            <a:spLocks/>
          </p:cNvSpPr>
          <p:nvPr/>
        </p:nvSpPr>
        <p:spPr bwMode="auto">
          <a:xfrm>
            <a:off x="2049463" y="4814888"/>
            <a:ext cx="19050" cy="3175"/>
          </a:xfrm>
          <a:custGeom>
            <a:avLst/>
            <a:gdLst>
              <a:gd name="T0" fmla="*/ 0 w 36"/>
              <a:gd name="T1" fmla="*/ 0 h 6"/>
              <a:gd name="T2" fmla="*/ 0 w 36"/>
              <a:gd name="T3" fmla="*/ 0 h 6"/>
              <a:gd name="T4" fmla="*/ 0 w 36"/>
              <a:gd name="T5" fmla="*/ 0 h 6"/>
              <a:gd name="T6" fmla="*/ 0 w 36"/>
              <a:gd name="T7" fmla="*/ 0 h 6"/>
              <a:gd name="T8" fmla="*/ 0 w 36"/>
              <a:gd name="T9" fmla="*/ 0 h 6"/>
              <a:gd name="T10" fmla="*/ 0 w 36"/>
              <a:gd name="T11" fmla="*/ 0 h 6"/>
              <a:gd name="T12" fmla="*/ 0 w 36"/>
              <a:gd name="T13" fmla="*/ 0 h 6"/>
              <a:gd name="T14" fmla="*/ 0 w 36"/>
              <a:gd name="T15" fmla="*/ 0 h 6"/>
              <a:gd name="T16" fmla="*/ 0 w 36"/>
              <a:gd name="T17" fmla="*/ 0 h 6"/>
              <a:gd name="T18" fmla="*/ 0 w 36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6"/>
              <a:gd name="T31" fmla="*/ 0 h 6"/>
              <a:gd name="T32" fmla="*/ 36 w 36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6" h="6">
                <a:moveTo>
                  <a:pt x="3" y="0"/>
                </a:moveTo>
                <a:lnTo>
                  <a:pt x="3" y="0"/>
                </a:lnTo>
                <a:lnTo>
                  <a:pt x="0" y="2"/>
                </a:lnTo>
                <a:lnTo>
                  <a:pt x="3" y="6"/>
                </a:lnTo>
                <a:lnTo>
                  <a:pt x="30" y="6"/>
                </a:lnTo>
                <a:lnTo>
                  <a:pt x="36" y="6"/>
                </a:lnTo>
                <a:lnTo>
                  <a:pt x="36" y="2"/>
                </a:lnTo>
                <a:lnTo>
                  <a:pt x="36" y="0"/>
                </a:lnTo>
                <a:lnTo>
                  <a:pt x="30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78" name="Line 904"/>
          <p:cNvSpPr>
            <a:spLocks noChangeShapeType="1"/>
          </p:cNvSpPr>
          <p:nvPr/>
        </p:nvSpPr>
        <p:spPr bwMode="auto">
          <a:xfrm>
            <a:off x="2065338" y="4816475"/>
            <a:ext cx="1587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79" name="Freeform 905"/>
          <p:cNvSpPr>
            <a:spLocks/>
          </p:cNvSpPr>
          <p:nvPr/>
        </p:nvSpPr>
        <p:spPr bwMode="auto">
          <a:xfrm>
            <a:off x="2065338" y="4808538"/>
            <a:ext cx="3175" cy="9525"/>
          </a:xfrm>
          <a:custGeom>
            <a:avLst/>
            <a:gdLst>
              <a:gd name="T0" fmla="*/ 0 w 6"/>
              <a:gd name="T1" fmla="*/ 0 h 22"/>
              <a:gd name="T2" fmla="*/ 0 w 6"/>
              <a:gd name="T3" fmla="*/ 0 h 22"/>
              <a:gd name="T4" fmla="*/ 0 w 6"/>
              <a:gd name="T5" fmla="*/ 0 h 22"/>
              <a:gd name="T6" fmla="*/ 0 w 6"/>
              <a:gd name="T7" fmla="*/ 0 h 22"/>
              <a:gd name="T8" fmla="*/ 0 w 6"/>
              <a:gd name="T9" fmla="*/ 0 h 22"/>
              <a:gd name="T10" fmla="*/ 0 w 6"/>
              <a:gd name="T11" fmla="*/ 0 h 22"/>
              <a:gd name="T12" fmla="*/ 0 w 6"/>
              <a:gd name="T13" fmla="*/ 0 h 22"/>
              <a:gd name="T14" fmla="*/ 0 w 6"/>
              <a:gd name="T15" fmla="*/ 0 h 22"/>
              <a:gd name="T16" fmla="*/ 0 w 6"/>
              <a:gd name="T17" fmla="*/ 0 h 22"/>
              <a:gd name="T18" fmla="*/ 0 w 6"/>
              <a:gd name="T19" fmla="*/ 0 h 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22"/>
              <a:gd name="T32" fmla="*/ 6 w 6"/>
              <a:gd name="T33" fmla="*/ 22 h 2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22">
                <a:moveTo>
                  <a:pt x="0" y="18"/>
                </a:moveTo>
                <a:lnTo>
                  <a:pt x="3" y="22"/>
                </a:lnTo>
                <a:lnTo>
                  <a:pt x="6" y="22"/>
                </a:lnTo>
                <a:lnTo>
                  <a:pt x="6" y="6"/>
                </a:lnTo>
                <a:lnTo>
                  <a:pt x="6" y="0"/>
                </a:lnTo>
                <a:lnTo>
                  <a:pt x="3" y="0"/>
                </a:lnTo>
                <a:lnTo>
                  <a:pt x="0" y="3"/>
                </a:lnTo>
                <a:lnTo>
                  <a:pt x="0" y="18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80" name="Line 906"/>
          <p:cNvSpPr>
            <a:spLocks noChangeShapeType="1"/>
          </p:cNvSpPr>
          <p:nvPr/>
        </p:nvSpPr>
        <p:spPr bwMode="auto">
          <a:xfrm>
            <a:off x="2066925" y="4808538"/>
            <a:ext cx="1588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81" name="Freeform 907"/>
          <p:cNvSpPr>
            <a:spLocks/>
          </p:cNvSpPr>
          <p:nvPr/>
        </p:nvSpPr>
        <p:spPr bwMode="auto">
          <a:xfrm>
            <a:off x="2065338" y="4808538"/>
            <a:ext cx="22225" cy="1587"/>
          </a:xfrm>
          <a:custGeom>
            <a:avLst/>
            <a:gdLst>
              <a:gd name="T0" fmla="*/ 0 w 46"/>
              <a:gd name="T1" fmla="*/ 0 h 3"/>
              <a:gd name="T2" fmla="*/ 0 w 46"/>
              <a:gd name="T3" fmla="*/ 0 h 3"/>
              <a:gd name="T4" fmla="*/ 0 w 46"/>
              <a:gd name="T5" fmla="*/ 0 h 3"/>
              <a:gd name="T6" fmla="*/ 0 w 46"/>
              <a:gd name="T7" fmla="*/ 0 h 3"/>
              <a:gd name="T8" fmla="*/ 0 w 46"/>
              <a:gd name="T9" fmla="*/ 0 h 3"/>
              <a:gd name="T10" fmla="*/ 0 w 46"/>
              <a:gd name="T11" fmla="*/ 0 h 3"/>
              <a:gd name="T12" fmla="*/ 0 w 46"/>
              <a:gd name="T13" fmla="*/ 0 h 3"/>
              <a:gd name="T14" fmla="*/ 0 w 46"/>
              <a:gd name="T15" fmla="*/ 0 h 3"/>
              <a:gd name="T16" fmla="*/ 0 w 46"/>
              <a:gd name="T17" fmla="*/ 0 h 3"/>
              <a:gd name="T18" fmla="*/ 0 w 46"/>
              <a:gd name="T19" fmla="*/ 0 h 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"/>
              <a:gd name="T31" fmla="*/ 0 h 3"/>
              <a:gd name="T32" fmla="*/ 46 w 46"/>
              <a:gd name="T33" fmla="*/ 3 h 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" h="3">
                <a:moveTo>
                  <a:pt x="3" y="0"/>
                </a:moveTo>
                <a:lnTo>
                  <a:pt x="3" y="0"/>
                </a:lnTo>
                <a:lnTo>
                  <a:pt x="0" y="3"/>
                </a:lnTo>
                <a:lnTo>
                  <a:pt x="3" y="3"/>
                </a:lnTo>
                <a:lnTo>
                  <a:pt x="41" y="3"/>
                </a:lnTo>
                <a:lnTo>
                  <a:pt x="44" y="3"/>
                </a:lnTo>
                <a:lnTo>
                  <a:pt x="46" y="3"/>
                </a:lnTo>
                <a:lnTo>
                  <a:pt x="44" y="0"/>
                </a:lnTo>
                <a:lnTo>
                  <a:pt x="41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82" name="Line 908"/>
          <p:cNvSpPr>
            <a:spLocks noChangeShapeType="1"/>
          </p:cNvSpPr>
          <p:nvPr/>
        </p:nvSpPr>
        <p:spPr bwMode="auto">
          <a:xfrm>
            <a:off x="2085975" y="4810125"/>
            <a:ext cx="1588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83" name="Freeform 909"/>
          <p:cNvSpPr>
            <a:spLocks/>
          </p:cNvSpPr>
          <p:nvPr/>
        </p:nvSpPr>
        <p:spPr bwMode="auto">
          <a:xfrm>
            <a:off x="2085975" y="4800600"/>
            <a:ext cx="1588" cy="11113"/>
          </a:xfrm>
          <a:custGeom>
            <a:avLst/>
            <a:gdLst>
              <a:gd name="T0" fmla="*/ 0 w 3"/>
              <a:gd name="T1" fmla="*/ 0 h 25"/>
              <a:gd name="T2" fmla="*/ 0 w 3"/>
              <a:gd name="T3" fmla="*/ 0 h 25"/>
              <a:gd name="T4" fmla="*/ 0 w 3"/>
              <a:gd name="T5" fmla="*/ 0 h 25"/>
              <a:gd name="T6" fmla="*/ 0 w 3"/>
              <a:gd name="T7" fmla="*/ 0 h 25"/>
              <a:gd name="T8" fmla="*/ 0 w 3"/>
              <a:gd name="T9" fmla="*/ 0 h 25"/>
              <a:gd name="T10" fmla="*/ 0 w 3"/>
              <a:gd name="T11" fmla="*/ 0 h 25"/>
              <a:gd name="T12" fmla="*/ 0 w 3"/>
              <a:gd name="T13" fmla="*/ 0 h 25"/>
              <a:gd name="T14" fmla="*/ 0 w 3"/>
              <a:gd name="T15" fmla="*/ 0 h 25"/>
              <a:gd name="T16" fmla="*/ 0 w 3"/>
              <a:gd name="T17" fmla="*/ 0 h 25"/>
              <a:gd name="T18" fmla="*/ 0 w 3"/>
              <a:gd name="T19" fmla="*/ 0 h 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"/>
              <a:gd name="T31" fmla="*/ 0 h 25"/>
              <a:gd name="T32" fmla="*/ 3 w 3"/>
              <a:gd name="T33" fmla="*/ 25 h 2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" h="25">
                <a:moveTo>
                  <a:pt x="0" y="22"/>
                </a:moveTo>
                <a:lnTo>
                  <a:pt x="0" y="22"/>
                </a:lnTo>
                <a:lnTo>
                  <a:pt x="3" y="25"/>
                </a:lnTo>
                <a:lnTo>
                  <a:pt x="3" y="22"/>
                </a:lnTo>
                <a:lnTo>
                  <a:pt x="3" y="6"/>
                </a:lnTo>
                <a:lnTo>
                  <a:pt x="3" y="0"/>
                </a:lnTo>
                <a:lnTo>
                  <a:pt x="0" y="0"/>
                </a:lnTo>
                <a:lnTo>
                  <a:pt x="0" y="6"/>
                </a:lnTo>
                <a:lnTo>
                  <a:pt x="0" y="22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84" name="Line 910"/>
          <p:cNvSpPr>
            <a:spLocks noChangeShapeType="1"/>
          </p:cNvSpPr>
          <p:nvPr/>
        </p:nvSpPr>
        <p:spPr bwMode="auto">
          <a:xfrm>
            <a:off x="2087563" y="4800600"/>
            <a:ext cx="1587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85" name="Freeform 911"/>
          <p:cNvSpPr>
            <a:spLocks/>
          </p:cNvSpPr>
          <p:nvPr/>
        </p:nvSpPr>
        <p:spPr bwMode="auto">
          <a:xfrm>
            <a:off x="2085975" y="4800600"/>
            <a:ext cx="22225" cy="3175"/>
          </a:xfrm>
          <a:custGeom>
            <a:avLst/>
            <a:gdLst>
              <a:gd name="T0" fmla="*/ 0 w 44"/>
              <a:gd name="T1" fmla="*/ 0 h 6"/>
              <a:gd name="T2" fmla="*/ 0 w 44"/>
              <a:gd name="T3" fmla="*/ 0 h 6"/>
              <a:gd name="T4" fmla="*/ 0 w 44"/>
              <a:gd name="T5" fmla="*/ 0 h 6"/>
              <a:gd name="T6" fmla="*/ 0 w 44"/>
              <a:gd name="T7" fmla="*/ 0 h 6"/>
              <a:gd name="T8" fmla="*/ 0 w 44"/>
              <a:gd name="T9" fmla="*/ 0 h 6"/>
              <a:gd name="T10" fmla="*/ 0 w 44"/>
              <a:gd name="T11" fmla="*/ 0 h 6"/>
              <a:gd name="T12" fmla="*/ 0 w 44"/>
              <a:gd name="T13" fmla="*/ 0 h 6"/>
              <a:gd name="T14" fmla="*/ 0 w 44"/>
              <a:gd name="T15" fmla="*/ 0 h 6"/>
              <a:gd name="T16" fmla="*/ 0 w 44"/>
              <a:gd name="T17" fmla="*/ 0 h 6"/>
              <a:gd name="T18" fmla="*/ 0 w 44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4"/>
              <a:gd name="T31" fmla="*/ 0 h 6"/>
              <a:gd name="T32" fmla="*/ 44 w 44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4" h="6">
                <a:moveTo>
                  <a:pt x="3" y="0"/>
                </a:moveTo>
                <a:lnTo>
                  <a:pt x="0" y="0"/>
                </a:lnTo>
                <a:lnTo>
                  <a:pt x="0" y="4"/>
                </a:lnTo>
                <a:lnTo>
                  <a:pt x="0" y="6"/>
                </a:lnTo>
                <a:lnTo>
                  <a:pt x="39" y="6"/>
                </a:lnTo>
                <a:lnTo>
                  <a:pt x="44" y="6"/>
                </a:lnTo>
                <a:lnTo>
                  <a:pt x="44" y="4"/>
                </a:lnTo>
                <a:lnTo>
                  <a:pt x="44" y="0"/>
                </a:lnTo>
                <a:lnTo>
                  <a:pt x="42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86" name="Line 912"/>
          <p:cNvSpPr>
            <a:spLocks noChangeShapeType="1"/>
          </p:cNvSpPr>
          <p:nvPr/>
        </p:nvSpPr>
        <p:spPr bwMode="auto">
          <a:xfrm>
            <a:off x="2106613" y="4802188"/>
            <a:ext cx="1587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87" name="Freeform 913"/>
          <p:cNvSpPr>
            <a:spLocks/>
          </p:cNvSpPr>
          <p:nvPr/>
        </p:nvSpPr>
        <p:spPr bwMode="auto">
          <a:xfrm>
            <a:off x="2106613" y="4794250"/>
            <a:ext cx="1587" cy="9525"/>
          </a:xfrm>
          <a:custGeom>
            <a:avLst/>
            <a:gdLst>
              <a:gd name="T0" fmla="*/ 0 w 5"/>
              <a:gd name="T1" fmla="*/ 0 h 23"/>
              <a:gd name="T2" fmla="*/ 0 w 5"/>
              <a:gd name="T3" fmla="*/ 0 h 23"/>
              <a:gd name="T4" fmla="*/ 0 w 5"/>
              <a:gd name="T5" fmla="*/ 0 h 23"/>
              <a:gd name="T6" fmla="*/ 0 w 5"/>
              <a:gd name="T7" fmla="*/ 0 h 23"/>
              <a:gd name="T8" fmla="*/ 0 w 5"/>
              <a:gd name="T9" fmla="*/ 0 h 23"/>
              <a:gd name="T10" fmla="*/ 0 w 5"/>
              <a:gd name="T11" fmla="*/ 0 h 23"/>
              <a:gd name="T12" fmla="*/ 0 w 5"/>
              <a:gd name="T13" fmla="*/ 0 h 23"/>
              <a:gd name="T14" fmla="*/ 0 w 5"/>
              <a:gd name="T15" fmla="*/ 0 h 23"/>
              <a:gd name="T16" fmla="*/ 0 w 5"/>
              <a:gd name="T17" fmla="*/ 0 h 23"/>
              <a:gd name="T18" fmla="*/ 0 w 5"/>
              <a:gd name="T19" fmla="*/ 0 h 2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"/>
              <a:gd name="T31" fmla="*/ 0 h 23"/>
              <a:gd name="T32" fmla="*/ 5 w 5"/>
              <a:gd name="T33" fmla="*/ 23 h 2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" h="23">
                <a:moveTo>
                  <a:pt x="0" y="21"/>
                </a:moveTo>
                <a:lnTo>
                  <a:pt x="0" y="23"/>
                </a:lnTo>
                <a:lnTo>
                  <a:pt x="3" y="23"/>
                </a:lnTo>
                <a:lnTo>
                  <a:pt x="5" y="23"/>
                </a:lnTo>
                <a:lnTo>
                  <a:pt x="5" y="8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5"/>
                </a:lnTo>
                <a:lnTo>
                  <a:pt x="0" y="21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88" name="Line 914"/>
          <p:cNvSpPr>
            <a:spLocks noChangeShapeType="1"/>
          </p:cNvSpPr>
          <p:nvPr/>
        </p:nvSpPr>
        <p:spPr bwMode="auto">
          <a:xfrm>
            <a:off x="2108200" y="4794250"/>
            <a:ext cx="1588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89" name="Freeform 915"/>
          <p:cNvSpPr>
            <a:spLocks/>
          </p:cNvSpPr>
          <p:nvPr/>
        </p:nvSpPr>
        <p:spPr bwMode="auto">
          <a:xfrm>
            <a:off x="2106613" y="4794250"/>
            <a:ext cx="7937" cy="3175"/>
          </a:xfrm>
          <a:custGeom>
            <a:avLst/>
            <a:gdLst>
              <a:gd name="T0" fmla="*/ 0 w 16"/>
              <a:gd name="T1" fmla="*/ 0 h 5"/>
              <a:gd name="T2" fmla="*/ 0 w 16"/>
              <a:gd name="T3" fmla="*/ 0 h 5"/>
              <a:gd name="T4" fmla="*/ 0 w 16"/>
              <a:gd name="T5" fmla="*/ 0 h 5"/>
              <a:gd name="T6" fmla="*/ 0 w 16"/>
              <a:gd name="T7" fmla="*/ 0 h 5"/>
              <a:gd name="T8" fmla="*/ 0 w 16"/>
              <a:gd name="T9" fmla="*/ 0 h 5"/>
              <a:gd name="T10" fmla="*/ 0 w 16"/>
              <a:gd name="T11" fmla="*/ 0 h 5"/>
              <a:gd name="T12" fmla="*/ 0 w 16"/>
              <a:gd name="T13" fmla="*/ 0 h 5"/>
              <a:gd name="T14" fmla="*/ 0 w 16"/>
              <a:gd name="T15" fmla="*/ 0 h 5"/>
              <a:gd name="T16" fmla="*/ 0 w 16"/>
              <a:gd name="T17" fmla="*/ 0 h 5"/>
              <a:gd name="T18" fmla="*/ 0 w 16"/>
              <a:gd name="T19" fmla="*/ 0 h 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"/>
              <a:gd name="T31" fmla="*/ 0 h 5"/>
              <a:gd name="T32" fmla="*/ 16 w 16"/>
              <a:gd name="T33" fmla="*/ 5 h 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" h="5">
                <a:moveTo>
                  <a:pt x="3" y="0"/>
                </a:moveTo>
                <a:lnTo>
                  <a:pt x="0" y="0"/>
                </a:lnTo>
                <a:lnTo>
                  <a:pt x="0" y="2"/>
                </a:lnTo>
                <a:lnTo>
                  <a:pt x="0" y="5"/>
                </a:lnTo>
                <a:lnTo>
                  <a:pt x="8" y="5"/>
                </a:lnTo>
                <a:lnTo>
                  <a:pt x="14" y="5"/>
                </a:lnTo>
                <a:lnTo>
                  <a:pt x="16" y="2"/>
                </a:lnTo>
                <a:lnTo>
                  <a:pt x="14" y="0"/>
                </a:lnTo>
                <a:lnTo>
                  <a:pt x="11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90" name="Line 916"/>
          <p:cNvSpPr>
            <a:spLocks noChangeShapeType="1"/>
          </p:cNvSpPr>
          <p:nvPr/>
        </p:nvSpPr>
        <p:spPr bwMode="auto">
          <a:xfrm>
            <a:off x="2111375" y="4795838"/>
            <a:ext cx="1588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91" name="Freeform 917"/>
          <p:cNvSpPr>
            <a:spLocks/>
          </p:cNvSpPr>
          <p:nvPr/>
        </p:nvSpPr>
        <p:spPr bwMode="auto">
          <a:xfrm>
            <a:off x="2111375" y="4786313"/>
            <a:ext cx="1588" cy="11112"/>
          </a:xfrm>
          <a:custGeom>
            <a:avLst/>
            <a:gdLst>
              <a:gd name="T0" fmla="*/ 0 w 3"/>
              <a:gd name="T1" fmla="*/ 0 h 24"/>
              <a:gd name="T2" fmla="*/ 0 w 3"/>
              <a:gd name="T3" fmla="*/ 0 h 24"/>
              <a:gd name="T4" fmla="*/ 0 w 3"/>
              <a:gd name="T5" fmla="*/ 0 h 24"/>
              <a:gd name="T6" fmla="*/ 0 w 3"/>
              <a:gd name="T7" fmla="*/ 0 h 24"/>
              <a:gd name="T8" fmla="*/ 0 w 3"/>
              <a:gd name="T9" fmla="*/ 0 h 24"/>
              <a:gd name="T10" fmla="*/ 0 w 3"/>
              <a:gd name="T11" fmla="*/ 0 h 24"/>
              <a:gd name="T12" fmla="*/ 0 w 3"/>
              <a:gd name="T13" fmla="*/ 0 h 24"/>
              <a:gd name="T14" fmla="*/ 0 w 3"/>
              <a:gd name="T15" fmla="*/ 0 h 24"/>
              <a:gd name="T16" fmla="*/ 0 w 3"/>
              <a:gd name="T17" fmla="*/ 0 h 24"/>
              <a:gd name="T18" fmla="*/ 0 w 3"/>
              <a:gd name="T19" fmla="*/ 0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"/>
              <a:gd name="T31" fmla="*/ 0 h 24"/>
              <a:gd name="T32" fmla="*/ 3 w 3"/>
              <a:gd name="T33" fmla="*/ 24 h 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" h="24">
                <a:moveTo>
                  <a:pt x="0" y="21"/>
                </a:moveTo>
                <a:lnTo>
                  <a:pt x="0" y="24"/>
                </a:lnTo>
                <a:lnTo>
                  <a:pt x="3" y="24"/>
                </a:lnTo>
                <a:lnTo>
                  <a:pt x="3" y="9"/>
                </a:lnTo>
                <a:lnTo>
                  <a:pt x="3" y="3"/>
                </a:lnTo>
                <a:lnTo>
                  <a:pt x="3" y="0"/>
                </a:lnTo>
                <a:lnTo>
                  <a:pt x="0" y="3"/>
                </a:lnTo>
                <a:lnTo>
                  <a:pt x="0" y="6"/>
                </a:lnTo>
                <a:lnTo>
                  <a:pt x="0" y="21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92" name="Line 918"/>
          <p:cNvSpPr>
            <a:spLocks noChangeShapeType="1"/>
          </p:cNvSpPr>
          <p:nvPr/>
        </p:nvSpPr>
        <p:spPr bwMode="auto">
          <a:xfrm>
            <a:off x="2112963" y="4786313"/>
            <a:ext cx="1587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93" name="Freeform 919"/>
          <p:cNvSpPr>
            <a:spLocks/>
          </p:cNvSpPr>
          <p:nvPr/>
        </p:nvSpPr>
        <p:spPr bwMode="auto">
          <a:xfrm>
            <a:off x="2111375" y="4786313"/>
            <a:ext cx="11113" cy="3175"/>
          </a:xfrm>
          <a:custGeom>
            <a:avLst/>
            <a:gdLst>
              <a:gd name="T0" fmla="*/ 0 w 24"/>
              <a:gd name="T1" fmla="*/ 0 h 6"/>
              <a:gd name="T2" fmla="*/ 0 w 24"/>
              <a:gd name="T3" fmla="*/ 0 h 6"/>
              <a:gd name="T4" fmla="*/ 0 w 24"/>
              <a:gd name="T5" fmla="*/ 0 h 6"/>
              <a:gd name="T6" fmla="*/ 0 w 24"/>
              <a:gd name="T7" fmla="*/ 0 h 6"/>
              <a:gd name="T8" fmla="*/ 0 w 24"/>
              <a:gd name="T9" fmla="*/ 0 h 6"/>
              <a:gd name="T10" fmla="*/ 0 w 24"/>
              <a:gd name="T11" fmla="*/ 0 h 6"/>
              <a:gd name="T12" fmla="*/ 0 w 24"/>
              <a:gd name="T13" fmla="*/ 0 h 6"/>
              <a:gd name="T14" fmla="*/ 0 w 24"/>
              <a:gd name="T15" fmla="*/ 0 h 6"/>
              <a:gd name="T16" fmla="*/ 0 w 24"/>
              <a:gd name="T17" fmla="*/ 0 h 6"/>
              <a:gd name="T18" fmla="*/ 0 w 24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"/>
              <a:gd name="T31" fmla="*/ 0 h 6"/>
              <a:gd name="T32" fmla="*/ 24 w 24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" h="6">
                <a:moveTo>
                  <a:pt x="3" y="0"/>
                </a:moveTo>
                <a:lnTo>
                  <a:pt x="0" y="3"/>
                </a:lnTo>
                <a:lnTo>
                  <a:pt x="0" y="6"/>
                </a:lnTo>
                <a:lnTo>
                  <a:pt x="19" y="6"/>
                </a:lnTo>
                <a:lnTo>
                  <a:pt x="24" y="6"/>
                </a:lnTo>
                <a:lnTo>
                  <a:pt x="24" y="3"/>
                </a:lnTo>
                <a:lnTo>
                  <a:pt x="22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94" name="Line 920"/>
          <p:cNvSpPr>
            <a:spLocks noChangeShapeType="1"/>
          </p:cNvSpPr>
          <p:nvPr/>
        </p:nvSpPr>
        <p:spPr bwMode="auto">
          <a:xfrm>
            <a:off x="2120900" y="4787900"/>
            <a:ext cx="1588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95" name="Freeform 921"/>
          <p:cNvSpPr>
            <a:spLocks/>
          </p:cNvSpPr>
          <p:nvPr/>
        </p:nvSpPr>
        <p:spPr bwMode="auto">
          <a:xfrm>
            <a:off x="2120900" y="4778375"/>
            <a:ext cx="1588" cy="11113"/>
          </a:xfrm>
          <a:custGeom>
            <a:avLst/>
            <a:gdLst>
              <a:gd name="T0" fmla="*/ 0 w 5"/>
              <a:gd name="T1" fmla="*/ 0 h 22"/>
              <a:gd name="T2" fmla="*/ 0 w 5"/>
              <a:gd name="T3" fmla="*/ 0 h 22"/>
              <a:gd name="T4" fmla="*/ 0 w 5"/>
              <a:gd name="T5" fmla="*/ 0 h 22"/>
              <a:gd name="T6" fmla="*/ 0 w 5"/>
              <a:gd name="T7" fmla="*/ 0 h 22"/>
              <a:gd name="T8" fmla="*/ 0 w 5"/>
              <a:gd name="T9" fmla="*/ 0 h 22"/>
              <a:gd name="T10" fmla="*/ 0 w 5"/>
              <a:gd name="T11" fmla="*/ 0 h 22"/>
              <a:gd name="T12" fmla="*/ 0 w 5"/>
              <a:gd name="T13" fmla="*/ 0 h 22"/>
              <a:gd name="T14" fmla="*/ 0 w 5"/>
              <a:gd name="T15" fmla="*/ 0 h 22"/>
              <a:gd name="T16" fmla="*/ 0 w 5"/>
              <a:gd name="T17" fmla="*/ 0 h 22"/>
              <a:gd name="T18" fmla="*/ 0 w 5"/>
              <a:gd name="T19" fmla="*/ 0 h 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"/>
              <a:gd name="T31" fmla="*/ 0 h 22"/>
              <a:gd name="T32" fmla="*/ 5 w 5"/>
              <a:gd name="T33" fmla="*/ 22 h 2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" h="22">
                <a:moveTo>
                  <a:pt x="0" y="19"/>
                </a:moveTo>
                <a:lnTo>
                  <a:pt x="0" y="22"/>
                </a:lnTo>
                <a:lnTo>
                  <a:pt x="3" y="22"/>
                </a:lnTo>
                <a:lnTo>
                  <a:pt x="5" y="22"/>
                </a:lnTo>
                <a:lnTo>
                  <a:pt x="5" y="6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4"/>
                </a:lnTo>
                <a:lnTo>
                  <a:pt x="0" y="19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96" name="Line 922"/>
          <p:cNvSpPr>
            <a:spLocks noChangeShapeType="1"/>
          </p:cNvSpPr>
          <p:nvPr/>
        </p:nvSpPr>
        <p:spPr bwMode="auto">
          <a:xfrm>
            <a:off x="2122488" y="4778375"/>
            <a:ext cx="1587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97" name="Freeform 923"/>
          <p:cNvSpPr>
            <a:spLocks/>
          </p:cNvSpPr>
          <p:nvPr/>
        </p:nvSpPr>
        <p:spPr bwMode="auto">
          <a:xfrm>
            <a:off x="2120900" y="4778375"/>
            <a:ext cx="31750" cy="3175"/>
          </a:xfrm>
          <a:custGeom>
            <a:avLst/>
            <a:gdLst>
              <a:gd name="T0" fmla="*/ 0 w 65"/>
              <a:gd name="T1" fmla="*/ 0 h 4"/>
              <a:gd name="T2" fmla="*/ 0 w 65"/>
              <a:gd name="T3" fmla="*/ 0 h 4"/>
              <a:gd name="T4" fmla="*/ 0 w 65"/>
              <a:gd name="T5" fmla="*/ 794 h 4"/>
              <a:gd name="T6" fmla="*/ 0 w 65"/>
              <a:gd name="T7" fmla="*/ 794 h 4"/>
              <a:gd name="T8" fmla="*/ 0 w 65"/>
              <a:gd name="T9" fmla="*/ 794 h 4"/>
              <a:gd name="T10" fmla="*/ 0 w 65"/>
              <a:gd name="T11" fmla="*/ 794 h 4"/>
              <a:gd name="T12" fmla="*/ 0 w 65"/>
              <a:gd name="T13" fmla="*/ 794 h 4"/>
              <a:gd name="T14" fmla="*/ 0 w 65"/>
              <a:gd name="T15" fmla="*/ 0 h 4"/>
              <a:gd name="T16" fmla="*/ 0 w 65"/>
              <a:gd name="T17" fmla="*/ 0 h 4"/>
              <a:gd name="T18" fmla="*/ 0 w 65"/>
              <a:gd name="T19" fmla="*/ 0 h 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5"/>
              <a:gd name="T31" fmla="*/ 0 h 4"/>
              <a:gd name="T32" fmla="*/ 65 w 65"/>
              <a:gd name="T33" fmla="*/ 4 h 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5" h="4">
                <a:moveTo>
                  <a:pt x="3" y="0"/>
                </a:moveTo>
                <a:lnTo>
                  <a:pt x="0" y="0"/>
                </a:lnTo>
                <a:lnTo>
                  <a:pt x="0" y="4"/>
                </a:lnTo>
                <a:lnTo>
                  <a:pt x="58" y="4"/>
                </a:lnTo>
                <a:lnTo>
                  <a:pt x="63" y="4"/>
                </a:lnTo>
                <a:lnTo>
                  <a:pt x="65" y="4"/>
                </a:lnTo>
                <a:lnTo>
                  <a:pt x="63" y="0"/>
                </a:lnTo>
                <a:lnTo>
                  <a:pt x="60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98" name="Line 924"/>
          <p:cNvSpPr>
            <a:spLocks noChangeShapeType="1"/>
          </p:cNvSpPr>
          <p:nvPr/>
        </p:nvSpPr>
        <p:spPr bwMode="auto">
          <a:xfrm>
            <a:off x="2151063" y="4781550"/>
            <a:ext cx="1587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599" name="Freeform 925"/>
          <p:cNvSpPr>
            <a:spLocks/>
          </p:cNvSpPr>
          <p:nvPr/>
        </p:nvSpPr>
        <p:spPr bwMode="auto">
          <a:xfrm>
            <a:off x="2151063" y="4772025"/>
            <a:ext cx="1587" cy="9525"/>
          </a:xfrm>
          <a:custGeom>
            <a:avLst/>
            <a:gdLst>
              <a:gd name="T0" fmla="*/ 0 w 3"/>
              <a:gd name="T1" fmla="*/ 0 h 25"/>
              <a:gd name="T2" fmla="*/ 0 w 3"/>
              <a:gd name="T3" fmla="*/ 0 h 25"/>
              <a:gd name="T4" fmla="*/ 0 w 3"/>
              <a:gd name="T5" fmla="*/ 0 h 25"/>
              <a:gd name="T6" fmla="*/ 0 w 3"/>
              <a:gd name="T7" fmla="*/ 0 h 25"/>
              <a:gd name="T8" fmla="*/ 0 w 3"/>
              <a:gd name="T9" fmla="*/ 0 h 25"/>
              <a:gd name="T10" fmla="*/ 0 w 3"/>
              <a:gd name="T11" fmla="*/ 0 h 25"/>
              <a:gd name="T12" fmla="*/ 0 w 3"/>
              <a:gd name="T13" fmla="*/ 0 h 25"/>
              <a:gd name="T14" fmla="*/ 0 w 3"/>
              <a:gd name="T15" fmla="*/ 0 h 25"/>
              <a:gd name="T16" fmla="*/ 0 w 3"/>
              <a:gd name="T17" fmla="*/ 0 h 25"/>
              <a:gd name="T18" fmla="*/ 0 w 3"/>
              <a:gd name="T19" fmla="*/ 0 h 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"/>
              <a:gd name="T31" fmla="*/ 0 h 25"/>
              <a:gd name="T32" fmla="*/ 3 w 3"/>
              <a:gd name="T33" fmla="*/ 25 h 2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" h="25">
                <a:moveTo>
                  <a:pt x="0" y="23"/>
                </a:moveTo>
                <a:lnTo>
                  <a:pt x="0" y="23"/>
                </a:lnTo>
                <a:lnTo>
                  <a:pt x="3" y="25"/>
                </a:lnTo>
                <a:lnTo>
                  <a:pt x="3" y="23"/>
                </a:lnTo>
                <a:lnTo>
                  <a:pt x="3" y="7"/>
                </a:lnTo>
                <a:lnTo>
                  <a:pt x="3" y="0"/>
                </a:lnTo>
                <a:lnTo>
                  <a:pt x="0" y="0"/>
                </a:lnTo>
                <a:lnTo>
                  <a:pt x="0" y="7"/>
                </a:lnTo>
                <a:lnTo>
                  <a:pt x="0" y="23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00" name="Line 926"/>
          <p:cNvSpPr>
            <a:spLocks noChangeShapeType="1"/>
          </p:cNvSpPr>
          <p:nvPr/>
        </p:nvSpPr>
        <p:spPr bwMode="auto">
          <a:xfrm>
            <a:off x="2152650" y="4772025"/>
            <a:ext cx="1588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01" name="Freeform 927"/>
          <p:cNvSpPr>
            <a:spLocks/>
          </p:cNvSpPr>
          <p:nvPr/>
        </p:nvSpPr>
        <p:spPr bwMode="auto">
          <a:xfrm>
            <a:off x="2151063" y="4772025"/>
            <a:ext cx="6350" cy="3175"/>
          </a:xfrm>
          <a:custGeom>
            <a:avLst/>
            <a:gdLst>
              <a:gd name="T0" fmla="*/ 0 w 14"/>
              <a:gd name="T1" fmla="*/ 0 h 7"/>
              <a:gd name="T2" fmla="*/ 0 w 14"/>
              <a:gd name="T3" fmla="*/ 0 h 7"/>
              <a:gd name="T4" fmla="*/ 0 w 14"/>
              <a:gd name="T5" fmla="*/ 0 h 7"/>
              <a:gd name="T6" fmla="*/ 0 w 14"/>
              <a:gd name="T7" fmla="*/ 0 h 7"/>
              <a:gd name="T8" fmla="*/ 0 w 14"/>
              <a:gd name="T9" fmla="*/ 0 h 7"/>
              <a:gd name="T10" fmla="*/ 0 w 14"/>
              <a:gd name="T11" fmla="*/ 0 h 7"/>
              <a:gd name="T12" fmla="*/ 0 w 14"/>
              <a:gd name="T13" fmla="*/ 0 h 7"/>
              <a:gd name="T14" fmla="*/ 0 w 14"/>
              <a:gd name="T15" fmla="*/ 0 h 7"/>
              <a:gd name="T16" fmla="*/ 0 w 14"/>
              <a:gd name="T17" fmla="*/ 0 h 7"/>
              <a:gd name="T18" fmla="*/ 0 w 14"/>
              <a:gd name="T19" fmla="*/ 0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"/>
              <a:gd name="T31" fmla="*/ 0 h 7"/>
              <a:gd name="T32" fmla="*/ 14 w 14"/>
              <a:gd name="T33" fmla="*/ 7 h 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4" h="7">
                <a:moveTo>
                  <a:pt x="3" y="0"/>
                </a:moveTo>
                <a:lnTo>
                  <a:pt x="0" y="0"/>
                </a:lnTo>
                <a:lnTo>
                  <a:pt x="0" y="4"/>
                </a:lnTo>
                <a:lnTo>
                  <a:pt x="0" y="7"/>
                </a:lnTo>
                <a:lnTo>
                  <a:pt x="9" y="7"/>
                </a:lnTo>
                <a:lnTo>
                  <a:pt x="14" y="7"/>
                </a:lnTo>
                <a:lnTo>
                  <a:pt x="14" y="4"/>
                </a:lnTo>
                <a:lnTo>
                  <a:pt x="14" y="0"/>
                </a:lnTo>
                <a:lnTo>
                  <a:pt x="11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02" name="Line 928"/>
          <p:cNvSpPr>
            <a:spLocks noChangeShapeType="1"/>
          </p:cNvSpPr>
          <p:nvPr/>
        </p:nvSpPr>
        <p:spPr bwMode="auto">
          <a:xfrm>
            <a:off x="2155825" y="4773613"/>
            <a:ext cx="1588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03" name="Freeform 929"/>
          <p:cNvSpPr>
            <a:spLocks/>
          </p:cNvSpPr>
          <p:nvPr/>
        </p:nvSpPr>
        <p:spPr bwMode="auto">
          <a:xfrm>
            <a:off x="2155825" y="4764088"/>
            <a:ext cx="1588" cy="11112"/>
          </a:xfrm>
          <a:custGeom>
            <a:avLst/>
            <a:gdLst>
              <a:gd name="T0" fmla="*/ 0 w 5"/>
              <a:gd name="T1" fmla="*/ 0 h 25"/>
              <a:gd name="T2" fmla="*/ 0 w 5"/>
              <a:gd name="T3" fmla="*/ 0 h 25"/>
              <a:gd name="T4" fmla="*/ 0 w 5"/>
              <a:gd name="T5" fmla="*/ 0 h 25"/>
              <a:gd name="T6" fmla="*/ 0 w 5"/>
              <a:gd name="T7" fmla="*/ 0 h 25"/>
              <a:gd name="T8" fmla="*/ 0 w 5"/>
              <a:gd name="T9" fmla="*/ 0 h 25"/>
              <a:gd name="T10" fmla="*/ 0 w 5"/>
              <a:gd name="T11" fmla="*/ 0 h 25"/>
              <a:gd name="T12" fmla="*/ 0 w 5"/>
              <a:gd name="T13" fmla="*/ 0 h 25"/>
              <a:gd name="T14" fmla="*/ 0 w 5"/>
              <a:gd name="T15" fmla="*/ 0 h 25"/>
              <a:gd name="T16" fmla="*/ 0 w 5"/>
              <a:gd name="T17" fmla="*/ 0 h 25"/>
              <a:gd name="T18" fmla="*/ 0 w 5"/>
              <a:gd name="T19" fmla="*/ 0 h 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"/>
              <a:gd name="T31" fmla="*/ 0 h 25"/>
              <a:gd name="T32" fmla="*/ 5 w 5"/>
              <a:gd name="T33" fmla="*/ 25 h 2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" h="25">
                <a:moveTo>
                  <a:pt x="0" y="22"/>
                </a:moveTo>
                <a:lnTo>
                  <a:pt x="2" y="25"/>
                </a:lnTo>
                <a:lnTo>
                  <a:pt x="5" y="25"/>
                </a:lnTo>
                <a:lnTo>
                  <a:pt x="5" y="10"/>
                </a:lnTo>
                <a:lnTo>
                  <a:pt x="5" y="0"/>
                </a:lnTo>
                <a:lnTo>
                  <a:pt x="2" y="0"/>
                </a:lnTo>
                <a:lnTo>
                  <a:pt x="0" y="6"/>
                </a:lnTo>
                <a:lnTo>
                  <a:pt x="0" y="22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04" name="Line 930"/>
          <p:cNvSpPr>
            <a:spLocks noChangeShapeType="1"/>
          </p:cNvSpPr>
          <p:nvPr/>
        </p:nvSpPr>
        <p:spPr bwMode="auto">
          <a:xfrm>
            <a:off x="2155825" y="4764088"/>
            <a:ext cx="1588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05" name="Freeform 931"/>
          <p:cNvSpPr>
            <a:spLocks/>
          </p:cNvSpPr>
          <p:nvPr/>
        </p:nvSpPr>
        <p:spPr bwMode="auto">
          <a:xfrm>
            <a:off x="2155825" y="4764088"/>
            <a:ext cx="15875" cy="3175"/>
          </a:xfrm>
          <a:custGeom>
            <a:avLst/>
            <a:gdLst>
              <a:gd name="T0" fmla="*/ 0 w 35"/>
              <a:gd name="T1" fmla="*/ 0 h 6"/>
              <a:gd name="T2" fmla="*/ 0 w 35"/>
              <a:gd name="T3" fmla="*/ 0 h 6"/>
              <a:gd name="T4" fmla="*/ 0 w 35"/>
              <a:gd name="T5" fmla="*/ 0 h 6"/>
              <a:gd name="T6" fmla="*/ 0 w 35"/>
              <a:gd name="T7" fmla="*/ 0 h 6"/>
              <a:gd name="T8" fmla="*/ 0 w 35"/>
              <a:gd name="T9" fmla="*/ 0 h 6"/>
              <a:gd name="T10" fmla="*/ 0 w 35"/>
              <a:gd name="T11" fmla="*/ 0 h 6"/>
              <a:gd name="T12" fmla="*/ 0 w 35"/>
              <a:gd name="T13" fmla="*/ 0 h 6"/>
              <a:gd name="T14" fmla="*/ 0 w 35"/>
              <a:gd name="T15" fmla="*/ 0 h 6"/>
              <a:gd name="T16" fmla="*/ 0 w 35"/>
              <a:gd name="T17" fmla="*/ 0 h 6"/>
              <a:gd name="T18" fmla="*/ 0 w 35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5"/>
              <a:gd name="T31" fmla="*/ 0 h 6"/>
              <a:gd name="T32" fmla="*/ 35 w 35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5" h="6">
                <a:moveTo>
                  <a:pt x="2" y="0"/>
                </a:moveTo>
                <a:lnTo>
                  <a:pt x="2" y="0"/>
                </a:lnTo>
                <a:lnTo>
                  <a:pt x="0" y="4"/>
                </a:lnTo>
                <a:lnTo>
                  <a:pt x="2" y="6"/>
                </a:lnTo>
                <a:lnTo>
                  <a:pt x="29" y="6"/>
                </a:lnTo>
                <a:lnTo>
                  <a:pt x="35" y="6"/>
                </a:lnTo>
                <a:lnTo>
                  <a:pt x="35" y="4"/>
                </a:lnTo>
                <a:lnTo>
                  <a:pt x="35" y="0"/>
                </a:lnTo>
                <a:lnTo>
                  <a:pt x="29" y="0"/>
                </a:lnTo>
                <a:lnTo>
                  <a:pt x="2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06" name="Line 932"/>
          <p:cNvSpPr>
            <a:spLocks noChangeShapeType="1"/>
          </p:cNvSpPr>
          <p:nvPr/>
        </p:nvSpPr>
        <p:spPr bwMode="auto">
          <a:xfrm>
            <a:off x="2168525" y="4765675"/>
            <a:ext cx="1588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07" name="Freeform 933"/>
          <p:cNvSpPr>
            <a:spLocks/>
          </p:cNvSpPr>
          <p:nvPr/>
        </p:nvSpPr>
        <p:spPr bwMode="auto">
          <a:xfrm>
            <a:off x="2168525" y="4749800"/>
            <a:ext cx="3175" cy="17463"/>
          </a:xfrm>
          <a:custGeom>
            <a:avLst/>
            <a:gdLst>
              <a:gd name="T0" fmla="*/ 0 w 6"/>
              <a:gd name="T1" fmla="*/ 0 h 42"/>
              <a:gd name="T2" fmla="*/ 0 w 6"/>
              <a:gd name="T3" fmla="*/ 0 h 42"/>
              <a:gd name="T4" fmla="*/ 0 w 6"/>
              <a:gd name="T5" fmla="*/ 0 h 42"/>
              <a:gd name="T6" fmla="*/ 0 w 6"/>
              <a:gd name="T7" fmla="*/ 0 h 42"/>
              <a:gd name="T8" fmla="*/ 0 w 6"/>
              <a:gd name="T9" fmla="*/ 0 h 42"/>
              <a:gd name="T10" fmla="*/ 0 w 6"/>
              <a:gd name="T11" fmla="*/ 0 h 42"/>
              <a:gd name="T12" fmla="*/ 0 w 6"/>
              <a:gd name="T13" fmla="*/ 0 h 42"/>
              <a:gd name="T14" fmla="*/ 0 w 6"/>
              <a:gd name="T15" fmla="*/ 0 h 42"/>
              <a:gd name="T16" fmla="*/ 0 w 6"/>
              <a:gd name="T17" fmla="*/ 0 h 42"/>
              <a:gd name="T18" fmla="*/ 0 w 6"/>
              <a:gd name="T19" fmla="*/ 0 h 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42"/>
              <a:gd name="T32" fmla="*/ 6 w 6"/>
              <a:gd name="T33" fmla="*/ 42 h 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42">
                <a:moveTo>
                  <a:pt x="0" y="40"/>
                </a:moveTo>
                <a:lnTo>
                  <a:pt x="0" y="42"/>
                </a:lnTo>
                <a:lnTo>
                  <a:pt x="3" y="42"/>
                </a:lnTo>
                <a:lnTo>
                  <a:pt x="6" y="42"/>
                </a:lnTo>
                <a:lnTo>
                  <a:pt x="6" y="9"/>
                </a:lnTo>
                <a:lnTo>
                  <a:pt x="6" y="0"/>
                </a:lnTo>
                <a:lnTo>
                  <a:pt x="3" y="0"/>
                </a:lnTo>
                <a:lnTo>
                  <a:pt x="0" y="0"/>
                </a:lnTo>
                <a:lnTo>
                  <a:pt x="0" y="6"/>
                </a:lnTo>
                <a:lnTo>
                  <a:pt x="0" y="4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08" name="Line 934"/>
          <p:cNvSpPr>
            <a:spLocks noChangeShapeType="1"/>
          </p:cNvSpPr>
          <p:nvPr/>
        </p:nvSpPr>
        <p:spPr bwMode="auto">
          <a:xfrm>
            <a:off x="2170113" y="4749800"/>
            <a:ext cx="1587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09" name="Freeform 935"/>
          <p:cNvSpPr>
            <a:spLocks/>
          </p:cNvSpPr>
          <p:nvPr/>
        </p:nvSpPr>
        <p:spPr bwMode="auto">
          <a:xfrm>
            <a:off x="2168525" y="4749800"/>
            <a:ext cx="9525" cy="3175"/>
          </a:xfrm>
          <a:custGeom>
            <a:avLst/>
            <a:gdLst>
              <a:gd name="T0" fmla="*/ 0 w 17"/>
              <a:gd name="T1" fmla="*/ 0 h 6"/>
              <a:gd name="T2" fmla="*/ 0 w 17"/>
              <a:gd name="T3" fmla="*/ 0 h 6"/>
              <a:gd name="T4" fmla="*/ 0 w 17"/>
              <a:gd name="T5" fmla="*/ 0 h 6"/>
              <a:gd name="T6" fmla="*/ 0 w 17"/>
              <a:gd name="T7" fmla="*/ 0 h 6"/>
              <a:gd name="T8" fmla="*/ 0 w 17"/>
              <a:gd name="T9" fmla="*/ 0 h 6"/>
              <a:gd name="T10" fmla="*/ 0 w 17"/>
              <a:gd name="T11" fmla="*/ 0 h 6"/>
              <a:gd name="T12" fmla="*/ 0 w 17"/>
              <a:gd name="T13" fmla="*/ 0 h 6"/>
              <a:gd name="T14" fmla="*/ 0 w 17"/>
              <a:gd name="T15" fmla="*/ 0 h 6"/>
              <a:gd name="T16" fmla="*/ 0 w 17"/>
              <a:gd name="T17" fmla="*/ 0 h 6"/>
              <a:gd name="T18" fmla="*/ 0 w 17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"/>
              <a:gd name="T31" fmla="*/ 0 h 6"/>
              <a:gd name="T32" fmla="*/ 17 w 17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" h="6">
                <a:moveTo>
                  <a:pt x="3" y="0"/>
                </a:moveTo>
                <a:lnTo>
                  <a:pt x="0" y="0"/>
                </a:lnTo>
                <a:lnTo>
                  <a:pt x="0" y="2"/>
                </a:lnTo>
                <a:lnTo>
                  <a:pt x="0" y="6"/>
                </a:lnTo>
                <a:lnTo>
                  <a:pt x="8" y="6"/>
                </a:lnTo>
                <a:lnTo>
                  <a:pt x="14" y="6"/>
                </a:lnTo>
                <a:lnTo>
                  <a:pt x="17" y="2"/>
                </a:lnTo>
                <a:lnTo>
                  <a:pt x="14" y="0"/>
                </a:lnTo>
                <a:lnTo>
                  <a:pt x="12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10" name="Line 936"/>
          <p:cNvSpPr>
            <a:spLocks noChangeShapeType="1"/>
          </p:cNvSpPr>
          <p:nvPr/>
        </p:nvSpPr>
        <p:spPr bwMode="auto">
          <a:xfrm>
            <a:off x="2174875" y="4751388"/>
            <a:ext cx="1588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11" name="Freeform 937"/>
          <p:cNvSpPr>
            <a:spLocks/>
          </p:cNvSpPr>
          <p:nvPr/>
        </p:nvSpPr>
        <p:spPr bwMode="auto">
          <a:xfrm>
            <a:off x="2174875" y="4741863"/>
            <a:ext cx="1588" cy="11112"/>
          </a:xfrm>
          <a:custGeom>
            <a:avLst/>
            <a:gdLst>
              <a:gd name="T0" fmla="*/ 0 w 2"/>
              <a:gd name="T1" fmla="*/ 0 h 25"/>
              <a:gd name="T2" fmla="*/ 0 w 2"/>
              <a:gd name="T3" fmla="*/ 0 h 25"/>
              <a:gd name="T4" fmla="*/ 794 w 2"/>
              <a:gd name="T5" fmla="*/ 0 h 25"/>
              <a:gd name="T6" fmla="*/ 794 w 2"/>
              <a:gd name="T7" fmla="*/ 0 h 25"/>
              <a:gd name="T8" fmla="*/ 794 w 2"/>
              <a:gd name="T9" fmla="*/ 0 h 25"/>
              <a:gd name="T10" fmla="*/ 794 w 2"/>
              <a:gd name="T11" fmla="*/ 0 h 25"/>
              <a:gd name="T12" fmla="*/ 794 w 2"/>
              <a:gd name="T13" fmla="*/ 0 h 25"/>
              <a:gd name="T14" fmla="*/ 0 w 2"/>
              <a:gd name="T15" fmla="*/ 0 h 25"/>
              <a:gd name="T16" fmla="*/ 0 w 2"/>
              <a:gd name="T17" fmla="*/ 0 h 25"/>
              <a:gd name="T18" fmla="*/ 0 w 2"/>
              <a:gd name="T19" fmla="*/ 0 h 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"/>
              <a:gd name="T31" fmla="*/ 0 h 25"/>
              <a:gd name="T32" fmla="*/ 2 w 2"/>
              <a:gd name="T33" fmla="*/ 25 h 2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" h="25">
                <a:moveTo>
                  <a:pt x="0" y="21"/>
                </a:moveTo>
                <a:lnTo>
                  <a:pt x="0" y="25"/>
                </a:lnTo>
                <a:lnTo>
                  <a:pt x="2" y="25"/>
                </a:lnTo>
                <a:lnTo>
                  <a:pt x="2" y="9"/>
                </a:lnTo>
                <a:lnTo>
                  <a:pt x="2" y="3"/>
                </a:lnTo>
                <a:lnTo>
                  <a:pt x="2" y="0"/>
                </a:lnTo>
                <a:lnTo>
                  <a:pt x="0" y="3"/>
                </a:lnTo>
                <a:lnTo>
                  <a:pt x="0" y="7"/>
                </a:lnTo>
                <a:lnTo>
                  <a:pt x="0" y="21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12" name="Line 938"/>
          <p:cNvSpPr>
            <a:spLocks noChangeShapeType="1"/>
          </p:cNvSpPr>
          <p:nvPr/>
        </p:nvSpPr>
        <p:spPr bwMode="auto">
          <a:xfrm>
            <a:off x="2176463" y="4741863"/>
            <a:ext cx="1587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13" name="Freeform 939"/>
          <p:cNvSpPr>
            <a:spLocks/>
          </p:cNvSpPr>
          <p:nvPr/>
        </p:nvSpPr>
        <p:spPr bwMode="auto">
          <a:xfrm>
            <a:off x="2174875" y="4741863"/>
            <a:ext cx="33338" cy="3175"/>
          </a:xfrm>
          <a:custGeom>
            <a:avLst/>
            <a:gdLst>
              <a:gd name="T0" fmla="*/ 0 w 62"/>
              <a:gd name="T1" fmla="*/ 0 h 7"/>
              <a:gd name="T2" fmla="*/ 0 w 62"/>
              <a:gd name="T3" fmla="*/ 0 h 7"/>
              <a:gd name="T4" fmla="*/ 0 w 62"/>
              <a:gd name="T5" fmla="*/ 0 h 7"/>
              <a:gd name="T6" fmla="*/ 0 w 62"/>
              <a:gd name="T7" fmla="*/ 0 h 7"/>
              <a:gd name="T8" fmla="*/ 0 w 62"/>
              <a:gd name="T9" fmla="*/ 0 h 7"/>
              <a:gd name="T10" fmla="*/ 0 w 62"/>
              <a:gd name="T11" fmla="*/ 0 h 7"/>
              <a:gd name="T12" fmla="*/ 0 w 62"/>
              <a:gd name="T13" fmla="*/ 0 h 7"/>
              <a:gd name="T14" fmla="*/ 0 w 62"/>
              <a:gd name="T15" fmla="*/ 0 h 7"/>
              <a:gd name="T16" fmla="*/ 0 w 62"/>
              <a:gd name="T17" fmla="*/ 0 h 7"/>
              <a:gd name="T18" fmla="*/ 0 w 62"/>
              <a:gd name="T19" fmla="*/ 0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2"/>
              <a:gd name="T31" fmla="*/ 0 h 7"/>
              <a:gd name="T32" fmla="*/ 62 w 62"/>
              <a:gd name="T33" fmla="*/ 7 h 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2" h="7">
                <a:moveTo>
                  <a:pt x="2" y="0"/>
                </a:moveTo>
                <a:lnTo>
                  <a:pt x="0" y="3"/>
                </a:lnTo>
                <a:lnTo>
                  <a:pt x="0" y="7"/>
                </a:lnTo>
                <a:lnTo>
                  <a:pt x="57" y="7"/>
                </a:lnTo>
                <a:lnTo>
                  <a:pt x="62" y="7"/>
                </a:lnTo>
                <a:lnTo>
                  <a:pt x="62" y="3"/>
                </a:lnTo>
                <a:lnTo>
                  <a:pt x="59" y="0"/>
                </a:lnTo>
                <a:lnTo>
                  <a:pt x="2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14" name="Line 940"/>
          <p:cNvSpPr>
            <a:spLocks noChangeShapeType="1"/>
          </p:cNvSpPr>
          <p:nvPr/>
        </p:nvSpPr>
        <p:spPr bwMode="auto">
          <a:xfrm>
            <a:off x="2205038" y="4743450"/>
            <a:ext cx="1587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15" name="Freeform 941"/>
          <p:cNvSpPr>
            <a:spLocks/>
          </p:cNvSpPr>
          <p:nvPr/>
        </p:nvSpPr>
        <p:spPr bwMode="auto">
          <a:xfrm>
            <a:off x="2205038" y="4727575"/>
            <a:ext cx="3175" cy="17463"/>
          </a:xfrm>
          <a:custGeom>
            <a:avLst/>
            <a:gdLst>
              <a:gd name="T0" fmla="*/ 0 w 5"/>
              <a:gd name="T1" fmla="*/ 0 h 44"/>
              <a:gd name="T2" fmla="*/ 0 w 5"/>
              <a:gd name="T3" fmla="*/ 0 h 44"/>
              <a:gd name="T4" fmla="*/ 0 w 5"/>
              <a:gd name="T5" fmla="*/ 0 h 44"/>
              <a:gd name="T6" fmla="*/ 0 w 5"/>
              <a:gd name="T7" fmla="*/ 0 h 44"/>
              <a:gd name="T8" fmla="*/ 0 w 5"/>
              <a:gd name="T9" fmla="*/ 0 h 44"/>
              <a:gd name="T10" fmla="*/ 0 w 5"/>
              <a:gd name="T11" fmla="*/ 0 h 44"/>
              <a:gd name="T12" fmla="*/ 0 w 5"/>
              <a:gd name="T13" fmla="*/ 0 h 44"/>
              <a:gd name="T14" fmla="*/ 0 w 5"/>
              <a:gd name="T15" fmla="*/ 0 h 44"/>
              <a:gd name="T16" fmla="*/ 0 w 5"/>
              <a:gd name="T17" fmla="*/ 0 h 44"/>
              <a:gd name="T18" fmla="*/ 0 w 5"/>
              <a:gd name="T19" fmla="*/ 0 h 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"/>
              <a:gd name="T31" fmla="*/ 0 h 44"/>
              <a:gd name="T32" fmla="*/ 5 w 5"/>
              <a:gd name="T33" fmla="*/ 44 h 4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" h="44">
                <a:moveTo>
                  <a:pt x="0" y="40"/>
                </a:moveTo>
                <a:lnTo>
                  <a:pt x="2" y="44"/>
                </a:lnTo>
                <a:lnTo>
                  <a:pt x="5" y="44"/>
                </a:lnTo>
                <a:lnTo>
                  <a:pt x="5" y="9"/>
                </a:lnTo>
                <a:lnTo>
                  <a:pt x="5" y="3"/>
                </a:lnTo>
                <a:lnTo>
                  <a:pt x="2" y="0"/>
                </a:lnTo>
                <a:lnTo>
                  <a:pt x="2" y="3"/>
                </a:lnTo>
                <a:lnTo>
                  <a:pt x="0" y="6"/>
                </a:lnTo>
                <a:lnTo>
                  <a:pt x="0" y="4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16" name="Line 942"/>
          <p:cNvSpPr>
            <a:spLocks noChangeShapeType="1"/>
          </p:cNvSpPr>
          <p:nvPr/>
        </p:nvSpPr>
        <p:spPr bwMode="auto">
          <a:xfrm>
            <a:off x="2206625" y="4727575"/>
            <a:ext cx="1588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17" name="Freeform 943"/>
          <p:cNvSpPr>
            <a:spLocks/>
          </p:cNvSpPr>
          <p:nvPr/>
        </p:nvSpPr>
        <p:spPr bwMode="auto">
          <a:xfrm>
            <a:off x="2205038" y="4727575"/>
            <a:ext cx="23812" cy="1588"/>
          </a:xfrm>
          <a:custGeom>
            <a:avLst/>
            <a:gdLst>
              <a:gd name="T0" fmla="*/ 0 w 46"/>
              <a:gd name="T1" fmla="*/ 0 h 6"/>
              <a:gd name="T2" fmla="*/ 0 w 46"/>
              <a:gd name="T3" fmla="*/ 0 h 6"/>
              <a:gd name="T4" fmla="*/ 0 w 46"/>
              <a:gd name="T5" fmla="*/ 0 h 6"/>
              <a:gd name="T6" fmla="*/ 0 w 46"/>
              <a:gd name="T7" fmla="*/ 0 h 6"/>
              <a:gd name="T8" fmla="*/ 0 w 46"/>
              <a:gd name="T9" fmla="*/ 0 h 6"/>
              <a:gd name="T10" fmla="*/ 0 w 46"/>
              <a:gd name="T11" fmla="*/ 0 h 6"/>
              <a:gd name="T12" fmla="*/ 0 w 46"/>
              <a:gd name="T13" fmla="*/ 0 h 6"/>
              <a:gd name="T14" fmla="*/ 0 w 46"/>
              <a:gd name="T15" fmla="*/ 0 h 6"/>
              <a:gd name="T16" fmla="*/ 0 w 46"/>
              <a:gd name="T17" fmla="*/ 0 h 6"/>
              <a:gd name="T18" fmla="*/ 0 w 46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"/>
              <a:gd name="T31" fmla="*/ 0 h 6"/>
              <a:gd name="T32" fmla="*/ 46 w 46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" h="6">
                <a:moveTo>
                  <a:pt x="2" y="0"/>
                </a:moveTo>
                <a:lnTo>
                  <a:pt x="2" y="3"/>
                </a:lnTo>
                <a:lnTo>
                  <a:pt x="0" y="3"/>
                </a:lnTo>
                <a:lnTo>
                  <a:pt x="2" y="6"/>
                </a:lnTo>
                <a:lnTo>
                  <a:pt x="41" y="6"/>
                </a:lnTo>
                <a:lnTo>
                  <a:pt x="46" y="6"/>
                </a:lnTo>
                <a:lnTo>
                  <a:pt x="46" y="3"/>
                </a:lnTo>
                <a:lnTo>
                  <a:pt x="41" y="0"/>
                </a:lnTo>
                <a:lnTo>
                  <a:pt x="2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18" name="Line 944"/>
          <p:cNvSpPr>
            <a:spLocks noChangeShapeType="1"/>
          </p:cNvSpPr>
          <p:nvPr/>
        </p:nvSpPr>
        <p:spPr bwMode="auto">
          <a:xfrm>
            <a:off x="2225675" y="4729163"/>
            <a:ext cx="1588" cy="0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19" name="Freeform 945"/>
          <p:cNvSpPr>
            <a:spLocks/>
          </p:cNvSpPr>
          <p:nvPr/>
        </p:nvSpPr>
        <p:spPr bwMode="auto">
          <a:xfrm>
            <a:off x="2225675" y="4713288"/>
            <a:ext cx="3175" cy="15875"/>
          </a:xfrm>
          <a:custGeom>
            <a:avLst/>
            <a:gdLst>
              <a:gd name="T0" fmla="*/ 0 w 5"/>
              <a:gd name="T1" fmla="*/ 0 h 43"/>
              <a:gd name="T2" fmla="*/ 0 w 5"/>
              <a:gd name="T3" fmla="*/ 0 h 43"/>
              <a:gd name="T4" fmla="*/ 0 w 5"/>
              <a:gd name="T5" fmla="*/ 0 h 43"/>
              <a:gd name="T6" fmla="*/ 0 w 5"/>
              <a:gd name="T7" fmla="*/ 0 h 43"/>
              <a:gd name="T8" fmla="*/ 0 w 5"/>
              <a:gd name="T9" fmla="*/ 0 h 43"/>
              <a:gd name="T10" fmla="*/ 0 w 5"/>
              <a:gd name="T11" fmla="*/ 0 h 43"/>
              <a:gd name="T12" fmla="*/ 0 w 5"/>
              <a:gd name="T13" fmla="*/ 0 h 43"/>
              <a:gd name="T14" fmla="*/ 0 w 5"/>
              <a:gd name="T15" fmla="*/ 0 h 43"/>
              <a:gd name="T16" fmla="*/ 0 w 5"/>
              <a:gd name="T17" fmla="*/ 0 h 43"/>
              <a:gd name="T18" fmla="*/ 0 w 5"/>
              <a:gd name="T19" fmla="*/ 0 h 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"/>
              <a:gd name="T31" fmla="*/ 0 h 43"/>
              <a:gd name="T32" fmla="*/ 5 w 5"/>
              <a:gd name="T33" fmla="*/ 43 h 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" h="43">
                <a:moveTo>
                  <a:pt x="0" y="40"/>
                </a:moveTo>
                <a:lnTo>
                  <a:pt x="0" y="43"/>
                </a:lnTo>
                <a:lnTo>
                  <a:pt x="3" y="43"/>
                </a:lnTo>
                <a:lnTo>
                  <a:pt x="5" y="43"/>
                </a:lnTo>
                <a:lnTo>
                  <a:pt x="5" y="6"/>
                </a:lnTo>
                <a:lnTo>
                  <a:pt x="5" y="4"/>
                </a:lnTo>
                <a:lnTo>
                  <a:pt x="3" y="0"/>
                </a:lnTo>
                <a:lnTo>
                  <a:pt x="0" y="4"/>
                </a:lnTo>
                <a:lnTo>
                  <a:pt x="0" y="4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20" name="Line 946"/>
          <p:cNvSpPr>
            <a:spLocks noChangeShapeType="1"/>
          </p:cNvSpPr>
          <p:nvPr/>
        </p:nvSpPr>
        <p:spPr bwMode="auto">
          <a:xfrm>
            <a:off x="2227263" y="4713288"/>
            <a:ext cx="1587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21" name="Freeform 947"/>
          <p:cNvSpPr>
            <a:spLocks/>
          </p:cNvSpPr>
          <p:nvPr/>
        </p:nvSpPr>
        <p:spPr bwMode="auto">
          <a:xfrm>
            <a:off x="2225675" y="4713288"/>
            <a:ext cx="7938" cy="1587"/>
          </a:xfrm>
          <a:custGeom>
            <a:avLst/>
            <a:gdLst>
              <a:gd name="T0" fmla="*/ 0 w 14"/>
              <a:gd name="T1" fmla="*/ 0 h 6"/>
              <a:gd name="T2" fmla="*/ 0 w 14"/>
              <a:gd name="T3" fmla="*/ 0 h 6"/>
              <a:gd name="T4" fmla="*/ 0 w 14"/>
              <a:gd name="T5" fmla="*/ 0 h 6"/>
              <a:gd name="T6" fmla="*/ 0 w 14"/>
              <a:gd name="T7" fmla="*/ 0 h 6"/>
              <a:gd name="T8" fmla="*/ 0 w 14"/>
              <a:gd name="T9" fmla="*/ 0 h 6"/>
              <a:gd name="T10" fmla="*/ 0 w 14"/>
              <a:gd name="T11" fmla="*/ 0 h 6"/>
              <a:gd name="T12" fmla="*/ 0 w 14"/>
              <a:gd name="T13" fmla="*/ 0 h 6"/>
              <a:gd name="T14" fmla="*/ 0 w 14"/>
              <a:gd name="T15" fmla="*/ 0 h 6"/>
              <a:gd name="T16" fmla="*/ 0 w 14"/>
              <a:gd name="T17" fmla="*/ 0 h 6"/>
              <a:gd name="T18" fmla="*/ 0 w 14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"/>
              <a:gd name="T31" fmla="*/ 0 h 6"/>
              <a:gd name="T32" fmla="*/ 14 w 14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4" h="6">
                <a:moveTo>
                  <a:pt x="3" y="0"/>
                </a:moveTo>
                <a:lnTo>
                  <a:pt x="0" y="4"/>
                </a:lnTo>
                <a:lnTo>
                  <a:pt x="0" y="6"/>
                </a:lnTo>
                <a:lnTo>
                  <a:pt x="8" y="6"/>
                </a:lnTo>
                <a:lnTo>
                  <a:pt x="14" y="6"/>
                </a:lnTo>
                <a:lnTo>
                  <a:pt x="14" y="4"/>
                </a:lnTo>
                <a:lnTo>
                  <a:pt x="11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22" name="Line 948"/>
          <p:cNvSpPr>
            <a:spLocks noChangeShapeType="1"/>
          </p:cNvSpPr>
          <p:nvPr/>
        </p:nvSpPr>
        <p:spPr bwMode="auto">
          <a:xfrm>
            <a:off x="2230438" y="4714875"/>
            <a:ext cx="1587" cy="0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23" name="Freeform 949"/>
          <p:cNvSpPr>
            <a:spLocks/>
          </p:cNvSpPr>
          <p:nvPr/>
        </p:nvSpPr>
        <p:spPr bwMode="auto">
          <a:xfrm>
            <a:off x="2230438" y="4705350"/>
            <a:ext cx="3175" cy="9525"/>
          </a:xfrm>
          <a:custGeom>
            <a:avLst/>
            <a:gdLst>
              <a:gd name="T0" fmla="*/ 0 w 6"/>
              <a:gd name="T1" fmla="*/ 0 h 25"/>
              <a:gd name="T2" fmla="*/ 0 w 6"/>
              <a:gd name="T3" fmla="*/ 0 h 25"/>
              <a:gd name="T4" fmla="*/ 0 w 6"/>
              <a:gd name="T5" fmla="*/ 0 h 25"/>
              <a:gd name="T6" fmla="*/ 0 w 6"/>
              <a:gd name="T7" fmla="*/ 0 h 25"/>
              <a:gd name="T8" fmla="*/ 0 w 6"/>
              <a:gd name="T9" fmla="*/ 0 h 25"/>
              <a:gd name="T10" fmla="*/ 0 w 6"/>
              <a:gd name="T11" fmla="*/ 0 h 25"/>
              <a:gd name="T12" fmla="*/ 0 w 6"/>
              <a:gd name="T13" fmla="*/ 0 h 25"/>
              <a:gd name="T14" fmla="*/ 0 w 6"/>
              <a:gd name="T15" fmla="*/ 0 h 25"/>
              <a:gd name="T16" fmla="*/ 0 w 6"/>
              <a:gd name="T17" fmla="*/ 0 h 25"/>
              <a:gd name="T18" fmla="*/ 0 w 6"/>
              <a:gd name="T19" fmla="*/ 0 h 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25"/>
              <a:gd name="T32" fmla="*/ 6 w 6"/>
              <a:gd name="T33" fmla="*/ 25 h 2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25">
                <a:moveTo>
                  <a:pt x="0" y="23"/>
                </a:moveTo>
                <a:lnTo>
                  <a:pt x="3" y="25"/>
                </a:lnTo>
                <a:lnTo>
                  <a:pt x="6" y="25"/>
                </a:lnTo>
                <a:lnTo>
                  <a:pt x="6" y="7"/>
                </a:lnTo>
                <a:lnTo>
                  <a:pt x="6" y="4"/>
                </a:lnTo>
                <a:lnTo>
                  <a:pt x="3" y="0"/>
                </a:lnTo>
                <a:lnTo>
                  <a:pt x="3" y="4"/>
                </a:lnTo>
                <a:lnTo>
                  <a:pt x="0" y="4"/>
                </a:lnTo>
                <a:lnTo>
                  <a:pt x="0" y="23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24" name="Line 950"/>
          <p:cNvSpPr>
            <a:spLocks noChangeShapeType="1"/>
          </p:cNvSpPr>
          <p:nvPr/>
        </p:nvSpPr>
        <p:spPr bwMode="auto">
          <a:xfrm>
            <a:off x="2232025" y="4705350"/>
            <a:ext cx="1588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25" name="Freeform 951"/>
          <p:cNvSpPr>
            <a:spLocks/>
          </p:cNvSpPr>
          <p:nvPr/>
        </p:nvSpPr>
        <p:spPr bwMode="auto">
          <a:xfrm>
            <a:off x="2230438" y="4705350"/>
            <a:ext cx="22225" cy="1588"/>
          </a:xfrm>
          <a:custGeom>
            <a:avLst/>
            <a:gdLst>
              <a:gd name="T0" fmla="*/ 0 w 47"/>
              <a:gd name="T1" fmla="*/ 0 h 7"/>
              <a:gd name="T2" fmla="*/ 0 w 47"/>
              <a:gd name="T3" fmla="*/ 0 h 7"/>
              <a:gd name="T4" fmla="*/ 0 w 47"/>
              <a:gd name="T5" fmla="*/ 0 h 7"/>
              <a:gd name="T6" fmla="*/ 0 w 47"/>
              <a:gd name="T7" fmla="*/ 0 h 7"/>
              <a:gd name="T8" fmla="*/ 0 w 47"/>
              <a:gd name="T9" fmla="*/ 0 h 7"/>
              <a:gd name="T10" fmla="*/ 0 w 47"/>
              <a:gd name="T11" fmla="*/ 0 h 7"/>
              <a:gd name="T12" fmla="*/ 0 w 47"/>
              <a:gd name="T13" fmla="*/ 0 h 7"/>
              <a:gd name="T14" fmla="*/ 0 w 47"/>
              <a:gd name="T15" fmla="*/ 0 h 7"/>
              <a:gd name="T16" fmla="*/ 0 w 47"/>
              <a:gd name="T17" fmla="*/ 0 h 7"/>
              <a:gd name="T18" fmla="*/ 0 w 47"/>
              <a:gd name="T19" fmla="*/ 0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7"/>
              <a:gd name="T31" fmla="*/ 0 h 7"/>
              <a:gd name="T32" fmla="*/ 47 w 47"/>
              <a:gd name="T33" fmla="*/ 7 h 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7" h="7">
                <a:moveTo>
                  <a:pt x="3" y="0"/>
                </a:moveTo>
                <a:lnTo>
                  <a:pt x="3" y="4"/>
                </a:lnTo>
                <a:lnTo>
                  <a:pt x="0" y="4"/>
                </a:lnTo>
                <a:lnTo>
                  <a:pt x="3" y="7"/>
                </a:lnTo>
                <a:lnTo>
                  <a:pt x="41" y="7"/>
                </a:lnTo>
                <a:lnTo>
                  <a:pt x="47" y="7"/>
                </a:lnTo>
                <a:lnTo>
                  <a:pt x="47" y="4"/>
                </a:lnTo>
                <a:lnTo>
                  <a:pt x="41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26" name="Line 952"/>
          <p:cNvSpPr>
            <a:spLocks noChangeShapeType="1"/>
          </p:cNvSpPr>
          <p:nvPr/>
        </p:nvSpPr>
        <p:spPr bwMode="auto">
          <a:xfrm>
            <a:off x="2249488" y="4706938"/>
            <a:ext cx="1587" cy="0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27" name="Freeform 953"/>
          <p:cNvSpPr>
            <a:spLocks/>
          </p:cNvSpPr>
          <p:nvPr/>
        </p:nvSpPr>
        <p:spPr bwMode="auto">
          <a:xfrm>
            <a:off x="2249488" y="4697413"/>
            <a:ext cx="3175" cy="9525"/>
          </a:xfrm>
          <a:custGeom>
            <a:avLst/>
            <a:gdLst>
              <a:gd name="T0" fmla="*/ 0 w 6"/>
              <a:gd name="T1" fmla="*/ 0 h 25"/>
              <a:gd name="T2" fmla="*/ 0 w 6"/>
              <a:gd name="T3" fmla="*/ 0 h 25"/>
              <a:gd name="T4" fmla="*/ 0 w 6"/>
              <a:gd name="T5" fmla="*/ 0 h 25"/>
              <a:gd name="T6" fmla="*/ 0 w 6"/>
              <a:gd name="T7" fmla="*/ 0 h 25"/>
              <a:gd name="T8" fmla="*/ 0 w 6"/>
              <a:gd name="T9" fmla="*/ 0 h 25"/>
              <a:gd name="T10" fmla="*/ 0 w 6"/>
              <a:gd name="T11" fmla="*/ 0 h 25"/>
              <a:gd name="T12" fmla="*/ 0 w 6"/>
              <a:gd name="T13" fmla="*/ 0 h 25"/>
              <a:gd name="T14" fmla="*/ 0 w 6"/>
              <a:gd name="T15" fmla="*/ 0 h 25"/>
              <a:gd name="T16" fmla="*/ 0 w 6"/>
              <a:gd name="T17" fmla="*/ 0 h 25"/>
              <a:gd name="T18" fmla="*/ 0 w 6"/>
              <a:gd name="T19" fmla="*/ 0 h 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25"/>
              <a:gd name="T32" fmla="*/ 6 w 6"/>
              <a:gd name="T33" fmla="*/ 25 h 2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25">
                <a:moveTo>
                  <a:pt x="0" y="22"/>
                </a:moveTo>
                <a:lnTo>
                  <a:pt x="0" y="25"/>
                </a:lnTo>
                <a:lnTo>
                  <a:pt x="2" y="25"/>
                </a:lnTo>
                <a:lnTo>
                  <a:pt x="6" y="25"/>
                </a:lnTo>
                <a:lnTo>
                  <a:pt x="6" y="6"/>
                </a:lnTo>
                <a:lnTo>
                  <a:pt x="6" y="0"/>
                </a:lnTo>
                <a:lnTo>
                  <a:pt x="2" y="0"/>
                </a:lnTo>
                <a:lnTo>
                  <a:pt x="0" y="0"/>
                </a:lnTo>
                <a:lnTo>
                  <a:pt x="0" y="4"/>
                </a:lnTo>
                <a:lnTo>
                  <a:pt x="0" y="22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28" name="Line 954"/>
          <p:cNvSpPr>
            <a:spLocks noChangeShapeType="1"/>
          </p:cNvSpPr>
          <p:nvPr/>
        </p:nvSpPr>
        <p:spPr bwMode="auto">
          <a:xfrm>
            <a:off x="2251075" y="4697413"/>
            <a:ext cx="1588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29" name="Freeform 955"/>
          <p:cNvSpPr>
            <a:spLocks/>
          </p:cNvSpPr>
          <p:nvPr/>
        </p:nvSpPr>
        <p:spPr bwMode="auto">
          <a:xfrm>
            <a:off x="2249488" y="4697413"/>
            <a:ext cx="39687" cy="1587"/>
          </a:xfrm>
          <a:custGeom>
            <a:avLst/>
            <a:gdLst>
              <a:gd name="T0" fmla="*/ 0 w 74"/>
              <a:gd name="T1" fmla="*/ 0 h 6"/>
              <a:gd name="T2" fmla="*/ 0 w 74"/>
              <a:gd name="T3" fmla="*/ 0 h 6"/>
              <a:gd name="T4" fmla="*/ 0 w 74"/>
              <a:gd name="T5" fmla="*/ 0 h 6"/>
              <a:gd name="T6" fmla="*/ 0 w 74"/>
              <a:gd name="T7" fmla="*/ 0 h 6"/>
              <a:gd name="T8" fmla="*/ 0 w 74"/>
              <a:gd name="T9" fmla="*/ 0 h 6"/>
              <a:gd name="T10" fmla="*/ 0 w 74"/>
              <a:gd name="T11" fmla="*/ 0 h 6"/>
              <a:gd name="T12" fmla="*/ 0 w 74"/>
              <a:gd name="T13" fmla="*/ 0 h 6"/>
              <a:gd name="T14" fmla="*/ 0 w 74"/>
              <a:gd name="T15" fmla="*/ 0 h 6"/>
              <a:gd name="T16" fmla="*/ 0 w 74"/>
              <a:gd name="T17" fmla="*/ 0 h 6"/>
              <a:gd name="T18" fmla="*/ 0 w 74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4"/>
              <a:gd name="T31" fmla="*/ 0 h 6"/>
              <a:gd name="T32" fmla="*/ 74 w 74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4" h="6">
                <a:moveTo>
                  <a:pt x="2" y="0"/>
                </a:moveTo>
                <a:lnTo>
                  <a:pt x="0" y="0"/>
                </a:lnTo>
                <a:lnTo>
                  <a:pt x="0" y="4"/>
                </a:lnTo>
                <a:lnTo>
                  <a:pt x="0" y="6"/>
                </a:lnTo>
                <a:lnTo>
                  <a:pt x="69" y="6"/>
                </a:lnTo>
                <a:lnTo>
                  <a:pt x="74" y="6"/>
                </a:lnTo>
                <a:lnTo>
                  <a:pt x="74" y="4"/>
                </a:lnTo>
                <a:lnTo>
                  <a:pt x="74" y="0"/>
                </a:lnTo>
                <a:lnTo>
                  <a:pt x="71" y="0"/>
                </a:lnTo>
                <a:lnTo>
                  <a:pt x="2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30" name="Line 956"/>
          <p:cNvSpPr>
            <a:spLocks noChangeShapeType="1"/>
          </p:cNvSpPr>
          <p:nvPr/>
        </p:nvSpPr>
        <p:spPr bwMode="auto">
          <a:xfrm>
            <a:off x="2286000" y="4699000"/>
            <a:ext cx="1588" cy="0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31" name="Freeform 957"/>
          <p:cNvSpPr>
            <a:spLocks/>
          </p:cNvSpPr>
          <p:nvPr/>
        </p:nvSpPr>
        <p:spPr bwMode="auto">
          <a:xfrm>
            <a:off x="2286000" y="4691063"/>
            <a:ext cx="3175" cy="7937"/>
          </a:xfrm>
          <a:custGeom>
            <a:avLst/>
            <a:gdLst>
              <a:gd name="T0" fmla="*/ 0 w 5"/>
              <a:gd name="T1" fmla="*/ 0 h 24"/>
              <a:gd name="T2" fmla="*/ 0 w 5"/>
              <a:gd name="T3" fmla="*/ 0 h 24"/>
              <a:gd name="T4" fmla="*/ 0 w 5"/>
              <a:gd name="T5" fmla="*/ 0 h 24"/>
              <a:gd name="T6" fmla="*/ 0 w 5"/>
              <a:gd name="T7" fmla="*/ 0 h 24"/>
              <a:gd name="T8" fmla="*/ 0 w 5"/>
              <a:gd name="T9" fmla="*/ 0 h 24"/>
              <a:gd name="T10" fmla="*/ 0 w 5"/>
              <a:gd name="T11" fmla="*/ 0 h 24"/>
              <a:gd name="T12" fmla="*/ 0 w 5"/>
              <a:gd name="T13" fmla="*/ 0 h 24"/>
              <a:gd name="T14" fmla="*/ 0 w 5"/>
              <a:gd name="T15" fmla="*/ 0 h 24"/>
              <a:gd name="T16" fmla="*/ 0 w 5"/>
              <a:gd name="T17" fmla="*/ 0 h 24"/>
              <a:gd name="T18" fmla="*/ 0 w 5"/>
              <a:gd name="T19" fmla="*/ 0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"/>
              <a:gd name="T31" fmla="*/ 0 h 24"/>
              <a:gd name="T32" fmla="*/ 5 w 5"/>
              <a:gd name="T33" fmla="*/ 24 h 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" h="24">
                <a:moveTo>
                  <a:pt x="0" y="22"/>
                </a:moveTo>
                <a:lnTo>
                  <a:pt x="2" y="24"/>
                </a:lnTo>
                <a:lnTo>
                  <a:pt x="5" y="24"/>
                </a:lnTo>
                <a:lnTo>
                  <a:pt x="5" y="5"/>
                </a:lnTo>
                <a:lnTo>
                  <a:pt x="5" y="0"/>
                </a:lnTo>
                <a:lnTo>
                  <a:pt x="2" y="0"/>
                </a:lnTo>
                <a:lnTo>
                  <a:pt x="0" y="3"/>
                </a:lnTo>
                <a:lnTo>
                  <a:pt x="0" y="22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32" name="Line 958"/>
          <p:cNvSpPr>
            <a:spLocks noChangeShapeType="1"/>
          </p:cNvSpPr>
          <p:nvPr/>
        </p:nvSpPr>
        <p:spPr bwMode="auto">
          <a:xfrm>
            <a:off x="2287588" y="4691063"/>
            <a:ext cx="1587" cy="1587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33" name="Freeform 959"/>
          <p:cNvSpPr>
            <a:spLocks/>
          </p:cNvSpPr>
          <p:nvPr/>
        </p:nvSpPr>
        <p:spPr bwMode="auto">
          <a:xfrm>
            <a:off x="2286000" y="4691063"/>
            <a:ext cx="52388" cy="1587"/>
          </a:xfrm>
          <a:custGeom>
            <a:avLst/>
            <a:gdLst>
              <a:gd name="T0" fmla="*/ 0 w 103"/>
              <a:gd name="T1" fmla="*/ 0 h 5"/>
              <a:gd name="T2" fmla="*/ 0 w 103"/>
              <a:gd name="T3" fmla="*/ 0 h 5"/>
              <a:gd name="T4" fmla="*/ 0 w 103"/>
              <a:gd name="T5" fmla="*/ 0 h 5"/>
              <a:gd name="T6" fmla="*/ 0 w 103"/>
              <a:gd name="T7" fmla="*/ 0 h 5"/>
              <a:gd name="T8" fmla="*/ 0 w 103"/>
              <a:gd name="T9" fmla="*/ 0 h 5"/>
              <a:gd name="T10" fmla="*/ 0 w 103"/>
              <a:gd name="T11" fmla="*/ 0 h 5"/>
              <a:gd name="T12" fmla="*/ 0 w 103"/>
              <a:gd name="T13" fmla="*/ 0 h 5"/>
              <a:gd name="T14" fmla="*/ 0 w 103"/>
              <a:gd name="T15" fmla="*/ 0 h 5"/>
              <a:gd name="T16" fmla="*/ 0 w 103"/>
              <a:gd name="T17" fmla="*/ 0 h 5"/>
              <a:gd name="T18" fmla="*/ 0 w 103"/>
              <a:gd name="T19" fmla="*/ 0 h 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3"/>
              <a:gd name="T31" fmla="*/ 0 h 5"/>
              <a:gd name="T32" fmla="*/ 103 w 103"/>
              <a:gd name="T33" fmla="*/ 5 h 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3" h="5">
                <a:moveTo>
                  <a:pt x="2" y="0"/>
                </a:moveTo>
                <a:lnTo>
                  <a:pt x="2" y="0"/>
                </a:lnTo>
                <a:lnTo>
                  <a:pt x="0" y="3"/>
                </a:lnTo>
                <a:lnTo>
                  <a:pt x="2" y="5"/>
                </a:lnTo>
                <a:lnTo>
                  <a:pt x="101" y="5"/>
                </a:lnTo>
                <a:lnTo>
                  <a:pt x="103" y="5"/>
                </a:lnTo>
                <a:lnTo>
                  <a:pt x="103" y="3"/>
                </a:lnTo>
                <a:lnTo>
                  <a:pt x="103" y="0"/>
                </a:lnTo>
                <a:lnTo>
                  <a:pt x="101" y="0"/>
                </a:lnTo>
                <a:lnTo>
                  <a:pt x="2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34" name="Line 960"/>
          <p:cNvSpPr>
            <a:spLocks noChangeShapeType="1"/>
          </p:cNvSpPr>
          <p:nvPr/>
        </p:nvSpPr>
        <p:spPr bwMode="auto">
          <a:xfrm>
            <a:off x="2336800" y="4692650"/>
            <a:ext cx="1588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35" name="Freeform 961"/>
          <p:cNvSpPr>
            <a:spLocks/>
          </p:cNvSpPr>
          <p:nvPr/>
        </p:nvSpPr>
        <p:spPr bwMode="auto">
          <a:xfrm>
            <a:off x="2336800" y="4683125"/>
            <a:ext cx="1588" cy="9525"/>
          </a:xfrm>
          <a:custGeom>
            <a:avLst/>
            <a:gdLst>
              <a:gd name="T0" fmla="*/ 0 w 5"/>
              <a:gd name="T1" fmla="*/ 0 h 23"/>
              <a:gd name="T2" fmla="*/ 0 w 5"/>
              <a:gd name="T3" fmla="*/ 0 h 23"/>
              <a:gd name="T4" fmla="*/ 0 w 5"/>
              <a:gd name="T5" fmla="*/ 0 h 23"/>
              <a:gd name="T6" fmla="*/ 0 w 5"/>
              <a:gd name="T7" fmla="*/ 0 h 23"/>
              <a:gd name="T8" fmla="*/ 0 w 5"/>
              <a:gd name="T9" fmla="*/ 0 h 23"/>
              <a:gd name="T10" fmla="*/ 0 w 5"/>
              <a:gd name="T11" fmla="*/ 0 h 23"/>
              <a:gd name="T12" fmla="*/ 0 w 5"/>
              <a:gd name="T13" fmla="*/ 0 h 23"/>
              <a:gd name="T14" fmla="*/ 0 w 5"/>
              <a:gd name="T15" fmla="*/ 0 h 23"/>
              <a:gd name="T16" fmla="*/ 0 w 5"/>
              <a:gd name="T17" fmla="*/ 0 h 23"/>
              <a:gd name="T18" fmla="*/ 0 w 5"/>
              <a:gd name="T19" fmla="*/ 0 h 2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"/>
              <a:gd name="T31" fmla="*/ 0 h 23"/>
              <a:gd name="T32" fmla="*/ 5 w 5"/>
              <a:gd name="T33" fmla="*/ 23 h 2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" h="23">
                <a:moveTo>
                  <a:pt x="0" y="21"/>
                </a:moveTo>
                <a:lnTo>
                  <a:pt x="3" y="23"/>
                </a:lnTo>
                <a:lnTo>
                  <a:pt x="5" y="23"/>
                </a:lnTo>
                <a:lnTo>
                  <a:pt x="5" y="6"/>
                </a:lnTo>
                <a:lnTo>
                  <a:pt x="5" y="0"/>
                </a:lnTo>
                <a:lnTo>
                  <a:pt x="3" y="0"/>
                </a:lnTo>
                <a:lnTo>
                  <a:pt x="0" y="2"/>
                </a:lnTo>
                <a:lnTo>
                  <a:pt x="0" y="21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36" name="Line 962"/>
          <p:cNvSpPr>
            <a:spLocks noChangeShapeType="1"/>
          </p:cNvSpPr>
          <p:nvPr/>
        </p:nvSpPr>
        <p:spPr bwMode="auto">
          <a:xfrm>
            <a:off x="2338388" y="4683125"/>
            <a:ext cx="0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37" name="Freeform 963"/>
          <p:cNvSpPr>
            <a:spLocks/>
          </p:cNvSpPr>
          <p:nvPr/>
        </p:nvSpPr>
        <p:spPr bwMode="auto">
          <a:xfrm>
            <a:off x="2336800" y="4683125"/>
            <a:ext cx="6350" cy="3175"/>
          </a:xfrm>
          <a:custGeom>
            <a:avLst/>
            <a:gdLst>
              <a:gd name="T0" fmla="*/ 0 w 16"/>
              <a:gd name="T1" fmla="*/ 0 h 6"/>
              <a:gd name="T2" fmla="*/ 0 w 16"/>
              <a:gd name="T3" fmla="*/ 0 h 6"/>
              <a:gd name="T4" fmla="*/ 0 w 16"/>
              <a:gd name="T5" fmla="*/ 0 h 6"/>
              <a:gd name="T6" fmla="*/ 0 w 16"/>
              <a:gd name="T7" fmla="*/ 0 h 6"/>
              <a:gd name="T8" fmla="*/ 0 w 16"/>
              <a:gd name="T9" fmla="*/ 0 h 6"/>
              <a:gd name="T10" fmla="*/ 0 w 16"/>
              <a:gd name="T11" fmla="*/ 0 h 6"/>
              <a:gd name="T12" fmla="*/ 0 w 16"/>
              <a:gd name="T13" fmla="*/ 0 h 6"/>
              <a:gd name="T14" fmla="*/ 0 w 16"/>
              <a:gd name="T15" fmla="*/ 0 h 6"/>
              <a:gd name="T16" fmla="*/ 0 w 16"/>
              <a:gd name="T17" fmla="*/ 0 h 6"/>
              <a:gd name="T18" fmla="*/ 0 w 16"/>
              <a:gd name="T19" fmla="*/ 0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"/>
              <a:gd name="T31" fmla="*/ 0 h 6"/>
              <a:gd name="T32" fmla="*/ 16 w 16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" h="6">
                <a:moveTo>
                  <a:pt x="3" y="0"/>
                </a:moveTo>
                <a:lnTo>
                  <a:pt x="3" y="0"/>
                </a:lnTo>
                <a:lnTo>
                  <a:pt x="0" y="2"/>
                </a:lnTo>
                <a:lnTo>
                  <a:pt x="3" y="6"/>
                </a:lnTo>
                <a:lnTo>
                  <a:pt x="11" y="6"/>
                </a:lnTo>
                <a:lnTo>
                  <a:pt x="16" y="6"/>
                </a:lnTo>
                <a:lnTo>
                  <a:pt x="16" y="2"/>
                </a:lnTo>
                <a:lnTo>
                  <a:pt x="16" y="0"/>
                </a:lnTo>
                <a:lnTo>
                  <a:pt x="11" y="0"/>
                </a:lnTo>
                <a:lnTo>
                  <a:pt x="3" y="0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38" name="Line 964"/>
          <p:cNvSpPr>
            <a:spLocks noChangeShapeType="1"/>
          </p:cNvSpPr>
          <p:nvPr/>
        </p:nvSpPr>
        <p:spPr bwMode="auto">
          <a:xfrm>
            <a:off x="2341563" y="4683125"/>
            <a:ext cx="1587" cy="1588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39" name="Freeform 965"/>
          <p:cNvSpPr>
            <a:spLocks/>
          </p:cNvSpPr>
          <p:nvPr/>
        </p:nvSpPr>
        <p:spPr bwMode="auto">
          <a:xfrm>
            <a:off x="2341563" y="4675188"/>
            <a:ext cx="1587" cy="11112"/>
          </a:xfrm>
          <a:custGeom>
            <a:avLst/>
            <a:gdLst>
              <a:gd name="T0" fmla="*/ 0 w 5"/>
              <a:gd name="T1" fmla="*/ 0 h 25"/>
              <a:gd name="T2" fmla="*/ 0 w 5"/>
              <a:gd name="T3" fmla="*/ 0 h 25"/>
              <a:gd name="T4" fmla="*/ 0 w 5"/>
              <a:gd name="T5" fmla="*/ 0 h 25"/>
              <a:gd name="T6" fmla="*/ 0 w 5"/>
              <a:gd name="T7" fmla="*/ 0 h 25"/>
              <a:gd name="T8" fmla="*/ 0 w 5"/>
              <a:gd name="T9" fmla="*/ 0 h 25"/>
              <a:gd name="T10" fmla="*/ 0 w 5"/>
              <a:gd name="T11" fmla="*/ 0 h 25"/>
              <a:gd name="T12" fmla="*/ 0 w 5"/>
              <a:gd name="T13" fmla="*/ 0 h 25"/>
              <a:gd name="T14" fmla="*/ 0 w 5"/>
              <a:gd name="T15" fmla="*/ 0 h 25"/>
              <a:gd name="T16" fmla="*/ 0 w 5"/>
              <a:gd name="T17" fmla="*/ 0 h 25"/>
              <a:gd name="T18" fmla="*/ 0 w 5"/>
              <a:gd name="T19" fmla="*/ 0 h 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"/>
              <a:gd name="T31" fmla="*/ 0 h 25"/>
              <a:gd name="T32" fmla="*/ 5 w 5"/>
              <a:gd name="T33" fmla="*/ 25 h 2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" h="25">
                <a:moveTo>
                  <a:pt x="0" y="21"/>
                </a:moveTo>
                <a:lnTo>
                  <a:pt x="0" y="25"/>
                </a:lnTo>
                <a:lnTo>
                  <a:pt x="3" y="25"/>
                </a:lnTo>
                <a:lnTo>
                  <a:pt x="5" y="25"/>
                </a:lnTo>
                <a:lnTo>
                  <a:pt x="5" y="7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0" y="21"/>
                </a:lnTo>
                <a:close/>
              </a:path>
            </a:pathLst>
          </a:custGeom>
          <a:solidFill>
            <a:srgbClr val="FEAB18"/>
          </a:solidFill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40" name="Line 966"/>
          <p:cNvSpPr>
            <a:spLocks noChangeShapeType="1"/>
          </p:cNvSpPr>
          <p:nvPr/>
        </p:nvSpPr>
        <p:spPr bwMode="auto">
          <a:xfrm>
            <a:off x="2343150" y="4675188"/>
            <a:ext cx="1588" cy="0"/>
          </a:xfrm>
          <a:prstGeom prst="line">
            <a:avLst/>
          </a:prstGeom>
          <a:noFill/>
          <a:ln w="19050">
            <a:solidFill>
              <a:srgbClr val="E66D1A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1" name="Group 1583"/>
          <p:cNvGrpSpPr>
            <a:grpSpLocks/>
          </p:cNvGrpSpPr>
          <p:nvPr/>
        </p:nvGrpSpPr>
        <p:grpSpPr bwMode="auto">
          <a:xfrm>
            <a:off x="1925638" y="2817813"/>
            <a:ext cx="5757862" cy="2068512"/>
            <a:chOff x="1070" y="1759"/>
            <a:chExt cx="3862" cy="1403"/>
          </a:xfrm>
        </p:grpSpPr>
        <p:grpSp>
          <p:nvGrpSpPr>
            <p:cNvPr id="22" name="Group 1582"/>
            <p:cNvGrpSpPr>
              <a:grpSpLocks/>
            </p:cNvGrpSpPr>
            <p:nvPr/>
          </p:nvGrpSpPr>
          <p:grpSpPr bwMode="auto">
            <a:xfrm>
              <a:off x="1349" y="2688"/>
              <a:ext cx="767" cy="333"/>
              <a:chOff x="1349" y="2688"/>
              <a:chExt cx="767" cy="333"/>
            </a:xfrm>
          </p:grpSpPr>
          <p:sp>
            <p:nvSpPr>
              <p:cNvPr id="320012" name="Freeform 969"/>
              <p:cNvSpPr>
                <a:spLocks/>
              </p:cNvSpPr>
              <p:nvPr/>
            </p:nvSpPr>
            <p:spPr bwMode="auto">
              <a:xfrm>
                <a:off x="1349" y="3019"/>
                <a:ext cx="39" cy="0"/>
              </a:xfrm>
              <a:custGeom>
                <a:avLst/>
                <a:gdLst>
                  <a:gd name="T0" fmla="*/ 0 w 114"/>
                  <a:gd name="T1" fmla="*/ 0 h 3"/>
                  <a:gd name="T2" fmla="*/ 0 w 114"/>
                  <a:gd name="T3" fmla="*/ 0 h 3"/>
                  <a:gd name="T4" fmla="*/ 0 w 114"/>
                  <a:gd name="T5" fmla="*/ 0 h 3"/>
                  <a:gd name="T6" fmla="*/ 0 w 114"/>
                  <a:gd name="T7" fmla="*/ 0 h 3"/>
                  <a:gd name="T8" fmla="*/ 0 w 114"/>
                  <a:gd name="T9" fmla="*/ 0 h 3"/>
                  <a:gd name="T10" fmla="*/ 0 w 114"/>
                  <a:gd name="T11" fmla="*/ 0 h 3"/>
                  <a:gd name="T12" fmla="*/ 0 w 114"/>
                  <a:gd name="T13" fmla="*/ 0 h 3"/>
                  <a:gd name="T14" fmla="*/ 0 w 114"/>
                  <a:gd name="T15" fmla="*/ 0 h 3"/>
                  <a:gd name="T16" fmla="*/ 0 w 114"/>
                  <a:gd name="T17" fmla="*/ 0 h 3"/>
                  <a:gd name="T18" fmla="*/ 0 w 114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4"/>
                  <a:gd name="T31" fmla="*/ 0 h 3"/>
                  <a:gd name="T32" fmla="*/ 114 w 114"/>
                  <a:gd name="T33" fmla="*/ 0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4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07" y="3"/>
                    </a:lnTo>
                    <a:lnTo>
                      <a:pt x="112" y="3"/>
                    </a:lnTo>
                    <a:lnTo>
                      <a:pt x="114" y="3"/>
                    </a:lnTo>
                    <a:lnTo>
                      <a:pt x="112" y="0"/>
                    </a:lnTo>
                    <a:lnTo>
                      <a:pt x="109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13" name="Line 970"/>
              <p:cNvSpPr>
                <a:spLocks noChangeShapeType="1"/>
              </p:cNvSpPr>
              <p:nvPr/>
            </p:nvSpPr>
            <p:spPr bwMode="auto">
              <a:xfrm>
                <a:off x="1386" y="301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14" name="Freeform 971"/>
              <p:cNvSpPr>
                <a:spLocks/>
              </p:cNvSpPr>
              <p:nvPr/>
            </p:nvSpPr>
            <p:spPr bwMode="auto">
              <a:xfrm>
                <a:off x="1386" y="3013"/>
                <a:ext cx="1" cy="8"/>
              </a:xfrm>
              <a:custGeom>
                <a:avLst/>
                <a:gdLst>
                  <a:gd name="T0" fmla="*/ 0 w 3"/>
                  <a:gd name="T1" fmla="*/ 0 h 29"/>
                  <a:gd name="T2" fmla="*/ 0 w 3"/>
                  <a:gd name="T3" fmla="*/ 0 h 29"/>
                  <a:gd name="T4" fmla="*/ 0 w 3"/>
                  <a:gd name="T5" fmla="*/ 0 h 29"/>
                  <a:gd name="T6" fmla="*/ 0 w 3"/>
                  <a:gd name="T7" fmla="*/ 0 h 29"/>
                  <a:gd name="T8" fmla="*/ 0 w 3"/>
                  <a:gd name="T9" fmla="*/ 0 h 29"/>
                  <a:gd name="T10" fmla="*/ 0 w 3"/>
                  <a:gd name="T11" fmla="*/ 0 h 29"/>
                  <a:gd name="T12" fmla="*/ 0 w 3"/>
                  <a:gd name="T13" fmla="*/ 0 h 29"/>
                  <a:gd name="T14" fmla="*/ 0 w 3"/>
                  <a:gd name="T15" fmla="*/ 0 h 29"/>
                  <a:gd name="T16" fmla="*/ 0 w 3"/>
                  <a:gd name="T17" fmla="*/ 0 h 29"/>
                  <a:gd name="T18" fmla="*/ 0 w 3"/>
                  <a:gd name="T19" fmla="*/ 0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29"/>
                  <a:gd name="T32" fmla="*/ 3 w 3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29">
                    <a:moveTo>
                      <a:pt x="0" y="25"/>
                    </a:moveTo>
                    <a:lnTo>
                      <a:pt x="0" y="25"/>
                    </a:lnTo>
                    <a:lnTo>
                      <a:pt x="3" y="29"/>
                    </a:lnTo>
                    <a:lnTo>
                      <a:pt x="3" y="25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15" name="Line 972"/>
              <p:cNvSpPr>
                <a:spLocks noChangeShapeType="1"/>
              </p:cNvSpPr>
              <p:nvPr/>
            </p:nvSpPr>
            <p:spPr bwMode="auto">
              <a:xfrm>
                <a:off x="1387" y="301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16" name="Freeform 973"/>
              <p:cNvSpPr>
                <a:spLocks/>
              </p:cNvSpPr>
              <p:nvPr/>
            </p:nvSpPr>
            <p:spPr bwMode="auto">
              <a:xfrm>
                <a:off x="1386" y="3013"/>
                <a:ext cx="25" cy="1"/>
              </a:xfrm>
              <a:custGeom>
                <a:avLst/>
                <a:gdLst>
                  <a:gd name="T0" fmla="*/ 0 w 75"/>
                  <a:gd name="T1" fmla="*/ 0 h 6"/>
                  <a:gd name="T2" fmla="*/ 0 w 75"/>
                  <a:gd name="T3" fmla="*/ 0 h 6"/>
                  <a:gd name="T4" fmla="*/ 0 w 75"/>
                  <a:gd name="T5" fmla="*/ 0 h 6"/>
                  <a:gd name="T6" fmla="*/ 0 w 75"/>
                  <a:gd name="T7" fmla="*/ 0 h 6"/>
                  <a:gd name="T8" fmla="*/ 0 w 75"/>
                  <a:gd name="T9" fmla="*/ 0 h 6"/>
                  <a:gd name="T10" fmla="*/ 0 w 75"/>
                  <a:gd name="T11" fmla="*/ 0 h 6"/>
                  <a:gd name="T12" fmla="*/ 0 w 75"/>
                  <a:gd name="T13" fmla="*/ 0 h 6"/>
                  <a:gd name="T14" fmla="*/ 0 w 75"/>
                  <a:gd name="T15" fmla="*/ 0 h 6"/>
                  <a:gd name="T16" fmla="*/ 0 w 75"/>
                  <a:gd name="T17" fmla="*/ 0 h 6"/>
                  <a:gd name="T18" fmla="*/ 0 w 7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"/>
                  <a:gd name="T31" fmla="*/ 0 h 6"/>
                  <a:gd name="T32" fmla="*/ 75 w 7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" h="6">
                    <a:moveTo>
                      <a:pt x="3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69" y="6"/>
                    </a:lnTo>
                    <a:lnTo>
                      <a:pt x="75" y="6"/>
                    </a:lnTo>
                    <a:lnTo>
                      <a:pt x="75" y="4"/>
                    </a:lnTo>
                    <a:lnTo>
                      <a:pt x="7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17" name="Line 974"/>
              <p:cNvSpPr>
                <a:spLocks noChangeShapeType="1"/>
              </p:cNvSpPr>
              <p:nvPr/>
            </p:nvSpPr>
            <p:spPr bwMode="auto">
              <a:xfrm>
                <a:off x="1409" y="3014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18" name="Freeform 975"/>
              <p:cNvSpPr>
                <a:spLocks/>
              </p:cNvSpPr>
              <p:nvPr/>
            </p:nvSpPr>
            <p:spPr bwMode="auto">
              <a:xfrm>
                <a:off x="1409" y="3008"/>
                <a:ext cx="2" cy="6"/>
              </a:xfrm>
              <a:custGeom>
                <a:avLst/>
                <a:gdLst>
                  <a:gd name="T0" fmla="*/ 0 w 6"/>
                  <a:gd name="T1" fmla="*/ 0 h 25"/>
                  <a:gd name="T2" fmla="*/ 0 w 6"/>
                  <a:gd name="T3" fmla="*/ 0 h 25"/>
                  <a:gd name="T4" fmla="*/ 0 w 6"/>
                  <a:gd name="T5" fmla="*/ 0 h 25"/>
                  <a:gd name="T6" fmla="*/ 0 w 6"/>
                  <a:gd name="T7" fmla="*/ 0 h 25"/>
                  <a:gd name="T8" fmla="*/ 0 w 6"/>
                  <a:gd name="T9" fmla="*/ 0 h 25"/>
                  <a:gd name="T10" fmla="*/ 0 w 6"/>
                  <a:gd name="T11" fmla="*/ 0 h 25"/>
                  <a:gd name="T12" fmla="*/ 0 w 6"/>
                  <a:gd name="T13" fmla="*/ 0 h 25"/>
                  <a:gd name="T14" fmla="*/ 0 w 6"/>
                  <a:gd name="T15" fmla="*/ 0 h 25"/>
                  <a:gd name="T16" fmla="*/ 0 w 6"/>
                  <a:gd name="T17" fmla="*/ 0 h 25"/>
                  <a:gd name="T18" fmla="*/ 0 w 6"/>
                  <a:gd name="T19" fmla="*/ 0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5"/>
                  <a:gd name="T32" fmla="*/ 6 w 6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5">
                    <a:moveTo>
                      <a:pt x="0" y="23"/>
                    </a:moveTo>
                    <a:lnTo>
                      <a:pt x="0" y="25"/>
                    </a:lnTo>
                    <a:lnTo>
                      <a:pt x="2" y="25"/>
                    </a:lnTo>
                    <a:lnTo>
                      <a:pt x="6" y="25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19" name="Line 976"/>
              <p:cNvSpPr>
                <a:spLocks noChangeShapeType="1"/>
              </p:cNvSpPr>
              <p:nvPr/>
            </p:nvSpPr>
            <p:spPr bwMode="auto">
              <a:xfrm>
                <a:off x="1410" y="300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20" name="Freeform 977"/>
              <p:cNvSpPr>
                <a:spLocks/>
              </p:cNvSpPr>
              <p:nvPr/>
            </p:nvSpPr>
            <p:spPr bwMode="auto">
              <a:xfrm>
                <a:off x="1409" y="3008"/>
                <a:ext cx="8" cy="1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0 h 7"/>
                  <a:gd name="T4" fmla="*/ 0 w 25"/>
                  <a:gd name="T5" fmla="*/ 0 h 7"/>
                  <a:gd name="T6" fmla="*/ 0 w 25"/>
                  <a:gd name="T7" fmla="*/ 0 h 7"/>
                  <a:gd name="T8" fmla="*/ 0 w 25"/>
                  <a:gd name="T9" fmla="*/ 0 h 7"/>
                  <a:gd name="T10" fmla="*/ 0 w 25"/>
                  <a:gd name="T11" fmla="*/ 0 h 7"/>
                  <a:gd name="T12" fmla="*/ 0 w 25"/>
                  <a:gd name="T13" fmla="*/ 0 h 7"/>
                  <a:gd name="T14" fmla="*/ 0 w 25"/>
                  <a:gd name="T15" fmla="*/ 0 h 7"/>
                  <a:gd name="T16" fmla="*/ 0 w 25"/>
                  <a:gd name="T17" fmla="*/ 0 h 7"/>
                  <a:gd name="T18" fmla="*/ 0 w 25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7"/>
                  <a:gd name="T32" fmla="*/ 25 w 25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7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9" y="7"/>
                    </a:lnTo>
                    <a:lnTo>
                      <a:pt x="25" y="7"/>
                    </a:lnTo>
                    <a:lnTo>
                      <a:pt x="25" y="4"/>
                    </a:lnTo>
                    <a:lnTo>
                      <a:pt x="25" y="0"/>
                    </a:lnTo>
                    <a:lnTo>
                      <a:pt x="21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21" name="Line 978"/>
              <p:cNvSpPr>
                <a:spLocks noChangeShapeType="1"/>
              </p:cNvSpPr>
              <p:nvPr/>
            </p:nvSpPr>
            <p:spPr bwMode="auto">
              <a:xfrm>
                <a:off x="1415" y="3009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22" name="Freeform 979"/>
              <p:cNvSpPr>
                <a:spLocks/>
              </p:cNvSpPr>
              <p:nvPr/>
            </p:nvSpPr>
            <p:spPr bwMode="auto">
              <a:xfrm>
                <a:off x="1415" y="3003"/>
                <a:ext cx="2" cy="6"/>
              </a:xfrm>
              <a:custGeom>
                <a:avLst/>
                <a:gdLst>
                  <a:gd name="T0" fmla="*/ 0 w 6"/>
                  <a:gd name="T1" fmla="*/ 0 h 24"/>
                  <a:gd name="T2" fmla="*/ 0 w 6"/>
                  <a:gd name="T3" fmla="*/ 0 h 24"/>
                  <a:gd name="T4" fmla="*/ 0 w 6"/>
                  <a:gd name="T5" fmla="*/ 0 h 24"/>
                  <a:gd name="T6" fmla="*/ 0 w 6"/>
                  <a:gd name="T7" fmla="*/ 0 h 24"/>
                  <a:gd name="T8" fmla="*/ 0 w 6"/>
                  <a:gd name="T9" fmla="*/ 0 h 24"/>
                  <a:gd name="T10" fmla="*/ 0 w 6"/>
                  <a:gd name="T11" fmla="*/ 0 h 24"/>
                  <a:gd name="T12" fmla="*/ 0 w 6"/>
                  <a:gd name="T13" fmla="*/ 0 h 24"/>
                  <a:gd name="T14" fmla="*/ 0 w 6"/>
                  <a:gd name="T15" fmla="*/ 0 h 24"/>
                  <a:gd name="T16" fmla="*/ 0 w 6"/>
                  <a:gd name="T17" fmla="*/ 0 h 24"/>
                  <a:gd name="T18" fmla="*/ 0 w 6"/>
                  <a:gd name="T19" fmla="*/ 0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4"/>
                  <a:gd name="T32" fmla="*/ 6 w 6"/>
                  <a:gd name="T33" fmla="*/ 24 h 2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4">
                    <a:moveTo>
                      <a:pt x="0" y="21"/>
                    </a:moveTo>
                    <a:lnTo>
                      <a:pt x="2" y="24"/>
                    </a:lnTo>
                    <a:lnTo>
                      <a:pt x="6" y="24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23" name="Line 980"/>
              <p:cNvSpPr>
                <a:spLocks noChangeShapeType="1"/>
              </p:cNvSpPr>
              <p:nvPr/>
            </p:nvSpPr>
            <p:spPr bwMode="auto">
              <a:xfrm>
                <a:off x="1416" y="300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24" name="Freeform 981"/>
              <p:cNvSpPr>
                <a:spLocks/>
              </p:cNvSpPr>
              <p:nvPr/>
            </p:nvSpPr>
            <p:spPr bwMode="auto">
              <a:xfrm>
                <a:off x="1415" y="3003"/>
                <a:ext cx="8" cy="1"/>
              </a:xfrm>
              <a:custGeom>
                <a:avLst/>
                <a:gdLst>
                  <a:gd name="T0" fmla="*/ 0 w 24"/>
                  <a:gd name="T1" fmla="*/ 0 h 3"/>
                  <a:gd name="T2" fmla="*/ 0 w 24"/>
                  <a:gd name="T3" fmla="*/ 0 h 3"/>
                  <a:gd name="T4" fmla="*/ 0 w 24"/>
                  <a:gd name="T5" fmla="*/ 0 h 3"/>
                  <a:gd name="T6" fmla="*/ 0 w 24"/>
                  <a:gd name="T7" fmla="*/ 0 h 3"/>
                  <a:gd name="T8" fmla="*/ 0 w 24"/>
                  <a:gd name="T9" fmla="*/ 0 h 3"/>
                  <a:gd name="T10" fmla="*/ 0 w 24"/>
                  <a:gd name="T11" fmla="*/ 0 h 3"/>
                  <a:gd name="T12" fmla="*/ 0 w 24"/>
                  <a:gd name="T13" fmla="*/ 0 h 3"/>
                  <a:gd name="T14" fmla="*/ 0 w 24"/>
                  <a:gd name="T15" fmla="*/ 0 h 3"/>
                  <a:gd name="T16" fmla="*/ 0 w 24"/>
                  <a:gd name="T17" fmla="*/ 0 h 3"/>
                  <a:gd name="T18" fmla="*/ 0 w 24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4"/>
                  <a:gd name="T31" fmla="*/ 0 h 3"/>
                  <a:gd name="T32" fmla="*/ 24 w 24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4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2" y="3"/>
                    </a:lnTo>
                    <a:lnTo>
                      <a:pt x="24" y="3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25" name="Line 982"/>
              <p:cNvSpPr>
                <a:spLocks noChangeShapeType="1"/>
              </p:cNvSpPr>
              <p:nvPr/>
            </p:nvSpPr>
            <p:spPr bwMode="auto">
              <a:xfrm>
                <a:off x="1422" y="3004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26" name="Freeform 983"/>
              <p:cNvSpPr>
                <a:spLocks/>
              </p:cNvSpPr>
              <p:nvPr/>
            </p:nvSpPr>
            <p:spPr bwMode="auto">
              <a:xfrm>
                <a:off x="1422" y="2997"/>
                <a:ext cx="1" cy="7"/>
              </a:xfrm>
              <a:custGeom>
                <a:avLst/>
                <a:gdLst>
                  <a:gd name="T0" fmla="*/ 0 w 5"/>
                  <a:gd name="T1" fmla="*/ 0 h 28"/>
                  <a:gd name="T2" fmla="*/ 0 w 5"/>
                  <a:gd name="T3" fmla="*/ 0 h 28"/>
                  <a:gd name="T4" fmla="*/ 0 w 5"/>
                  <a:gd name="T5" fmla="*/ 0 h 28"/>
                  <a:gd name="T6" fmla="*/ 0 w 5"/>
                  <a:gd name="T7" fmla="*/ 0 h 28"/>
                  <a:gd name="T8" fmla="*/ 0 w 5"/>
                  <a:gd name="T9" fmla="*/ 0 h 28"/>
                  <a:gd name="T10" fmla="*/ 0 w 5"/>
                  <a:gd name="T11" fmla="*/ 0 h 28"/>
                  <a:gd name="T12" fmla="*/ 0 w 5"/>
                  <a:gd name="T13" fmla="*/ 0 h 28"/>
                  <a:gd name="T14" fmla="*/ 0 w 5"/>
                  <a:gd name="T15" fmla="*/ 0 h 28"/>
                  <a:gd name="T16" fmla="*/ 0 w 5"/>
                  <a:gd name="T17" fmla="*/ 0 h 28"/>
                  <a:gd name="T18" fmla="*/ 0 w 5"/>
                  <a:gd name="T19" fmla="*/ 0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8"/>
                  <a:gd name="T32" fmla="*/ 5 w 5"/>
                  <a:gd name="T33" fmla="*/ 28 h 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8">
                    <a:moveTo>
                      <a:pt x="0" y="25"/>
                    </a:moveTo>
                    <a:lnTo>
                      <a:pt x="3" y="25"/>
                    </a:lnTo>
                    <a:lnTo>
                      <a:pt x="3" y="28"/>
                    </a:lnTo>
                    <a:lnTo>
                      <a:pt x="5" y="25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3" y="0"/>
                    </a:lnTo>
                    <a:lnTo>
                      <a:pt x="3" y="4"/>
                    </a:lnTo>
                    <a:lnTo>
                      <a:pt x="0" y="6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27" name="Line 984"/>
              <p:cNvSpPr>
                <a:spLocks noChangeShapeType="1"/>
              </p:cNvSpPr>
              <p:nvPr/>
            </p:nvSpPr>
            <p:spPr bwMode="auto">
              <a:xfrm>
                <a:off x="1423" y="299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28" name="Freeform 985"/>
              <p:cNvSpPr>
                <a:spLocks/>
              </p:cNvSpPr>
              <p:nvPr/>
            </p:nvSpPr>
            <p:spPr bwMode="auto">
              <a:xfrm>
                <a:off x="1422" y="2997"/>
                <a:ext cx="5" cy="2"/>
              </a:xfrm>
              <a:custGeom>
                <a:avLst/>
                <a:gdLst>
                  <a:gd name="T0" fmla="*/ 0 w 16"/>
                  <a:gd name="T1" fmla="*/ 0 h 6"/>
                  <a:gd name="T2" fmla="*/ 0 w 16"/>
                  <a:gd name="T3" fmla="*/ 0 h 6"/>
                  <a:gd name="T4" fmla="*/ 0 w 16"/>
                  <a:gd name="T5" fmla="*/ 0 h 6"/>
                  <a:gd name="T6" fmla="*/ 0 w 16"/>
                  <a:gd name="T7" fmla="*/ 0 h 6"/>
                  <a:gd name="T8" fmla="*/ 0 w 16"/>
                  <a:gd name="T9" fmla="*/ 0 h 6"/>
                  <a:gd name="T10" fmla="*/ 0 w 16"/>
                  <a:gd name="T11" fmla="*/ 0 h 6"/>
                  <a:gd name="T12" fmla="*/ 0 w 16"/>
                  <a:gd name="T13" fmla="*/ 0 h 6"/>
                  <a:gd name="T14" fmla="*/ 0 w 16"/>
                  <a:gd name="T15" fmla="*/ 0 h 6"/>
                  <a:gd name="T16" fmla="*/ 0 w 16"/>
                  <a:gd name="T17" fmla="*/ 0 h 6"/>
                  <a:gd name="T18" fmla="*/ 0 w 16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"/>
                  <a:gd name="T31" fmla="*/ 0 h 6"/>
                  <a:gd name="T32" fmla="*/ 16 w 16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" h="6">
                    <a:moveTo>
                      <a:pt x="3" y="0"/>
                    </a:moveTo>
                    <a:lnTo>
                      <a:pt x="3" y="4"/>
                    </a:lnTo>
                    <a:lnTo>
                      <a:pt x="0" y="4"/>
                    </a:lnTo>
                    <a:lnTo>
                      <a:pt x="3" y="6"/>
                    </a:lnTo>
                    <a:lnTo>
                      <a:pt x="11" y="6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29" name="Line 986"/>
              <p:cNvSpPr>
                <a:spLocks noChangeShapeType="1"/>
              </p:cNvSpPr>
              <p:nvPr/>
            </p:nvSpPr>
            <p:spPr bwMode="auto">
              <a:xfrm>
                <a:off x="1425" y="299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30" name="Freeform 987"/>
              <p:cNvSpPr>
                <a:spLocks/>
              </p:cNvSpPr>
              <p:nvPr/>
            </p:nvSpPr>
            <p:spPr bwMode="auto">
              <a:xfrm>
                <a:off x="1425" y="2986"/>
                <a:ext cx="2" cy="13"/>
              </a:xfrm>
              <a:custGeom>
                <a:avLst/>
                <a:gdLst>
                  <a:gd name="T0" fmla="*/ 0 w 5"/>
                  <a:gd name="T1" fmla="*/ 0 h 43"/>
                  <a:gd name="T2" fmla="*/ 0 w 5"/>
                  <a:gd name="T3" fmla="*/ 0 h 43"/>
                  <a:gd name="T4" fmla="*/ 0 w 5"/>
                  <a:gd name="T5" fmla="*/ 0 h 43"/>
                  <a:gd name="T6" fmla="*/ 0 w 5"/>
                  <a:gd name="T7" fmla="*/ 0 h 43"/>
                  <a:gd name="T8" fmla="*/ 0 w 5"/>
                  <a:gd name="T9" fmla="*/ 0 h 43"/>
                  <a:gd name="T10" fmla="*/ 0 w 5"/>
                  <a:gd name="T11" fmla="*/ 0 h 43"/>
                  <a:gd name="T12" fmla="*/ 0 w 5"/>
                  <a:gd name="T13" fmla="*/ 0 h 43"/>
                  <a:gd name="T14" fmla="*/ 0 w 5"/>
                  <a:gd name="T15" fmla="*/ 0 h 43"/>
                  <a:gd name="T16" fmla="*/ 0 w 5"/>
                  <a:gd name="T17" fmla="*/ 0 h 43"/>
                  <a:gd name="T18" fmla="*/ 0 w 5"/>
                  <a:gd name="T19" fmla="*/ 0 h 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43"/>
                  <a:gd name="T32" fmla="*/ 5 w 5"/>
                  <a:gd name="T33" fmla="*/ 43 h 4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43">
                    <a:moveTo>
                      <a:pt x="0" y="41"/>
                    </a:moveTo>
                    <a:lnTo>
                      <a:pt x="0" y="43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31" name="Line 988"/>
              <p:cNvSpPr>
                <a:spLocks noChangeShapeType="1"/>
              </p:cNvSpPr>
              <p:nvPr/>
            </p:nvSpPr>
            <p:spPr bwMode="auto">
              <a:xfrm>
                <a:off x="1426" y="298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32" name="Freeform 989"/>
              <p:cNvSpPr>
                <a:spLocks/>
              </p:cNvSpPr>
              <p:nvPr/>
            </p:nvSpPr>
            <p:spPr bwMode="auto">
              <a:xfrm>
                <a:off x="1425" y="2986"/>
                <a:ext cx="7" cy="1"/>
              </a:xfrm>
              <a:custGeom>
                <a:avLst/>
                <a:gdLst>
                  <a:gd name="T0" fmla="*/ 0 w 16"/>
                  <a:gd name="T1" fmla="*/ 0 h 3"/>
                  <a:gd name="T2" fmla="*/ 0 w 16"/>
                  <a:gd name="T3" fmla="*/ 0 h 3"/>
                  <a:gd name="T4" fmla="*/ 0 w 16"/>
                  <a:gd name="T5" fmla="*/ 0 h 3"/>
                  <a:gd name="T6" fmla="*/ 0 w 16"/>
                  <a:gd name="T7" fmla="*/ 0 h 3"/>
                  <a:gd name="T8" fmla="*/ 0 w 16"/>
                  <a:gd name="T9" fmla="*/ 0 h 3"/>
                  <a:gd name="T10" fmla="*/ 0 w 16"/>
                  <a:gd name="T11" fmla="*/ 0 h 3"/>
                  <a:gd name="T12" fmla="*/ 0 w 16"/>
                  <a:gd name="T13" fmla="*/ 0 h 3"/>
                  <a:gd name="T14" fmla="*/ 0 w 16"/>
                  <a:gd name="T15" fmla="*/ 0 h 3"/>
                  <a:gd name="T16" fmla="*/ 0 w 16"/>
                  <a:gd name="T17" fmla="*/ 0 h 3"/>
                  <a:gd name="T18" fmla="*/ 0 w 16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"/>
                  <a:gd name="T31" fmla="*/ 0 h 3"/>
                  <a:gd name="T32" fmla="*/ 16 w 16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33" name="Line 990"/>
              <p:cNvSpPr>
                <a:spLocks noChangeShapeType="1"/>
              </p:cNvSpPr>
              <p:nvPr/>
            </p:nvSpPr>
            <p:spPr bwMode="auto">
              <a:xfrm>
                <a:off x="1429" y="298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34" name="Freeform 991"/>
              <p:cNvSpPr>
                <a:spLocks/>
              </p:cNvSpPr>
              <p:nvPr/>
            </p:nvSpPr>
            <p:spPr bwMode="auto">
              <a:xfrm>
                <a:off x="1429" y="2980"/>
                <a:ext cx="1" cy="8"/>
              </a:xfrm>
              <a:custGeom>
                <a:avLst/>
                <a:gdLst>
                  <a:gd name="T0" fmla="*/ 0 w 3"/>
                  <a:gd name="T1" fmla="*/ 0 h 27"/>
                  <a:gd name="T2" fmla="*/ 0 w 3"/>
                  <a:gd name="T3" fmla="*/ 0 h 27"/>
                  <a:gd name="T4" fmla="*/ 0 w 3"/>
                  <a:gd name="T5" fmla="*/ 0 h 27"/>
                  <a:gd name="T6" fmla="*/ 0 w 3"/>
                  <a:gd name="T7" fmla="*/ 0 h 27"/>
                  <a:gd name="T8" fmla="*/ 0 w 3"/>
                  <a:gd name="T9" fmla="*/ 0 h 27"/>
                  <a:gd name="T10" fmla="*/ 0 w 3"/>
                  <a:gd name="T11" fmla="*/ 0 h 27"/>
                  <a:gd name="T12" fmla="*/ 0 w 3"/>
                  <a:gd name="T13" fmla="*/ 0 h 27"/>
                  <a:gd name="T14" fmla="*/ 0 w 3"/>
                  <a:gd name="T15" fmla="*/ 0 h 27"/>
                  <a:gd name="T16" fmla="*/ 0 w 3"/>
                  <a:gd name="T17" fmla="*/ 0 h 27"/>
                  <a:gd name="T18" fmla="*/ 0 w 3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27"/>
                  <a:gd name="T32" fmla="*/ 3 w 3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27">
                    <a:moveTo>
                      <a:pt x="0" y="24"/>
                    </a:moveTo>
                    <a:lnTo>
                      <a:pt x="0" y="24"/>
                    </a:lnTo>
                    <a:lnTo>
                      <a:pt x="3" y="27"/>
                    </a:lnTo>
                    <a:lnTo>
                      <a:pt x="3" y="24"/>
                    </a:lnTo>
                    <a:lnTo>
                      <a:pt x="3" y="6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35" name="Line 992"/>
              <p:cNvSpPr>
                <a:spLocks noChangeShapeType="1"/>
              </p:cNvSpPr>
              <p:nvPr/>
            </p:nvSpPr>
            <p:spPr bwMode="auto">
              <a:xfrm>
                <a:off x="1430" y="2980"/>
                <a:ext cx="2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36" name="Freeform 993"/>
              <p:cNvSpPr>
                <a:spLocks/>
              </p:cNvSpPr>
              <p:nvPr/>
            </p:nvSpPr>
            <p:spPr bwMode="auto">
              <a:xfrm>
                <a:off x="1429" y="2980"/>
                <a:ext cx="6" cy="2"/>
              </a:xfrm>
              <a:custGeom>
                <a:avLst/>
                <a:gdLst>
                  <a:gd name="T0" fmla="*/ 0 w 14"/>
                  <a:gd name="T1" fmla="*/ 0 h 6"/>
                  <a:gd name="T2" fmla="*/ 0 w 14"/>
                  <a:gd name="T3" fmla="*/ 0 h 6"/>
                  <a:gd name="T4" fmla="*/ 0 w 14"/>
                  <a:gd name="T5" fmla="*/ 0 h 6"/>
                  <a:gd name="T6" fmla="*/ 0 w 14"/>
                  <a:gd name="T7" fmla="*/ 0 h 6"/>
                  <a:gd name="T8" fmla="*/ 0 w 14"/>
                  <a:gd name="T9" fmla="*/ 0 h 6"/>
                  <a:gd name="T10" fmla="*/ 0 w 14"/>
                  <a:gd name="T11" fmla="*/ 0 h 6"/>
                  <a:gd name="T12" fmla="*/ 0 w 14"/>
                  <a:gd name="T13" fmla="*/ 0 h 6"/>
                  <a:gd name="T14" fmla="*/ 0 w 14"/>
                  <a:gd name="T15" fmla="*/ 0 h 6"/>
                  <a:gd name="T16" fmla="*/ 0 w 14"/>
                  <a:gd name="T17" fmla="*/ 0 h 6"/>
                  <a:gd name="T18" fmla="*/ 0 w 14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6"/>
                  <a:gd name="T32" fmla="*/ 14 w 14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6">
                    <a:moveTo>
                      <a:pt x="3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9" y="6"/>
                    </a:lnTo>
                    <a:lnTo>
                      <a:pt x="14" y="6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37" name="Line 994"/>
              <p:cNvSpPr>
                <a:spLocks noChangeShapeType="1"/>
              </p:cNvSpPr>
              <p:nvPr/>
            </p:nvSpPr>
            <p:spPr bwMode="auto">
              <a:xfrm>
                <a:off x="1433" y="298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38" name="Freeform 995"/>
              <p:cNvSpPr>
                <a:spLocks/>
              </p:cNvSpPr>
              <p:nvPr/>
            </p:nvSpPr>
            <p:spPr bwMode="auto">
              <a:xfrm>
                <a:off x="1433" y="2975"/>
                <a:ext cx="2" cy="7"/>
              </a:xfrm>
              <a:custGeom>
                <a:avLst/>
                <a:gdLst>
                  <a:gd name="T0" fmla="*/ 0 w 5"/>
                  <a:gd name="T1" fmla="*/ 0 h 25"/>
                  <a:gd name="T2" fmla="*/ 0 w 5"/>
                  <a:gd name="T3" fmla="*/ 0 h 25"/>
                  <a:gd name="T4" fmla="*/ 0 w 5"/>
                  <a:gd name="T5" fmla="*/ 0 h 25"/>
                  <a:gd name="T6" fmla="*/ 0 w 5"/>
                  <a:gd name="T7" fmla="*/ 0 h 25"/>
                  <a:gd name="T8" fmla="*/ 0 w 5"/>
                  <a:gd name="T9" fmla="*/ 0 h 25"/>
                  <a:gd name="T10" fmla="*/ 0 w 5"/>
                  <a:gd name="T11" fmla="*/ 0 h 25"/>
                  <a:gd name="T12" fmla="*/ 0 w 5"/>
                  <a:gd name="T13" fmla="*/ 0 h 25"/>
                  <a:gd name="T14" fmla="*/ 0 w 5"/>
                  <a:gd name="T15" fmla="*/ 0 h 25"/>
                  <a:gd name="T16" fmla="*/ 0 w 5"/>
                  <a:gd name="T17" fmla="*/ 0 h 25"/>
                  <a:gd name="T18" fmla="*/ 0 w 5"/>
                  <a:gd name="T19" fmla="*/ 0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5"/>
                  <a:gd name="T32" fmla="*/ 5 w 5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5">
                    <a:moveTo>
                      <a:pt x="0" y="21"/>
                    </a:moveTo>
                    <a:lnTo>
                      <a:pt x="2" y="25"/>
                    </a:lnTo>
                    <a:lnTo>
                      <a:pt x="5" y="25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39" name="Line 996"/>
              <p:cNvSpPr>
                <a:spLocks noChangeShapeType="1"/>
              </p:cNvSpPr>
              <p:nvPr/>
            </p:nvSpPr>
            <p:spPr bwMode="auto">
              <a:xfrm>
                <a:off x="1434" y="297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40" name="Freeform 997"/>
              <p:cNvSpPr>
                <a:spLocks/>
              </p:cNvSpPr>
              <p:nvPr/>
            </p:nvSpPr>
            <p:spPr bwMode="auto">
              <a:xfrm>
                <a:off x="1433" y="2975"/>
                <a:ext cx="18" cy="2"/>
              </a:xfrm>
              <a:custGeom>
                <a:avLst/>
                <a:gdLst>
                  <a:gd name="T0" fmla="*/ 0 w 54"/>
                  <a:gd name="T1" fmla="*/ 0 h 6"/>
                  <a:gd name="T2" fmla="*/ 0 w 54"/>
                  <a:gd name="T3" fmla="*/ 0 h 6"/>
                  <a:gd name="T4" fmla="*/ 0 w 54"/>
                  <a:gd name="T5" fmla="*/ 0 h 6"/>
                  <a:gd name="T6" fmla="*/ 0 w 54"/>
                  <a:gd name="T7" fmla="*/ 0 h 6"/>
                  <a:gd name="T8" fmla="*/ 0 w 54"/>
                  <a:gd name="T9" fmla="*/ 0 h 6"/>
                  <a:gd name="T10" fmla="*/ 0 w 54"/>
                  <a:gd name="T11" fmla="*/ 0 h 6"/>
                  <a:gd name="T12" fmla="*/ 0 w 54"/>
                  <a:gd name="T13" fmla="*/ 0 h 6"/>
                  <a:gd name="T14" fmla="*/ 0 w 54"/>
                  <a:gd name="T15" fmla="*/ 0 h 6"/>
                  <a:gd name="T16" fmla="*/ 0 w 54"/>
                  <a:gd name="T17" fmla="*/ 0 h 6"/>
                  <a:gd name="T18" fmla="*/ 0 w 54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"/>
                  <a:gd name="T31" fmla="*/ 0 h 6"/>
                  <a:gd name="T32" fmla="*/ 54 w 54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" h="6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1" y="6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41" name="Line 998"/>
              <p:cNvSpPr>
                <a:spLocks noChangeShapeType="1"/>
              </p:cNvSpPr>
              <p:nvPr/>
            </p:nvSpPr>
            <p:spPr bwMode="auto">
              <a:xfrm>
                <a:off x="1449" y="297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42" name="Freeform 999"/>
              <p:cNvSpPr>
                <a:spLocks/>
              </p:cNvSpPr>
              <p:nvPr/>
            </p:nvSpPr>
            <p:spPr bwMode="auto">
              <a:xfrm>
                <a:off x="1449" y="2970"/>
                <a:ext cx="2" cy="7"/>
              </a:xfrm>
              <a:custGeom>
                <a:avLst/>
                <a:gdLst>
                  <a:gd name="T0" fmla="*/ 0 w 6"/>
                  <a:gd name="T1" fmla="*/ 0 h 25"/>
                  <a:gd name="T2" fmla="*/ 0 w 6"/>
                  <a:gd name="T3" fmla="*/ 0 h 25"/>
                  <a:gd name="T4" fmla="*/ 0 w 6"/>
                  <a:gd name="T5" fmla="*/ 0 h 25"/>
                  <a:gd name="T6" fmla="*/ 0 w 6"/>
                  <a:gd name="T7" fmla="*/ 0 h 25"/>
                  <a:gd name="T8" fmla="*/ 0 w 6"/>
                  <a:gd name="T9" fmla="*/ 0 h 25"/>
                  <a:gd name="T10" fmla="*/ 0 w 6"/>
                  <a:gd name="T11" fmla="*/ 0 h 25"/>
                  <a:gd name="T12" fmla="*/ 0 w 6"/>
                  <a:gd name="T13" fmla="*/ 0 h 25"/>
                  <a:gd name="T14" fmla="*/ 0 w 6"/>
                  <a:gd name="T15" fmla="*/ 0 h 25"/>
                  <a:gd name="T16" fmla="*/ 0 w 6"/>
                  <a:gd name="T17" fmla="*/ 0 h 25"/>
                  <a:gd name="T18" fmla="*/ 0 w 6"/>
                  <a:gd name="T19" fmla="*/ 0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5"/>
                  <a:gd name="T32" fmla="*/ 6 w 6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5">
                    <a:moveTo>
                      <a:pt x="0" y="23"/>
                    </a:moveTo>
                    <a:lnTo>
                      <a:pt x="3" y="25"/>
                    </a:lnTo>
                    <a:lnTo>
                      <a:pt x="6" y="25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43" name="Line 1000"/>
              <p:cNvSpPr>
                <a:spLocks noChangeShapeType="1"/>
              </p:cNvSpPr>
              <p:nvPr/>
            </p:nvSpPr>
            <p:spPr bwMode="auto">
              <a:xfrm>
                <a:off x="1450" y="297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44" name="Freeform 1001"/>
              <p:cNvSpPr>
                <a:spLocks/>
              </p:cNvSpPr>
              <p:nvPr/>
            </p:nvSpPr>
            <p:spPr bwMode="auto">
              <a:xfrm>
                <a:off x="1449" y="2970"/>
                <a:ext cx="6" cy="1"/>
              </a:xfrm>
              <a:custGeom>
                <a:avLst/>
                <a:gdLst>
                  <a:gd name="T0" fmla="*/ 0 w 17"/>
                  <a:gd name="T1" fmla="*/ 0 h 4"/>
                  <a:gd name="T2" fmla="*/ 0 w 17"/>
                  <a:gd name="T3" fmla="*/ 0 h 4"/>
                  <a:gd name="T4" fmla="*/ 0 w 17"/>
                  <a:gd name="T5" fmla="*/ 0 h 4"/>
                  <a:gd name="T6" fmla="*/ 0 w 17"/>
                  <a:gd name="T7" fmla="*/ 0 h 4"/>
                  <a:gd name="T8" fmla="*/ 0 w 17"/>
                  <a:gd name="T9" fmla="*/ 0 h 4"/>
                  <a:gd name="T10" fmla="*/ 0 w 17"/>
                  <a:gd name="T11" fmla="*/ 0 h 4"/>
                  <a:gd name="T12" fmla="*/ 0 w 17"/>
                  <a:gd name="T13" fmla="*/ 0 h 4"/>
                  <a:gd name="T14" fmla="*/ 0 w 17"/>
                  <a:gd name="T15" fmla="*/ 0 h 4"/>
                  <a:gd name="T16" fmla="*/ 0 w 17"/>
                  <a:gd name="T17" fmla="*/ 0 h 4"/>
                  <a:gd name="T18" fmla="*/ 0 w 17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4"/>
                  <a:gd name="T32" fmla="*/ 17 w 17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4">
                    <a:moveTo>
                      <a:pt x="3" y="0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11" y="4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45" name="Line 1002"/>
              <p:cNvSpPr>
                <a:spLocks noChangeShapeType="1"/>
              </p:cNvSpPr>
              <p:nvPr/>
            </p:nvSpPr>
            <p:spPr bwMode="auto">
              <a:xfrm>
                <a:off x="1453" y="297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46" name="Freeform 1003"/>
              <p:cNvSpPr>
                <a:spLocks/>
              </p:cNvSpPr>
              <p:nvPr/>
            </p:nvSpPr>
            <p:spPr bwMode="auto">
              <a:xfrm>
                <a:off x="1453" y="2954"/>
                <a:ext cx="2" cy="18"/>
              </a:xfrm>
              <a:custGeom>
                <a:avLst/>
                <a:gdLst>
                  <a:gd name="T0" fmla="*/ 0 w 6"/>
                  <a:gd name="T1" fmla="*/ 0 h 67"/>
                  <a:gd name="T2" fmla="*/ 0 w 6"/>
                  <a:gd name="T3" fmla="*/ 0 h 67"/>
                  <a:gd name="T4" fmla="*/ 0 w 6"/>
                  <a:gd name="T5" fmla="*/ 0 h 67"/>
                  <a:gd name="T6" fmla="*/ 0 w 6"/>
                  <a:gd name="T7" fmla="*/ 0 h 67"/>
                  <a:gd name="T8" fmla="*/ 0 w 6"/>
                  <a:gd name="T9" fmla="*/ 0 h 67"/>
                  <a:gd name="T10" fmla="*/ 0 w 6"/>
                  <a:gd name="T11" fmla="*/ 0 h 67"/>
                  <a:gd name="T12" fmla="*/ 0 w 6"/>
                  <a:gd name="T13" fmla="*/ 0 h 67"/>
                  <a:gd name="T14" fmla="*/ 0 w 6"/>
                  <a:gd name="T15" fmla="*/ 0 h 67"/>
                  <a:gd name="T16" fmla="*/ 0 w 6"/>
                  <a:gd name="T17" fmla="*/ 0 h 67"/>
                  <a:gd name="T18" fmla="*/ 0 w 6"/>
                  <a:gd name="T19" fmla="*/ 0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67"/>
                  <a:gd name="T32" fmla="*/ 6 w 6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67">
                    <a:moveTo>
                      <a:pt x="0" y="64"/>
                    </a:moveTo>
                    <a:lnTo>
                      <a:pt x="0" y="64"/>
                    </a:lnTo>
                    <a:lnTo>
                      <a:pt x="3" y="67"/>
                    </a:lnTo>
                    <a:lnTo>
                      <a:pt x="6" y="64"/>
                    </a:lnTo>
                    <a:lnTo>
                      <a:pt x="6" y="6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47" name="Line 1004"/>
              <p:cNvSpPr>
                <a:spLocks noChangeShapeType="1"/>
              </p:cNvSpPr>
              <p:nvPr/>
            </p:nvSpPr>
            <p:spPr bwMode="auto">
              <a:xfrm>
                <a:off x="1454" y="295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48" name="Freeform 1005"/>
              <p:cNvSpPr>
                <a:spLocks/>
              </p:cNvSpPr>
              <p:nvPr/>
            </p:nvSpPr>
            <p:spPr bwMode="auto">
              <a:xfrm>
                <a:off x="1453" y="2954"/>
                <a:ext cx="18" cy="1"/>
              </a:xfrm>
              <a:custGeom>
                <a:avLst/>
                <a:gdLst>
                  <a:gd name="T0" fmla="*/ 0 w 55"/>
                  <a:gd name="T1" fmla="*/ 0 h 6"/>
                  <a:gd name="T2" fmla="*/ 0 w 55"/>
                  <a:gd name="T3" fmla="*/ 0 h 6"/>
                  <a:gd name="T4" fmla="*/ 0 w 55"/>
                  <a:gd name="T5" fmla="*/ 0 h 6"/>
                  <a:gd name="T6" fmla="*/ 0 w 55"/>
                  <a:gd name="T7" fmla="*/ 0 h 6"/>
                  <a:gd name="T8" fmla="*/ 0 w 55"/>
                  <a:gd name="T9" fmla="*/ 0 h 6"/>
                  <a:gd name="T10" fmla="*/ 0 w 55"/>
                  <a:gd name="T11" fmla="*/ 0 h 6"/>
                  <a:gd name="T12" fmla="*/ 0 w 55"/>
                  <a:gd name="T13" fmla="*/ 0 h 6"/>
                  <a:gd name="T14" fmla="*/ 0 w 55"/>
                  <a:gd name="T15" fmla="*/ 0 h 6"/>
                  <a:gd name="T16" fmla="*/ 0 w 55"/>
                  <a:gd name="T17" fmla="*/ 0 h 6"/>
                  <a:gd name="T18" fmla="*/ 0 w 5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5"/>
                  <a:gd name="T31" fmla="*/ 0 h 6"/>
                  <a:gd name="T32" fmla="*/ 55 w 5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5" h="6">
                    <a:moveTo>
                      <a:pt x="3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50" y="6"/>
                    </a:lnTo>
                    <a:lnTo>
                      <a:pt x="55" y="6"/>
                    </a:lnTo>
                    <a:lnTo>
                      <a:pt x="55" y="2"/>
                    </a:lnTo>
                    <a:lnTo>
                      <a:pt x="5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49" name="Line 1006"/>
              <p:cNvSpPr>
                <a:spLocks noChangeShapeType="1"/>
              </p:cNvSpPr>
              <p:nvPr/>
            </p:nvSpPr>
            <p:spPr bwMode="auto">
              <a:xfrm>
                <a:off x="1469" y="295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50" name="Freeform 1007"/>
              <p:cNvSpPr>
                <a:spLocks/>
              </p:cNvSpPr>
              <p:nvPr/>
            </p:nvSpPr>
            <p:spPr bwMode="auto">
              <a:xfrm>
                <a:off x="1469" y="2948"/>
                <a:ext cx="2" cy="7"/>
              </a:xfrm>
              <a:custGeom>
                <a:avLst/>
                <a:gdLst>
                  <a:gd name="T0" fmla="*/ 0 w 5"/>
                  <a:gd name="T1" fmla="*/ 0 h 25"/>
                  <a:gd name="T2" fmla="*/ 0 w 5"/>
                  <a:gd name="T3" fmla="*/ 0 h 25"/>
                  <a:gd name="T4" fmla="*/ 0 w 5"/>
                  <a:gd name="T5" fmla="*/ 0 h 25"/>
                  <a:gd name="T6" fmla="*/ 0 w 5"/>
                  <a:gd name="T7" fmla="*/ 0 h 25"/>
                  <a:gd name="T8" fmla="*/ 0 w 5"/>
                  <a:gd name="T9" fmla="*/ 0 h 25"/>
                  <a:gd name="T10" fmla="*/ 0 w 5"/>
                  <a:gd name="T11" fmla="*/ 0 h 25"/>
                  <a:gd name="T12" fmla="*/ 0 w 5"/>
                  <a:gd name="T13" fmla="*/ 0 h 25"/>
                  <a:gd name="T14" fmla="*/ 0 w 5"/>
                  <a:gd name="T15" fmla="*/ 0 h 25"/>
                  <a:gd name="T16" fmla="*/ 0 w 5"/>
                  <a:gd name="T17" fmla="*/ 0 h 25"/>
                  <a:gd name="T18" fmla="*/ 0 w 5"/>
                  <a:gd name="T19" fmla="*/ 0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5"/>
                  <a:gd name="T32" fmla="*/ 5 w 5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5">
                    <a:moveTo>
                      <a:pt x="0" y="21"/>
                    </a:moveTo>
                    <a:lnTo>
                      <a:pt x="0" y="25"/>
                    </a:lnTo>
                    <a:lnTo>
                      <a:pt x="2" y="25"/>
                    </a:lnTo>
                    <a:lnTo>
                      <a:pt x="5" y="25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51" name="Line 1008"/>
              <p:cNvSpPr>
                <a:spLocks noChangeShapeType="1"/>
              </p:cNvSpPr>
              <p:nvPr/>
            </p:nvSpPr>
            <p:spPr bwMode="auto">
              <a:xfrm>
                <a:off x="1470" y="294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52" name="Freeform 1009"/>
              <p:cNvSpPr>
                <a:spLocks/>
              </p:cNvSpPr>
              <p:nvPr/>
            </p:nvSpPr>
            <p:spPr bwMode="auto">
              <a:xfrm>
                <a:off x="1469" y="2948"/>
                <a:ext cx="6" cy="2"/>
              </a:xfrm>
              <a:custGeom>
                <a:avLst/>
                <a:gdLst>
                  <a:gd name="T0" fmla="*/ 0 w 16"/>
                  <a:gd name="T1" fmla="*/ 0 h 6"/>
                  <a:gd name="T2" fmla="*/ 0 w 16"/>
                  <a:gd name="T3" fmla="*/ 0 h 6"/>
                  <a:gd name="T4" fmla="*/ 0 w 16"/>
                  <a:gd name="T5" fmla="*/ 0 h 6"/>
                  <a:gd name="T6" fmla="*/ 0 w 16"/>
                  <a:gd name="T7" fmla="*/ 0 h 6"/>
                  <a:gd name="T8" fmla="*/ 0 w 16"/>
                  <a:gd name="T9" fmla="*/ 0 h 6"/>
                  <a:gd name="T10" fmla="*/ 0 w 16"/>
                  <a:gd name="T11" fmla="*/ 0 h 6"/>
                  <a:gd name="T12" fmla="*/ 0 w 16"/>
                  <a:gd name="T13" fmla="*/ 0 h 6"/>
                  <a:gd name="T14" fmla="*/ 0 w 16"/>
                  <a:gd name="T15" fmla="*/ 0 h 6"/>
                  <a:gd name="T16" fmla="*/ 0 w 16"/>
                  <a:gd name="T17" fmla="*/ 0 h 6"/>
                  <a:gd name="T18" fmla="*/ 0 w 16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"/>
                  <a:gd name="T31" fmla="*/ 0 h 6"/>
                  <a:gd name="T32" fmla="*/ 16 w 16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" h="6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13" y="6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53" name="Line 1010"/>
              <p:cNvSpPr>
                <a:spLocks noChangeShapeType="1"/>
              </p:cNvSpPr>
              <p:nvPr/>
            </p:nvSpPr>
            <p:spPr bwMode="auto">
              <a:xfrm>
                <a:off x="1473" y="294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54" name="Freeform 1011"/>
              <p:cNvSpPr>
                <a:spLocks/>
              </p:cNvSpPr>
              <p:nvPr/>
            </p:nvSpPr>
            <p:spPr bwMode="auto">
              <a:xfrm>
                <a:off x="1473" y="2937"/>
                <a:ext cx="1" cy="13"/>
              </a:xfrm>
              <a:custGeom>
                <a:avLst/>
                <a:gdLst>
                  <a:gd name="T0" fmla="*/ 0 w 2"/>
                  <a:gd name="T1" fmla="*/ 0 h 47"/>
                  <a:gd name="T2" fmla="*/ 0 w 2"/>
                  <a:gd name="T3" fmla="*/ 0 h 47"/>
                  <a:gd name="T4" fmla="*/ 1 w 2"/>
                  <a:gd name="T5" fmla="*/ 0 h 47"/>
                  <a:gd name="T6" fmla="*/ 1 w 2"/>
                  <a:gd name="T7" fmla="*/ 0 h 47"/>
                  <a:gd name="T8" fmla="*/ 1 w 2"/>
                  <a:gd name="T9" fmla="*/ 0 h 47"/>
                  <a:gd name="T10" fmla="*/ 1 w 2"/>
                  <a:gd name="T11" fmla="*/ 0 h 47"/>
                  <a:gd name="T12" fmla="*/ 1 w 2"/>
                  <a:gd name="T13" fmla="*/ 0 h 47"/>
                  <a:gd name="T14" fmla="*/ 0 w 2"/>
                  <a:gd name="T15" fmla="*/ 0 h 47"/>
                  <a:gd name="T16" fmla="*/ 0 w 2"/>
                  <a:gd name="T17" fmla="*/ 0 h 47"/>
                  <a:gd name="T18" fmla="*/ 0 w 2"/>
                  <a:gd name="T19" fmla="*/ 0 h 4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"/>
                  <a:gd name="T31" fmla="*/ 0 h 47"/>
                  <a:gd name="T32" fmla="*/ 2 w 2"/>
                  <a:gd name="T33" fmla="*/ 47 h 4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" h="47">
                    <a:moveTo>
                      <a:pt x="0" y="44"/>
                    </a:moveTo>
                    <a:lnTo>
                      <a:pt x="0" y="47"/>
                    </a:lnTo>
                    <a:lnTo>
                      <a:pt x="2" y="47"/>
                    </a:lnTo>
                    <a:lnTo>
                      <a:pt x="2" y="1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55" name="Line 1012"/>
              <p:cNvSpPr>
                <a:spLocks noChangeShapeType="1"/>
              </p:cNvSpPr>
              <p:nvPr/>
            </p:nvSpPr>
            <p:spPr bwMode="auto">
              <a:xfrm>
                <a:off x="1474" y="293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56" name="Freeform 1013"/>
              <p:cNvSpPr>
                <a:spLocks/>
              </p:cNvSpPr>
              <p:nvPr/>
            </p:nvSpPr>
            <p:spPr bwMode="auto">
              <a:xfrm>
                <a:off x="1473" y="2937"/>
                <a:ext cx="4" cy="2"/>
              </a:xfrm>
              <a:custGeom>
                <a:avLst/>
                <a:gdLst>
                  <a:gd name="T0" fmla="*/ 0 w 13"/>
                  <a:gd name="T1" fmla="*/ 0 h 6"/>
                  <a:gd name="T2" fmla="*/ 0 w 13"/>
                  <a:gd name="T3" fmla="*/ 0 h 6"/>
                  <a:gd name="T4" fmla="*/ 0 w 13"/>
                  <a:gd name="T5" fmla="*/ 0 h 6"/>
                  <a:gd name="T6" fmla="*/ 0 w 13"/>
                  <a:gd name="T7" fmla="*/ 0 h 6"/>
                  <a:gd name="T8" fmla="*/ 0 w 13"/>
                  <a:gd name="T9" fmla="*/ 0 h 6"/>
                  <a:gd name="T10" fmla="*/ 0 w 13"/>
                  <a:gd name="T11" fmla="*/ 0 h 6"/>
                  <a:gd name="T12" fmla="*/ 0 w 13"/>
                  <a:gd name="T13" fmla="*/ 0 h 6"/>
                  <a:gd name="T14" fmla="*/ 0 w 13"/>
                  <a:gd name="T15" fmla="*/ 0 h 6"/>
                  <a:gd name="T16" fmla="*/ 0 w 13"/>
                  <a:gd name="T17" fmla="*/ 0 h 6"/>
                  <a:gd name="T18" fmla="*/ 0 w 13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"/>
                  <a:gd name="T31" fmla="*/ 0 h 6"/>
                  <a:gd name="T32" fmla="*/ 13 w 13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" h="6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8" y="6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57" name="Line 1014"/>
              <p:cNvSpPr>
                <a:spLocks noChangeShapeType="1"/>
              </p:cNvSpPr>
              <p:nvPr/>
            </p:nvSpPr>
            <p:spPr bwMode="auto">
              <a:xfrm>
                <a:off x="1476" y="293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58" name="Freeform 1015"/>
              <p:cNvSpPr>
                <a:spLocks/>
              </p:cNvSpPr>
              <p:nvPr/>
            </p:nvSpPr>
            <p:spPr bwMode="auto">
              <a:xfrm>
                <a:off x="1476" y="2926"/>
                <a:ext cx="1" cy="13"/>
              </a:xfrm>
              <a:custGeom>
                <a:avLst/>
                <a:gdLst>
                  <a:gd name="T0" fmla="*/ 0 w 5"/>
                  <a:gd name="T1" fmla="*/ 0 h 45"/>
                  <a:gd name="T2" fmla="*/ 0 w 5"/>
                  <a:gd name="T3" fmla="*/ 0 h 45"/>
                  <a:gd name="T4" fmla="*/ 0 w 5"/>
                  <a:gd name="T5" fmla="*/ 0 h 45"/>
                  <a:gd name="T6" fmla="*/ 0 w 5"/>
                  <a:gd name="T7" fmla="*/ 0 h 45"/>
                  <a:gd name="T8" fmla="*/ 0 w 5"/>
                  <a:gd name="T9" fmla="*/ 0 h 45"/>
                  <a:gd name="T10" fmla="*/ 0 w 5"/>
                  <a:gd name="T11" fmla="*/ 0 h 45"/>
                  <a:gd name="T12" fmla="*/ 0 w 5"/>
                  <a:gd name="T13" fmla="*/ 0 h 45"/>
                  <a:gd name="T14" fmla="*/ 0 w 5"/>
                  <a:gd name="T15" fmla="*/ 0 h 45"/>
                  <a:gd name="T16" fmla="*/ 0 w 5"/>
                  <a:gd name="T17" fmla="*/ 0 h 45"/>
                  <a:gd name="T18" fmla="*/ 0 w 5"/>
                  <a:gd name="T19" fmla="*/ 0 h 4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45"/>
                  <a:gd name="T32" fmla="*/ 5 w 5"/>
                  <a:gd name="T33" fmla="*/ 45 h 4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45">
                    <a:moveTo>
                      <a:pt x="0" y="43"/>
                    </a:moveTo>
                    <a:lnTo>
                      <a:pt x="3" y="45"/>
                    </a:lnTo>
                    <a:lnTo>
                      <a:pt x="5" y="45"/>
                    </a:lnTo>
                    <a:lnTo>
                      <a:pt x="5" y="10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0" y="6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59" name="Line 1016"/>
              <p:cNvSpPr>
                <a:spLocks noChangeShapeType="1"/>
              </p:cNvSpPr>
              <p:nvPr/>
            </p:nvSpPr>
            <p:spPr bwMode="auto">
              <a:xfrm>
                <a:off x="1477" y="292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60" name="Freeform 1017"/>
              <p:cNvSpPr>
                <a:spLocks/>
              </p:cNvSpPr>
              <p:nvPr/>
            </p:nvSpPr>
            <p:spPr bwMode="auto">
              <a:xfrm>
                <a:off x="1476" y="2926"/>
                <a:ext cx="9" cy="2"/>
              </a:xfrm>
              <a:custGeom>
                <a:avLst/>
                <a:gdLst>
                  <a:gd name="T0" fmla="*/ 0 w 27"/>
                  <a:gd name="T1" fmla="*/ 0 h 6"/>
                  <a:gd name="T2" fmla="*/ 0 w 27"/>
                  <a:gd name="T3" fmla="*/ 0 h 6"/>
                  <a:gd name="T4" fmla="*/ 0 w 27"/>
                  <a:gd name="T5" fmla="*/ 0 h 6"/>
                  <a:gd name="T6" fmla="*/ 0 w 27"/>
                  <a:gd name="T7" fmla="*/ 0 h 6"/>
                  <a:gd name="T8" fmla="*/ 0 w 27"/>
                  <a:gd name="T9" fmla="*/ 0 h 6"/>
                  <a:gd name="T10" fmla="*/ 0 w 27"/>
                  <a:gd name="T11" fmla="*/ 0 h 6"/>
                  <a:gd name="T12" fmla="*/ 0 w 27"/>
                  <a:gd name="T13" fmla="*/ 0 h 6"/>
                  <a:gd name="T14" fmla="*/ 0 w 27"/>
                  <a:gd name="T15" fmla="*/ 0 h 6"/>
                  <a:gd name="T16" fmla="*/ 0 w 27"/>
                  <a:gd name="T17" fmla="*/ 0 h 6"/>
                  <a:gd name="T18" fmla="*/ 0 w 27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6"/>
                  <a:gd name="T32" fmla="*/ 27 w 27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6">
                    <a:moveTo>
                      <a:pt x="3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22" y="6"/>
                    </a:lnTo>
                    <a:lnTo>
                      <a:pt x="25" y="6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61" name="Line 1018"/>
              <p:cNvSpPr>
                <a:spLocks noChangeShapeType="1"/>
              </p:cNvSpPr>
              <p:nvPr/>
            </p:nvSpPr>
            <p:spPr bwMode="auto">
              <a:xfrm>
                <a:off x="1483" y="292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62" name="Freeform 1019"/>
              <p:cNvSpPr>
                <a:spLocks/>
              </p:cNvSpPr>
              <p:nvPr/>
            </p:nvSpPr>
            <p:spPr bwMode="auto">
              <a:xfrm>
                <a:off x="1483" y="2921"/>
                <a:ext cx="1" cy="7"/>
              </a:xfrm>
              <a:custGeom>
                <a:avLst/>
                <a:gdLst>
                  <a:gd name="T0" fmla="*/ 0 w 3"/>
                  <a:gd name="T1" fmla="*/ 0 h 25"/>
                  <a:gd name="T2" fmla="*/ 0 w 3"/>
                  <a:gd name="T3" fmla="*/ 0 h 25"/>
                  <a:gd name="T4" fmla="*/ 0 w 3"/>
                  <a:gd name="T5" fmla="*/ 0 h 25"/>
                  <a:gd name="T6" fmla="*/ 0 w 3"/>
                  <a:gd name="T7" fmla="*/ 0 h 25"/>
                  <a:gd name="T8" fmla="*/ 0 w 3"/>
                  <a:gd name="T9" fmla="*/ 0 h 25"/>
                  <a:gd name="T10" fmla="*/ 0 w 3"/>
                  <a:gd name="T11" fmla="*/ 0 h 25"/>
                  <a:gd name="T12" fmla="*/ 0 w 3"/>
                  <a:gd name="T13" fmla="*/ 0 h 25"/>
                  <a:gd name="T14" fmla="*/ 0 w 3"/>
                  <a:gd name="T15" fmla="*/ 0 h 25"/>
                  <a:gd name="T16" fmla="*/ 0 w 3"/>
                  <a:gd name="T17" fmla="*/ 0 h 25"/>
                  <a:gd name="T18" fmla="*/ 0 w 3"/>
                  <a:gd name="T19" fmla="*/ 0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25"/>
                  <a:gd name="T32" fmla="*/ 3 w 3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25">
                    <a:moveTo>
                      <a:pt x="0" y="22"/>
                    </a:moveTo>
                    <a:lnTo>
                      <a:pt x="0" y="25"/>
                    </a:lnTo>
                    <a:lnTo>
                      <a:pt x="3" y="25"/>
                    </a:lnTo>
                    <a:lnTo>
                      <a:pt x="3" y="6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63" name="Line 1020"/>
              <p:cNvSpPr>
                <a:spLocks noChangeShapeType="1"/>
              </p:cNvSpPr>
              <p:nvPr/>
            </p:nvSpPr>
            <p:spPr bwMode="auto">
              <a:xfrm>
                <a:off x="1484" y="2921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64" name="Freeform 1021"/>
              <p:cNvSpPr>
                <a:spLocks/>
              </p:cNvSpPr>
              <p:nvPr/>
            </p:nvSpPr>
            <p:spPr bwMode="auto">
              <a:xfrm>
                <a:off x="1483" y="2921"/>
                <a:ext cx="19" cy="1"/>
              </a:xfrm>
              <a:custGeom>
                <a:avLst/>
                <a:gdLst>
                  <a:gd name="T0" fmla="*/ 0 w 55"/>
                  <a:gd name="T1" fmla="*/ 0 h 6"/>
                  <a:gd name="T2" fmla="*/ 0 w 55"/>
                  <a:gd name="T3" fmla="*/ 0 h 6"/>
                  <a:gd name="T4" fmla="*/ 0 w 55"/>
                  <a:gd name="T5" fmla="*/ 0 h 6"/>
                  <a:gd name="T6" fmla="*/ 0 w 55"/>
                  <a:gd name="T7" fmla="*/ 0 h 6"/>
                  <a:gd name="T8" fmla="*/ 0 w 55"/>
                  <a:gd name="T9" fmla="*/ 0 h 6"/>
                  <a:gd name="T10" fmla="*/ 0 w 55"/>
                  <a:gd name="T11" fmla="*/ 0 h 6"/>
                  <a:gd name="T12" fmla="*/ 0 w 55"/>
                  <a:gd name="T13" fmla="*/ 0 h 6"/>
                  <a:gd name="T14" fmla="*/ 0 w 55"/>
                  <a:gd name="T15" fmla="*/ 0 h 6"/>
                  <a:gd name="T16" fmla="*/ 0 w 55"/>
                  <a:gd name="T17" fmla="*/ 0 h 6"/>
                  <a:gd name="T18" fmla="*/ 0 w 5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5"/>
                  <a:gd name="T31" fmla="*/ 0 h 6"/>
                  <a:gd name="T32" fmla="*/ 55 w 5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5" h="6">
                    <a:moveTo>
                      <a:pt x="3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9" y="6"/>
                    </a:lnTo>
                    <a:lnTo>
                      <a:pt x="51" y="6"/>
                    </a:lnTo>
                    <a:lnTo>
                      <a:pt x="55" y="4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65" name="Line 1022"/>
              <p:cNvSpPr>
                <a:spLocks noChangeShapeType="1"/>
              </p:cNvSpPr>
              <p:nvPr/>
            </p:nvSpPr>
            <p:spPr bwMode="auto">
              <a:xfrm>
                <a:off x="1500" y="2922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66" name="Freeform 1023"/>
              <p:cNvSpPr>
                <a:spLocks/>
              </p:cNvSpPr>
              <p:nvPr/>
            </p:nvSpPr>
            <p:spPr bwMode="auto">
              <a:xfrm>
                <a:off x="1500" y="2915"/>
                <a:ext cx="1" cy="7"/>
              </a:xfrm>
              <a:custGeom>
                <a:avLst/>
                <a:gdLst>
                  <a:gd name="T0" fmla="*/ 0 w 2"/>
                  <a:gd name="T1" fmla="*/ 0 h 27"/>
                  <a:gd name="T2" fmla="*/ 0 w 2"/>
                  <a:gd name="T3" fmla="*/ 0 h 27"/>
                  <a:gd name="T4" fmla="*/ 1 w 2"/>
                  <a:gd name="T5" fmla="*/ 0 h 27"/>
                  <a:gd name="T6" fmla="*/ 1 w 2"/>
                  <a:gd name="T7" fmla="*/ 0 h 27"/>
                  <a:gd name="T8" fmla="*/ 1 w 2"/>
                  <a:gd name="T9" fmla="*/ 0 h 27"/>
                  <a:gd name="T10" fmla="*/ 1 w 2"/>
                  <a:gd name="T11" fmla="*/ 0 h 27"/>
                  <a:gd name="T12" fmla="*/ 1 w 2"/>
                  <a:gd name="T13" fmla="*/ 0 h 27"/>
                  <a:gd name="T14" fmla="*/ 0 w 2"/>
                  <a:gd name="T15" fmla="*/ 0 h 27"/>
                  <a:gd name="T16" fmla="*/ 0 w 2"/>
                  <a:gd name="T17" fmla="*/ 0 h 27"/>
                  <a:gd name="T18" fmla="*/ 0 w 2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"/>
                  <a:gd name="T31" fmla="*/ 0 h 27"/>
                  <a:gd name="T32" fmla="*/ 2 w 2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" h="27">
                    <a:moveTo>
                      <a:pt x="0" y="25"/>
                    </a:moveTo>
                    <a:lnTo>
                      <a:pt x="0" y="27"/>
                    </a:lnTo>
                    <a:lnTo>
                      <a:pt x="2" y="27"/>
                    </a:lnTo>
                    <a:lnTo>
                      <a:pt x="2" y="9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67" name="Line 1024"/>
              <p:cNvSpPr>
                <a:spLocks noChangeShapeType="1"/>
              </p:cNvSpPr>
              <p:nvPr/>
            </p:nvSpPr>
            <p:spPr bwMode="auto">
              <a:xfrm>
                <a:off x="1501" y="291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68" name="Freeform 1025"/>
              <p:cNvSpPr>
                <a:spLocks/>
              </p:cNvSpPr>
              <p:nvPr/>
            </p:nvSpPr>
            <p:spPr bwMode="auto">
              <a:xfrm>
                <a:off x="1500" y="2915"/>
                <a:ext cx="5" cy="1"/>
              </a:xfrm>
              <a:custGeom>
                <a:avLst/>
                <a:gdLst>
                  <a:gd name="T0" fmla="*/ 0 w 13"/>
                  <a:gd name="T1" fmla="*/ 0 h 6"/>
                  <a:gd name="T2" fmla="*/ 0 w 13"/>
                  <a:gd name="T3" fmla="*/ 0 h 6"/>
                  <a:gd name="T4" fmla="*/ 0 w 13"/>
                  <a:gd name="T5" fmla="*/ 0 h 6"/>
                  <a:gd name="T6" fmla="*/ 0 w 13"/>
                  <a:gd name="T7" fmla="*/ 0 h 6"/>
                  <a:gd name="T8" fmla="*/ 0 w 13"/>
                  <a:gd name="T9" fmla="*/ 0 h 6"/>
                  <a:gd name="T10" fmla="*/ 0 w 13"/>
                  <a:gd name="T11" fmla="*/ 0 h 6"/>
                  <a:gd name="T12" fmla="*/ 0 w 13"/>
                  <a:gd name="T13" fmla="*/ 0 h 6"/>
                  <a:gd name="T14" fmla="*/ 0 w 13"/>
                  <a:gd name="T15" fmla="*/ 0 h 6"/>
                  <a:gd name="T16" fmla="*/ 0 w 13"/>
                  <a:gd name="T17" fmla="*/ 0 h 6"/>
                  <a:gd name="T18" fmla="*/ 0 w 13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"/>
                  <a:gd name="T31" fmla="*/ 0 h 6"/>
                  <a:gd name="T32" fmla="*/ 13 w 13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" h="6">
                    <a:moveTo>
                      <a:pt x="2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8" y="6"/>
                    </a:lnTo>
                    <a:lnTo>
                      <a:pt x="13" y="6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69" name="Line 1026"/>
              <p:cNvSpPr>
                <a:spLocks noChangeShapeType="1"/>
              </p:cNvSpPr>
              <p:nvPr/>
            </p:nvSpPr>
            <p:spPr bwMode="auto">
              <a:xfrm>
                <a:off x="1503" y="2916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70" name="Freeform 1027"/>
              <p:cNvSpPr>
                <a:spLocks/>
              </p:cNvSpPr>
              <p:nvPr/>
            </p:nvSpPr>
            <p:spPr bwMode="auto">
              <a:xfrm>
                <a:off x="1503" y="2910"/>
                <a:ext cx="2" cy="6"/>
              </a:xfrm>
              <a:custGeom>
                <a:avLst/>
                <a:gdLst>
                  <a:gd name="T0" fmla="*/ 0 w 5"/>
                  <a:gd name="T1" fmla="*/ 0 h 25"/>
                  <a:gd name="T2" fmla="*/ 0 w 5"/>
                  <a:gd name="T3" fmla="*/ 0 h 25"/>
                  <a:gd name="T4" fmla="*/ 0 w 5"/>
                  <a:gd name="T5" fmla="*/ 0 h 25"/>
                  <a:gd name="T6" fmla="*/ 0 w 5"/>
                  <a:gd name="T7" fmla="*/ 0 h 25"/>
                  <a:gd name="T8" fmla="*/ 0 w 5"/>
                  <a:gd name="T9" fmla="*/ 0 h 25"/>
                  <a:gd name="T10" fmla="*/ 0 w 5"/>
                  <a:gd name="T11" fmla="*/ 0 h 25"/>
                  <a:gd name="T12" fmla="*/ 0 w 5"/>
                  <a:gd name="T13" fmla="*/ 0 h 25"/>
                  <a:gd name="T14" fmla="*/ 0 w 5"/>
                  <a:gd name="T15" fmla="*/ 0 h 25"/>
                  <a:gd name="T16" fmla="*/ 0 w 5"/>
                  <a:gd name="T17" fmla="*/ 0 h 25"/>
                  <a:gd name="T18" fmla="*/ 0 w 5"/>
                  <a:gd name="T19" fmla="*/ 0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5"/>
                  <a:gd name="T32" fmla="*/ 5 w 5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5">
                    <a:moveTo>
                      <a:pt x="0" y="21"/>
                    </a:moveTo>
                    <a:lnTo>
                      <a:pt x="0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71" name="Line 1028"/>
              <p:cNvSpPr>
                <a:spLocks noChangeShapeType="1"/>
              </p:cNvSpPr>
              <p:nvPr/>
            </p:nvSpPr>
            <p:spPr bwMode="auto">
              <a:xfrm>
                <a:off x="1504" y="291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72" name="Freeform 1029"/>
              <p:cNvSpPr>
                <a:spLocks/>
              </p:cNvSpPr>
              <p:nvPr/>
            </p:nvSpPr>
            <p:spPr bwMode="auto">
              <a:xfrm>
                <a:off x="1503" y="2910"/>
                <a:ext cx="5" cy="1"/>
              </a:xfrm>
              <a:custGeom>
                <a:avLst/>
                <a:gdLst>
                  <a:gd name="T0" fmla="*/ 0 w 16"/>
                  <a:gd name="T1" fmla="*/ 0 h 7"/>
                  <a:gd name="T2" fmla="*/ 0 w 16"/>
                  <a:gd name="T3" fmla="*/ 0 h 7"/>
                  <a:gd name="T4" fmla="*/ 0 w 16"/>
                  <a:gd name="T5" fmla="*/ 0 h 7"/>
                  <a:gd name="T6" fmla="*/ 0 w 16"/>
                  <a:gd name="T7" fmla="*/ 0 h 7"/>
                  <a:gd name="T8" fmla="*/ 0 w 16"/>
                  <a:gd name="T9" fmla="*/ 0 h 7"/>
                  <a:gd name="T10" fmla="*/ 0 w 16"/>
                  <a:gd name="T11" fmla="*/ 0 h 7"/>
                  <a:gd name="T12" fmla="*/ 0 w 16"/>
                  <a:gd name="T13" fmla="*/ 0 h 7"/>
                  <a:gd name="T14" fmla="*/ 0 w 16"/>
                  <a:gd name="T15" fmla="*/ 0 h 7"/>
                  <a:gd name="T16" fmla="*/ 0 w 16"/>
                  <a:gd name="T17" fmla="*/ 0 h 7"/>
                  <a:gd name="T18" fmla="*/ 0 w 16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"/>
                  <a:gd name="T31" fmla="*/ 0 h 7"/>
                  <a:gd name="T32" fmla="*/ 16 w 1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" h="7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9" y="7"/>
                    </a:lnTo>
                    <a:lnTo>
                      <a:pt x="16" y="7"/>
                    </a:lnTo>
                    <a:lnTo>
                      <a:pt x="16" y="3"/>
                    </a:lnTo>
                    <a:lnTo>
                      <a:pt x="16" y="0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73" name="Line 1030"/>
              <p:cNvSpPr>
                <a:spLocks noChangeShapeType="1"/>
              </p:cNvSpPr>
              <p:nvPr/>
            </p:nvSpPr>
            <p:spPr bwMode="auto">
              <a:xfrm>
                <a:off x="1507" y="2911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74" name="Freeform 1031"/>
              <p:cNvSpPr>
                <a:spLocks/>
              </p:cNvSpPr>
              <p:nvPr/>
            </p:nvSpPr>
            <p:spPr bwMode="auto">
              <a:xfrm>
                <a:off x="1507" y="2904"/>
                <a:ext cx="1" cy="7"/>
              </a:xfrm>
              <a:custGeom>
                <a:avLst/>
                <a:gdLst>
                  <a:gd name="T0" fmla="*/ 0 w 5"/>
                  <a:gd name="T1" fmla="*/ 0 h 28"/>
                  <a:gd name="T2" fmla="*/ 0 w 5"/>
                  <a:gd name="T3" fmla="*/ 0 h 28"/>
                  <a:gd name="T4" fmla="*/ 0 w 5"/>
                  <a:gd name="T5" fmla="*/ 0 h 28"/>
                  <a:gd name="T6" fmla="*/ 0 w 5"/>
                  <a:gd name="T7" fmla="*/ 0 h 28"/>
                  <a:gd name="T8" fmla="*/ 0 w 5"/>
                  <a:gd name="T9" fmla="*/ 0 h 28"/>
                  <a:gd name="T10" fmla="*/ 0 w 5"/>
                  <a:gd name="T11" fmla="*/ 0 h 28"/>
                  <a:gd name="T12" fmla="*/ 0 w 5"/>
                  <a:gd name="T13" fmla="*/ 0 h 28"/>
                  <a:gd name="T14" fmla="*/ 0 w 5"/>
                  <a:gd name="T15" fmla="*/ 0 h 28"/>
                  <a:gd name="T16" fmla="*/ 0 w 5"/>
                  <a:gd name="T17" fmla="*/ 0 h 28"/>
                  <a:gd name="T18" fmla="*/ 0 w 5"/>
                  <a:gd name="T19" fmla="*/ 0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8"/>
                  <a:gd name="T32" fmla="*/ 5 w 5"/>
                  <a:gd name="T33" fmla="*/ 28 h 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8">
                    <a:moveTo>
                      <a:pt x="0" y="24"/>
                    </a:moveTo>
                    <a:lnTo>
                      <a:pt x="0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5" y="9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75" name="Line 1032"/>
              <p:cNvSpPr>
                <a:spLocks noChangeShapeType="1"/>
              </p:cNvSpPr>
              <p:nvPr/>
            </p:nvSpPr>
            <p:spPr bwMode="auto">
              <a:xfrm>
                <a:off x="1508" y="290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76" name="Freeform 1033"/>
              <p:cNvSpPr>
                <a:spLocks/>
              </p:cNvSpPr>
              <p:nvPr/>
            </p:nvSpPr>
            <p:spPr bwMode="auto">
              <a:xfrm>
                <a:off x="1507" y="2904"/>
                <a:ext cx="4" cy="2"/>
              </a:xfrm>
              <a:custGeom>
                <a:avLst/>
                <a:gdLst>
                  <a:gd name="T0" fmla="*/ 0 w 14"/>
                  <a:gd name="T1" fmla="*/ 0 h 7"/>
                  <a:gd name="T2" fmla="*/ 0 w 14"/>
                  <a:gd name="T3" fmla="*/ 0 h 7"/>
                  <a:gd name="T4" fmla="*/ 0 w 14"/>
                  <a:gd name="T5" fmla="*/ 0 h 7"/>
                  <a:gd name="T6" fmla="*/ 0 w 14"/>
                  <a:gd name="T7" fmla="*/ 0 h 7"/>
                  <a:gd name="T8" fmla="*/ 0 w 14"/>
                  <a:gd name="T9" fmla="*/ 0 h 7"/>
                  <a:gd name="T10" fmla="*/ 0 w 14"/>
                  <a:gd name="T11" fmla="*/ 0 h 7"/>
                  <a:gd name="T12" fmla="*/ 0 w 14"/>
                  <a:gd name="T13" fmla="*/ 0 h 7"/>
                  <a:gd name="T14" fmla="*/ 0 w 14"/>
                  <a:gd name="T15" fmla="*/ 0 h 7"/>
                  <a:gd name="T16" fmla="*/ 0 w 14"/>
                  <a:gd name="T17" fmla="*/ 0 h 7"/>
                  <a:gd name="T18" fmla="*/ 0 w 14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7"/>
                  <a:gd name="T32" fmla="*/ 14 w 14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7">
                    <a:moveTo>
                      <a:pt x="3" y="0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9" y="7"/>
                    </a:lnTo>
                    <a:lnTo>
                      <a:pt x="14" y="7"/>
                    </a:lnTo>
                    <a:lnTo>
                      <a:pt x="14" y="3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77" name="Line 1034"/>
              <p:cNvSpPr>
                <a:spLocks noChangeShapeType="1"/>
              </p:cNvSpPr>
              <p:nvPr/>
            </p:nvSpPr>
            <p:spPr bwMode="auto">
              <a:xfrm>
                <a:off x="1510" y="290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78" name="Freeform 1035"/>
              <p:cNvSpPr>
                <a:spLocks/>
              </p:cNvSpPr>
              <p:nvPr/>
            </p:nvSpPr>
            <p:spPr bwMode="auto">
              <a:xfrm>
                <a:off x="1510" y="2899"/>
                <a:ext cx="1" cy="7"/>
              </a:xfrm>
              <a:custGeom>
                <a:avLst/>
                <a:gdLst>
                  <a:gd name="T0" fmla="*/ 0 w 5"/>
                  <a:gd name="T1" fmla="*/ 0 h 25"/>
                  <a:gd name="T2" fmla="*/ 0 w 5"/>
                  <a:gd name="T3" fmla="*/ 0 h 25"/>
                  <a:gd name="T4" fmla="*/ 0 w 5"/>
                  <a:gd name="T5" fmla="*/ 0 h 25"/>
                  <a:gd name="T6" fmla="*/ 0 w 5"/>
                  <a:gd name="T7" fmla="*/ 0 h 25"/>
                  <a:gd name="T8" fmla="*/ 0 w 5"/>
                  <a:gd name="T9" fmla="*/ 0 h 25"/>
                  <a:gd name="T10" fmla="*/ 0 w 5"/>
                  <a:gd name="T11" fmla="*/ 0 h 25"/>
                  <a:gd name="T12" fmla="*/ 0 w 5"/>
                  <a:gd name="T13" fmla="*/ 0 h 25"/>
                  <a:gd name="T14" fmla="*/ 0 w 5"/>
                  <a:gd name="T15" fmla="*/ 0 h 25"/>
                  <a:gd name="T16" fmla="*/ 0 w 5"/>
                  <a:gd name="T17" fmla="*/ 0 h 25"/>
                  <a:gd name="T18" fmla="*/ 0 w 5"/>
                  <a:gd name="T19" fmla="*/ 0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5"/>
                  <a:gd name="T32" fmla="*/ 5 w 5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5">
                    <a:moveTo>
                      <a:pt x="0" y="21"/>
                    </a:moveTo>
                    <a:lnTo>
                      <a:pt x="2" y="25"/>
                    </a:lnTo>
                    <a:lnTo>
                      <a:pt x="5" y="25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79" name="Line 1036"/>
              <p:cNvSpPr>
                <a:spLocks noChangeShapeType="1"/>
              </p:cNvSpPr>
              <p:nvPr/>
            </p:nvSpPr>
            <p:spPr bwMode="auto">
              <a:xfrm>
                <a:off x="1510" y="289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80" name="Freeform 1037"/>
              <p:cNvSpPr>
                <a:spLocks/>
              </p:cNvSpPr>
              <p:nvPr/>
            </p:nvSpPr>
            <p:spPr bwMode="auto">
              <a:xfrm>
                <a:off x="1510" y="2899"/>
                <a:ext cx="21" cy="2"/>
              </a:xfrm>
              <a:custGeom>
                <a:avLst/>
                <a:gdLst>
                  <a:gd name="T0" fmla="*/ 0 w 65"/>
                  <a:gd name="T1" fmla="*/ 0 h 6"/>
                  <a:gd name="T2" fmla="*/ 0 w 65"/>
                  <a:gd name="T3" fmla="*/ 0 h 6"/>
                  <a:gd name="T4" fmla="*/ 0 w 65"/>
                  <a:gd name="T5" fmla="*/ 0 h 6"/>
                  <a:gd name="T6" fmla="*/ 0 w 65"/>
                  <a:gd name="T7" fmla="*/ 0 h 6"/>
                  <a:gd name="T8" fmla="*/ 0 w 65"/>
                  <a:gd name="T9" fmla="*/ 0 h 6"/>
                  <a:gd name="T10" fmla="*/ 0 w 65"/>
                  <a:gd name="T11" fmla="*/ 0 h 6"/>
                  <a:gd name="T12" fmla="*/ 0 w 65"/>
                  <a:gd name="T13" fmla="*/ 0 h 6"/>
                  <a:gd name="T14" fmla="*/ 0 w 65"/>
                  <a:gd name="T15" fmla="*/ 0 h 6"/>
                  <a:gd name="T16" fmla="*/ 0 w 65"/>
                  <a:gd name="T17" fmla="*/ 0 h 6"/>
                  <a:gd name="T18" fmla="*/ 0 w 6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"/>
                  <a:gd name="T31" fmla="*/ 0 h 6"/>
                  <a:gd name="T32" fmla="*/ 65 w 6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" h="6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59" y="6"/>
                    </a:lnTo>
                    <a:lnTo>
                      <a:pt x="65" y="6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5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81" name="Line 1038"/>
              <p:cNvSpPr>
                <a:spLocks noChangeShapeType="1"/>
              </p:cNvSpPr>
              <p:nvPr/>
            </p:nvSpPr>
            <p:spPr bwMode="auto">
              <a:xfrm>
                <a:off x="1529" y="290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82" name="Freeform 1039"/>
              <p:cNvSpPr>
                <a:spLocks/>
              </p:cNvSpPr>
              <p:nvPr/>
            </p:nvSpPr>
            <p:spPr bwMode="auto">
              <a:xfrm>
                <a:off x="1529" y="2892"/>
                <a:ext cx="2" cy="9"/>
              </a:xfrm>
              <a:custGeom>
                <a:avLst/>
                <a:gdLst>
                  <a:gd name="T0" fmla="*/ 0 w 6"/>
                  <a:gd name="T1" fmla="*/ 0 h 29"/>
                  <a:gd name="T2" fmla="*/ 0 w 6"/>
                  <a:gd name="T3" fmla="*/ 0 h 29"/>
                  <a:gd name="T4" fmla="*/ 0 w 6"/>
                  <a:gd name="T5" fmla="*/ 0 h 29"/>
                  <a:gd name="T6" fmla="*/ 0 w 6"/>
                  <a:gd name="T7" fmla="*/ 0 h 29"/>
                  <a:gd name="T8" fmla="*/ 0 w 6"/>
                  <a:gd name="T9" fmla="*/ 0 h 29"/>
                  <a:gd name="T10" fmla="*/ 0 w 6"/>
                  <a:gd name="T11" fmla="*/ 0 h 29"/>
                  <a:gd name="T12" fmla="*/ 0 w 6"/>
                  <a:gd name="T13" fmla="*/ 0 h 29"/>
                  <a:gd name="T14" fmla="*/ 0 w 6"/>
                  <a:gd name="T15" fmla="*/ 0 h 29"/>
                  <a:gd name="T16" fmla="*/ 0 w 6"/>
                  <a:gd name="T17" fmla="*/ 0 h 29"/>
                  <a:gd name="T18" fmla="*/ 0 w 6"/>
                  <a:gd name="T19" fmla="*/ 0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9"/>
                  <a:gd name="T32" fmla="*/ 6 w 6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9">
                    <a:moveTo>
                      <a:pt x="0" y="25"/>
                    </a:moveTo>
                    <a:lnTo>
                      <a:pt x="0" y="29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6" y="10"/>
                    </a:lnTo>
                    <a:lnTo>
                      <a:pt x="6" y="4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83" name="Line 1040"/>
              <p:cNvSpPr>
                <a:spLocks noChangeShapeType="1"/>
              </p:cNvSpPr>
              <p:nvPr/>
            </p:nvSpPr>
            <p:spPr bwMode="auto">
              <a:xfrm>
                <a:off x="1531" y="2892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84" name="Freeform 1041"/>
              <p:cNvSpPr>
                <a:spLocks/>
              </p:cNvSpPr>
              <p:nvPr/>
            </p:nvSpPr>
            <p:spPr bwMode="auto">
              <a:xfrm>
                <a:off x="1529" y="2892"/>
                <a:ext cx="17" cy="3"/>
              </a:xfrm>
              <a:custGeom>
                <a:avLst/>
                <a:gdLst>
                  <a:gd name="T0" fmla="*/ 0 w 47"/>
                  <a:gd name="T1" fmla="*/ 0 h 7"/>
                  <a:gd name="T2" fmla="*/ 0 w 47"/>
                  <a:gd name="T3" fmla="*/ 0 h 7"/>
                  <a:gd name="T4" fmla="*/ 0 w 47"/>
                  <a:gd name="T5" fmla="*/ 0 h 7"/>
                  <a:gd name="T6" fmla="*/ 0 w 47"/>
                  <a:gd name="T7" fmla="*/ 0 h 7"/>
                  <a:gd name="T8" fmla="*/ 0 w 47"/>
                  <a:gd name="T9" fmla="*/ 0 h 7"/>
                  <a:gd name="T10" fmla="*/ 0 w 47"/>
                  <a:gd name="T11" fmla="*/ 0 h 7"/>
                  <a:gd name="T12" fmla="*/ 0 w 47"/>
                  <a:gd name="T13" fmla="*/ 0 h 7"/>
                  <a:gd name="T14" fmla="*/ 0 w 47"/>
                  <a:gd name="T15" fmla="*/ 0 h 7"/>
                  <a:gd name="T16" fmla="*/ 0 w 47"/>
                  <a:gd name="T17" fmla="*/ 0 h 7"/>
                  <a:gd name="T18" fmla="*/ 0 w 47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7"/>
                  <a:gd name="T31" fmla="*/ 0 h 7"/>
                  <a:gd name="T32" fmla="*/ 47 w 47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7" h="7">
                    <a:moveTo>
                      <a:pt x="4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39" y="7"/>
                    </a:lnTo>
                    <a:lnTo>
                      <a:pt x="44" y="7"/>
                    </a:lnTo>
                    <a:lnTo>
                      <a:pt x="47" y="4"/>
                    </a:lnTo>
                    <a:lnTo>
                      <a:pt x="44" y="4"/>
                    </a:lnTo>
                    <a:lnTo>
                      <a:pt x="41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85" name="Line 1042"/>
              <p:cNvSpPr>
                <a:spLocks noChangeShapeType="1"/>
              </p:cNvSpPr>
              <p:nvPr/>
            </p:nvSpPr>
            <p:spPr bwMode="auto">
              <a:xfrm>
                <a:off x="1544" y="289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86" name="Freeform 1043"/>
              <p:cNvSpPr>
                <a:spLocks/>
              </p:cNvSpPr>
              <p:nvPr/>
            </p:nvSpPr>
            <p:spPr bwMode="auto">
              <a:xfrm>
                <a:off x="1544" y="2887"/>
                <a:ext cx="1" cy="8"/>
              </a:xfrm>
              <a:custGeom>
                <a:avLst/>
                <a:gdLst>
                  <a:gd name="T0" fmla="*/ 0 w 3"/>
                  <a:gd name="T1" fmla="*/ 0 h 25"/>
                  <a:gd name="T2" fmla="*/ 0 w 3"/>
                  <a:gd name="T3" fmla="*/ 0 h 25"/>
                  <a:gd name="T4" fmla="*/ 0 w 3"/>
                  <a:gd name="T5" fmla="*/ 0 h 25"/>
                  <a:gd name="T6" fmla="*/ 0 w 3"/>
                  <a:gd name="T7" fmla="*/ 0 h 25"/>
                  <a:gd name="T8" fmla="*/ 0 w 3"/>
                  <a:gd name="T9" fmla="*/ 0 h 25"/>
                  <a:gd name="T10" fmla="*/ 0 w 3"/>
                  <a:gd name="T11" fmla="*/ 0 h 25"/>
                  <a:gd name="T12" fmla="*/ 0 w 3"/>
                  <a:gd name="T13" fmla="*/ 0 h 25"/>
                  <a:gd name="T14" fmla="*/ 0 w 3"/>
                  <a:gd name="T15" fmla="*/ 0 h 25"/>
                  <a:gd name="T16" fmla="*/ 0 w 3"/>
                  <a:gd name="T17" fmla="*/ 0 h 25"/>
                  <a:gd name="T18" fmla="*/ 0 w 3"/>
                  <a:gd name="T19" fmla="*/ 0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25"/>
                  <a:gd name="T32" fmla="*/ 3 w 3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25">
                    <a:moveTo>
                      <a:pt x="0" y="22"/>
                    </a:moveTo>
                    <a:lnTo>
                      <a:pt x="0" y="25"/>
                    </a:lnTo>
                    <a:lnTo>
                      <a:pt x="3" y="25"/>
                    </a:lnTo>
                    <a:lnTo>
                      <a:pt x="3" y="6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87" name="Line 1044"/>
              <p:cNvSpPr>
                <a:spLocks noChangeShapeType="1"/>
              </p:cNvSpPr>
              <p:nvPr/>
            </p:nvSpPr>
            <p:spPr bwMode="auto">
              <a:xfrm>
                <a:off x="1545" y="288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88" name="Freeform 1045"/>
              <p:cNvSpPr>
                <a:spLocks/>
              </p:cNvSpPr>
              <p:nvPr/>
            </p:nvSpPr>
            <p:spPr bwMode="auto">
              <a:xfrm>
                <a:off x="1544" y="2887"/>
                <a:ext cx="5" cy="2"/>
              </a:xfrm>
              <a:custGeom>
                <a:avLst/>
                <a:gdLst>
                  <a:gd name="T0" fmla="*/ 0 w 14"/>
                  <a:gd name="T1" fmla="*/ 0 h 4"/>
                  <a:gd name="T2" fmla="*/ 0 w 14"/>
                  <a:gd name="T3" fmla="*/ 0 h 4"/>
                  <a:gd name="T4" fmla="*/ 0 w 14"/>
                  <a:gd name="T5" fmla="*/ 1 h 4"/>
                  <a:gd name="T6" fmla="*/ 0 w 14"/>
                  <a:gd name="T7" fmla="*/ 1 h 4"/>
                  <a:gd name="T8" fmla="*/ 0 w 14"/>
                  <a:gd name="T9" fmla="*/ 1 h 4"/>
                  <a:gd name="T10" fmla="*/ 0 w 14"/>
                  <a:gd name="T11" fmla="*/ 1 h 4"/>
                  <a:gd name="T12" fmla="*/ 0 w 14"/>
                  <a:gd name="T13" fmla="*/ 1 h 4"/>
                  <a:gd name="T14" fmla="*/ 0 w 14"/>
                  <a:gd name="T15" fmla="*/ 0 h 4"/>
                  <a:gd name="T16" fmla="*/ 0 w 14"/>
                  <a:gd name="T17" fmla="*/ 0 h 4"/>
                  <a:gd name="T18" fmla="*/ 0 w 14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4"/>
                  <a:gd name="T32" fmla="*/ 14 w 14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89" name="Line 1046"/>
              <p:cNvSpPr>
                <a:spLocks noChangeShapeType="1"/>
              </p:cNvSpPr>
              <p:nvPr/>
            </p:nvSpPr>
            <p:spPr bwMode="auto">
              <a:xfrm>
                <a:off x="1547" y="288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90" name="Freeform 1047"/>
              <p:cNvSpPr>
                <a:spLocks/>
              </p:cNvSpPr>
              <p:nvPr/>
            </p:nvSpPr>
            <p:spPr bwMode="auto">
              <a:xfrm>
                <a:off x="1547" y="2881"/>
                <a:ext cx="2" cy="8"/>
              </a:xfrm>
              <a:custGeom>
                <a:avLst/>
                <a:gdLst>
                  <a:gd name="T0" fmla="*/ 0 w 5"/>
                  <a:gd name="T1" fmla="*/ 0 h 27"/>
                  <a:gd name="T2" fmla="*/ 0 w 5"/>
                  <a:gd name="T3" fmla="*/ 0 h 27"/>
                  <a:gd name="T4" fmla="*/ 0 w 5"/>
                  <a:gd name="T5" fmla="*/ 0 h 27"/>
                  <a:gd name="T6" fmla="*/ 0 w 5"/>
                  <a:gd name="T7" fmla="*/ 0 h 27"/>
                  <a:gd name="T8" fmla="*/ 0 w 5"/>
                  <a:gd name="T9" fmla="*/ 0 h 27"/>
                  <a:gd name="T10" fmla="*/ 0 w 5"/>
                  <a:gd name="T11" fmla="*/ 0 h 27"/>
                  <a:gd name="T12" fmla="*/ 0 w 5"/>
                  <a:gd name="T13" fmla="*/ 0 h 27"/>
                  <a:gd name="T14" fmla="*/ 0 w 5"/>
                  <a:gd name="T15" fmla="*/ 0 h 27"/>
                  <a:gd name="T16" fmla="*/ 0 w 5"/>
                  <a:gd name="T17" fmla="*/ 0 h 27"/>
                  <a:gd name="T18" fmla="*/ 0 w 5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7"/>
                  <a:gd name="T32" fmla="*/ 5 w 5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7">
                    <a:moveTo>
                      <a:pt x="0" y="25"/>
                    </a:moveTo>
                    <a:lnTo>
                      <a:pt x="0" y="25"/>
                    </a:lnTo>
                    <a:lnTo>
                      <a:pt x="2" y="27"/>
                    </a:lnTo>
                    <a:lnTo>
                      <a:pt x="5" y="25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91" name="Line 1048"/>
              <p:cNvSpPr>
                <a:spLocks noChangeShapeType="1"/>
              </p:cNvSpPr>
              <p:nvPr/>
            </p:nvSpPr>
            <p:spPr bwMode="auto">
              <a:xfrm>
                <a:off x="1548" y="288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92" name="Freeform 1049"/>
              <p:cNvSpPr>
                <a:spLocks/>
              </p:cNvSpPr>
              <p:nvPr/>
            </p:nvSpPr>
            <p:spPr bwMode="auto">
              <a:xfrm>
                <a:off x="1547" y="2881"/>
                <a:ext cx="12" cy="2"/>
              </a:xfrm>
              <a:custGeom>
                <a:avLst/>
                <a:gdLst>
                  <a:gd name="T0" fmla="*/ 0 w 35"/>
                  <a:gd name="T1" fmla="*/ 0 h 6"/>
                  <a:gd name="T2" fmla="*/ 0 w 35"/>
                  <a:gd name="T3" fmla="*/ 0 h 6"/>
                  <a:gd name="T4" fmla="*/ 0 w 35"/>
                  <a:gd name="T5" fmla="*/ 0 h 6"/>
                  <a:gd name="T6" fmla="*/ 0 w 35"/>
                  <a:gd name="T7" fmla="*/ 0 h 6"/>
                  <a:gd name="T8" fmla="*/ 0 w 35"/>
                  <a:gd name="T9" fmla="*/ 0 h 6"/>
                  <a:gd name="T10" fmla="*/ 0 w 35"/>
                  <a:gd name="T11" fmla="*/ 0 h 6"/>
                  <a:gd name="T12" fmla="*/ 0 w 35"/>
                  <a:gd name="T13" fmla="*/ 0 h 6"/>
                  <a:gd name="T14" fmla="*/ 0 w 35"/>
                  <a:gd name="T15" fmla="*/ 0 h 6"/>
                  <a:gd name="T16" fmla="*/ 0 w 35"/>
                  <a:gd name="T17" fmla="*/ 0 h 6"/>
                  <a:gd name="T18" fmla="*/ 0 w 3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5"/>
                  <a:gd name="T31" fmla="*/ 0 h 6"/>
                  <a:gd name="T32" fmla="*/ 35 w 3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5" h="6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7" y="6"/>
                    </a:lnTo>
                    <a:lnTo>
                      <a:pt x="35" y="6"/>
                    </a:lnTo>
                    <a:lnTo>
                      <a:pt x="35" y="4"/>
                    </a:lnTo>
                    <a:lnTo>
                      <a:pt x="35" y="0"/>
                    </a:lnTo>
                    <a:lnTo>
                      <a:pt x="3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93" name="Line 1050"/>
              <p:cNvSpPr>
                <a:spLocks noChangeShapeType="1"/>
              </p:cNvSpPr>
              <p:nvPr/>
            </p:nvSpPr>
            <p:spPr bwMode="auto">
              <a:xfrm>
                <a:off x="1557" y="288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94" name="Freeform 1051"/>
              <p:cNvSpPr>
                <a:spLocks/>
              </p:cNvSpPr>
              <p:nvPr/>
            </p:nvSpPr>
            <p:spPr bwMode="auto">
              <a:xfrm>
                <a:off x="1557" y="2876"/>
                <a:ext cx="2" cy="7"/>
              </a:xfrm>
              <a:custGeom>
                <a:avLst/>
                <a:gdLst>
                  <a:gd name="T0" fmla="*/ 0 w 5"/>
                  <a:gd name="T1" fmla="*/ 0 h 27"/>
                  <a:gd name="T2" fmla="*/ 0 w 5"/>
                  <a:gd name="T3" fmla="*/ 0 h 27"/>
                  <a:gd name="T4" fmla="*/ 0 w 5"/>
                  <a:gd name="T5" fmla="*/ 0 h 27"/>
                  <a:gd name="T6" fmla="*/ 0 w 5"/>
                  <a:gd name="T7" fmla="*/ 0 h 27"/>
                  <a:gd name="T8" fmla="*/ 0 w 5"/>
                  <a:gd name="T9" fmla="*/ 0 h 27"/>
                  <a:gd name="T10" fmla="*/ 0 w 5"/>
                  <a:gd name="T11" fmla="*/ 0 h 27"/>
                  <a:gd name="T12" fmla="*/ 0 w 5"/>
                  <a:gd name="T13" fmla="*/ 0 h 27"/>
                  <a:gd name="T14" fmla="*/ 0 w 5"/>
                  <a:gd name="T15" fmla="*/ 0 h 27"/>
                  <a:gd name="T16" fmla="*/ 0 w 5"/>
                  <a:gd name="T17" fmla="*/ 0 h 27"/>
                  <a:gd name="T18" fmla="*/ 0 w 5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7"/>
                  <a:gd name="T32" fmla="*/ 5 w 5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7">
                    <a:moveTo>
                      <a:pt x="0" y="25"/>
                    </a:moveTo>
                    <a:lnTo>
                      <a:pt x="0" y="27"/>
                    </a:lnTo>
                    <a:lnTo>
                      <a:pt x="3" y="27"/>
                    </a:lnTo>
                    <a:lnTo>
                      <a:pt x="5" y="27"/>
                    </a:lnTo>
                    <a:lnTo>
                      <a:pt x="5" y="8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95" name="Line 1052"/>
              <p:cNvSpPr>
                <a:spLocks noChangeShapeType="1"/>
              </p:cNvSpPr>
              <p:nvPr/>
            </p:nvSpPr>
            <p:spPr bwMode="auto">
              <a:xfrm>
                <a:off x="1558" y="287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96" name="Freeform 1053"/>
              <p:cNvSpPr>
                <a:spLocks/>
              </p:cNvSpPr>
              <p:nvPr/>
            </p:nvSpPr>
            <p:spPr bwMode="auto">
              <a:xfrm>
                <a:off x="1557" y="2876"/>
                <a:ext cx="12" cy="1"/>
              </a:xfrm>
              <a:custGeom>
                <a:avLst/>
                <a:gdLst>
                  <a:gd name="T0" fmla="*/ 0 w 36"/>
                  <a:gd name="T1" fmla="*/ 0 h 6"/>
                  <a:gd name="T2" fmla="*/ 0 w 36"/>
                  <a:gd name="T3" fmla="*/ 0 h 6"/>
                  <a:gd name="T4" fmla="*/ 0 w 36"/>
                  <a:gd name="T5" fmla="*/ 0 h 6"/>
                  <a:gd name="T6" fmla="*/ 0 w 36"/>
                  <a:gd name="T7" fmla="*/ 0 h 6"/>
                  <a:gd name="T8" fmla="*/ 0 w 36"/>
                  <a:gd name="T9" fmla="*/ 0 h 6"/>
                  <a:gd name="T10" fmla="*/ 0 w 36"/>
                  <a:gd name="T11" fmla="*/ 0 h 6"/>
                  <a:gd name="T12" fmla="*/ 0 w 36"/>
                  <a:gd name="T13" fmla="*/ 0 h 6"/>
                  <a:gd name="T14" fmla="*/ 0 w 36"/>
                  <a:gd name="T15" fmla="*/ 0 h 6"/>
                  <a:gd name="T16" fmla="*/ 0 w 36"/>
                  <a:gd name="T17" fmla="*/ 0 h 6"/>
                  <a:gd name="T18" fmla="*/ 0 w 36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6"/>
                  <a:gd name="T31" fmla="*/ 0 h 6"/>
                  <a:gd name="T32" fmla="*/ 36 w 36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6" h="6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27" y="6"/>
                    </a:lnTo>
                    <a:lnTo>
                      <a:pt x="36" y="6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97" name="Line 1054"/>
              <p:cNvSpPr>
                <a:spLocks noChangeShapeType="1"/>
              </p:cNvSpPr>
              <p:nvPr/>
            </p:nvSpPr>
            <p:spPr bwMode="auto">
              <a:xfrm>
                <a:off x="1567" y="2877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98" name="Freeform 1055"/>
              <p:cNvSpPr>
                <a:spLocks/>
              </p:cNvSpPr>
              <p:nvPr/>
            </p:nvSpPr>
            <p:spPr bwMode="auto">
              <a:xfrm>
                <a:off x="1567" y="2870"/>
                <a:ext cx="2" cy="7"/>
              </a:xfrm>
              <a:custGeom>
                <a:avLst/>
                <a:gdLst>
                  <a:gd name="T0" fmla="*/ 0 w 6"/>
                  <a:gd name="T1" fmla="*/ 0 h 29"/>
                  <a:gd name="T2" fmla="*/ 0 w 6"/>
                  <a:gd name="T3" fmla="*/ 0 h 29"/>
                  <a:gd name="T4" fmla="*/ 0 w 6"/>
                  <a:gd name="T5" fmla="*/ 0 h 29"/>
                  <a:gd name="T6" fmla="*/ 0 w 6"/>
                  <a:gd name="T7" fmla="*/ 0 h 29"/>
                  <a:gd name="T8" fmla="*/ 0 w 6"/>
                  <a:gd name="T9" fmla="*/ 0 h 29"/>
                  <a:gd name="T10" fmla="*/ 0 w 6"/>
                  <a:gd name="T11" fmla="*/ 0 h 29"/>
                  <a:gd name="T12" fmla="*/ 0 w 6"/>
                  <a:gd name="T13" fmla="*/ 0 h 29"/>
                  <a:gd name="T14" fmla="*/ 0 w 6"/>
                  <a:gd name="T15" fmla="*/ 0 h 29"/>
                  <a:gd name="T16" fmla="*/ 0 w 6"/>
                  <a:gd name="T17" fmla="*/ 0 h 29"/>
                  <a:gd name="T18" fmla="*/ 0 w 6"/>
                  <a:gd name="T19" fmla="*/ 0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9"/>
                  <a:gd name="T32" fmla="*/ 6 w 6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9">
                    <a:moveTo>
                      <a:pt x="0" y="25"/>
                    </a:moveTo>
                    <a:lnTo>
                      <a:pt x="0" y="29"/>
                    </a:lnTo>
                    <a:lnTo>
                      <a:pt x="3" y="29"/>
                    </a:lnTo>
                    <a:lnTo>
                      <a:pt x="6" y="29"/>
                    </a:lnTo>
                    <a:lnTo>
                      <a:pt x="6" y="10"/>
                    </a:lnTo>
                    <a:lnTo>
                      <a:pt x="6" y="4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99" name="Line 1056"/>
              <p:cNvSpPr>
                <a:spLocks noChangeShapeType="1"/>
              </p:cNvSpPr>
              <p:nvPr/>
            </p:nvSpPr>
            <p:spPr bwMode="auto">
              <a:xfrm>
                <a:off x="1568" y="287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00" name="Freeform 1057"/>
              <p:cNvSpPr>
                <a:spLocks/>
              </p:cNvSpPr>
              <p:nvPr/>
            </p:nvSpPr>
            <p:spPr bwMode="auto">
              <a:xfrm>
                <a:off x="1567" y="2870"/>
                <a:ext cx="5" cy="2"/>
              </a:xfrm>
              <a:custGeom>
                <a:avLst/>
                <a:gdLst>
                  <a:gd name="T0" fmla="*/ 0 w 14"/>
                  <a:gd name="T1" fmla="*/ 0 h 7"/>
                  <a:gd name="T2" fmla="*/ 0 w 14"/>
                  <a:gd name="T3" fmla="*/ 0 h 7"/>
                  <a:gd name="T4" fmla="*/ 0 w 14"/>
                  <a:gd name="T5" fmla="*/ 0 h 7"/>
                  <a:gd name="T6" fmla="*/ 0 w 14"/>
                  <a:gd name="T7" fmla="*/ 0 h 7"/>
                  <a:gd name="T8" fmla="*/ 0 w 14"/>
                  <a:gd name="T9" fmla="*/ 0 h 7"/>
                  <a:gd name="T10" fmla="*/ 0 w 14"/>
                  <a:gd name="T11" fmla="*/ 0 h 7"/>
                  <a:gd name="T12" fmla="*/ 0 w 14"/>
                  <a:gd name="T13" fmla="*/ 0 h 7"/>
                  <a:gd name="T14" fmla="*/ 0 w 14"/>
                  <a:gd name="T15" fmla="*/ 0 h 7"/>
                  <a:gd name="T16" fmla="*/ 0 w 14"/>
                  <a:gd name="T17" fmla="*/ 0 h 7"/>
                  <a:gd name="T18" fmla="*/ 0 w 14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7"/>
                  <a:gd name="T32" fmla="*/ 14 w 14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7">
                    <a:moveTo>
                      <a:pt x="3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8" y="7"/>
                    </a:lnTo>
                    <a:lnTo>
                      <a:pt x="14" y="7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01" name="Line 1058"/>
              <p:cNvSpPr>
                <a:spLocks noChangeShapeType="1"/>
              </p:cNvSpPr>
              <p:nvPr/>
            </p:nvSpPr>
            <p:spPr bwMode="auto">
              <a:xfrm>
                <a:off x="1570" y="287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02" name="Freeform 1059"/>
              <p:cNvSpPr>
                <a:spLocks/>
              </p:cNvSpPr>
              <p:nvPr/>
            </p:nvSpPr>
            <p:spPr bwMode="auto">
              <a:xfrm>
                <a:off x="1570" y="2865"/>
                <a:ext cx="2" cy="7"/>
              </a:xfrm>
              <a:custGeom>
                <a:avLst/>
                <a:gdLst>
                  <a:gd name="T0" fmla="*/ 0 w 6"/>
                  <a:gd name="T1" fmla="*/ 0 h 25"/>
                  <a:gd name="T2" fmla="*/ 0 w 6"/>
                  <a:gd name="T3" fmla="*/ 0 h 25"/>
                  <a:gd name="T4" fmla="*/ 0 w 6"/>
                  <a:gd name="T5" fmla="*/ 0 h 25"/>
                  <a:gd name="T6" fmla="*/ 0 w 6"/>
                  <a:gd name="T7" fmla="*/ 0 h 25"/>
                  <a:gd name="T8" fmla="*/ 0 w 6"/>
                  <a:gd name="T9" fmla="*/ 0 h 25"/>
                  <a:gd name="T10" fmla="*/ 0 w 6"/>
                  <a:gd name="T11" fmla="*/ 0 h 25"/>
                  <a:gd name="T12" fmla="*/ 0 w 6"/>
                  <a:gd name="T13" fmla="*/ 0 h 25"/>
                  <a:gd name="T14" fmla="*/ 0 w 6"/>
                  <a:gd name="T15" fmla="*/ 0 h 25"/>
                  <a:gd name="T16" fmla="*/ 0 w 6"/>
                  <a:gd name="T17" fmla="*/ 0 h 25"/>
                  <a:gd name="T18" fmla="*/ 0 w 6"/>
                  <a:gd name="T19" fmla="*/ 0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5"/>
                  <a:gd name="T32" fmla="*/ 6 w 6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5">
                    <a:moveTo>
                      <a:pt x="0" y="22"/>
                    </a:moveTo>
                    <a:lnTo>
                      <a:pt x="2" y="25"/>
                    </a:lnTo>
                    <a:lnTo>
                      <a:pt x="6" y="25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03" name="Line 1060"/>
              <p:cNvSpPr>
                <a:spLocks noChangeShapeType="1"/>
              </p:cNvSpPr>
              <p:nvPr/>
            </p:nvSpPr>
            <p:spPr bwMode="auto">
              <a:xfrm>
                <a:off x="1570" y="286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04" name="Freeform 1061"/>
              <p:cNvSpPr>
                <a:spLocks/>
              </p:cNvSpPr>
              <p:nvPr/>
            </p:nvSpPr>
            <p:spPr bwMode="auto">
              <a:xfrm>
                <a:off x="1570" y="2865"/>
                <a:ext cx="25" cy="1"/>
              </a:xfrm>
              <a:custGeom>
                <a:avLst/>
                <a:gdLst>
                  <a:gd name="T0" fmla="*/ 0 w 76"/>
                  <a:gd name="T1" fmla="*/ 0 h 4"/>
                  <a:gd name="T2" fmla="*/ 0 w 76"/>
                  <a:gd name="T3" fmla="*/ 0 h 4"/>
                  <a:gd name="T4" fmla="*/ 0 w 76"/>
                  <a:gd name="T5" fmla="*/ 0 h 4"/>
                  <a:gd name="T6" fmla="*/ 0 w 76"/>
                  <a:gd name="T7" fmla="*/ 0 h 4"/>
                  <a:gd name="T8" fmla="*/ 0 w 76"/>
                  <a:gd name="T9" fmla="*/ 0 h 4"/>
                  <a:gd name="T10" fmla="*/ 0 w 76"/>
                  <a:gd name="T11" fmla="*/ 0 h 4"/>
                  <a:gd name="T12" fmla="*/ 0 w 76"/>
                  <a:gd name="T13" fmla="*/ 0 h 4"/>
                  <a:gd name="T14" fmla="*/ 0 w 76"/>
                  <a:gd name="T15" fmla="*/ 0 h 4"/>
                  <a:gd name="T16" fmla="*/ 0 w 76"/>
                  <a:gd name="T17" fmla="*/ 0 h 4"/>
                  <a:gd name="T18" fmla="*/ 0 w 76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6"/>
                  <a:gd name="T31" fmla="*/ 0 h 4"/>
                  <a:gd name="T32" fmla="*/ 76 w 76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6" h="4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72" y="4"/>
                    </a:lnTo>
                    <a:lnTo>
                      <a:pt x="74" y="4"/>
                    </a:lnTo>
                    <a:lnTo>
                      <a:pt x="76" y="4"/>
                    </a:lnTo>
                    <a:lnTo>
                      <a:pt x="74" y="0"/>
                    </a:lnTo>
                    <a:lnTo>
                      <a:pt x="7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05" name="Line 1062"/>
              <p:cNvSpPr>
                <a:spLocks noChangeShapeType="1"/>
              </p:cNvSpPr>
              <p:nvPr/>
            </p:nvSpPr>
            <p:spPr bwMode="auto">
              <a:xfrm>
                <a:off x="1594" y="286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06" name="Freeform 1063"/>
              <p:cNvSpPr>
                <a:spLocks/>
              </p:cNvSpPr>
              <p:nvPr/>
            </p:nvSpPr>
            <p:spPr bwMode="auto">
              <a:xfrm>
                <a:off x="1594" y="2859"/>
                <a:ext cx="1" cy="8"/>
              </a:xfrm>
              <a:custGeom>
                <a:avLst/>
                <a:gdLst>
                  <a:gd name="T0" fmla="*/ 0 w 2"/>
                  <a:gd name="T1" fmla="*/ 0 h 27"/>
                  <a:gd name="T2" fmla="*/ 0 w 2"/>
                  <a:gd name="T3" fmla="*/ 0 h 27"/>
                  <a:gd name="T4" fmla="*/ 1 w 2"/>
                  <a:gd name="T5" fmla="*/ 0 h 27"/>
                  <a:gd name="T6" fmla="*/ 1 w 2"/>
                  <a:gd name="T7" fmla="*/ 0 h 27"/>
                  <a:gd name="T8" fmla="*/ 1 w 2"/>
                  <a:gd name="T9" fmla="*/ 0 h 27"/>
                  <a:gd name="T10" fmla="*/ 1 w 2"/>
                  <a:gd name="T11" fmla="*/ 0 h 27"/>
                  <a:gd name="T12" fmla="*/ 1 w 2"/>
                  <a:gd name="T13" fmla="*/ 0 h 27"/>
                  <a:gd name="T14" fmla="*/ 0 w 2"/>
                  <a:gd name="T15" fmla="*/ 0 h 27"/>
                  <a:gd name="T16" fmla="*/ 0 w 2"/>
                  <a:gd name="T17" fmla="*/ 0 h 27"/>
                  <a:gd name="T18" fmla="*/ 0 w 2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"/>
                  <a:gd name="T31" fmla="*/ 0 h 27"/>
                  <a:gd name="T32" fmla="*/ 2 w 2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" h="27">
                    <a:moveTo>
                      <a:pt x="0" y="25"/>
                    </a:moveTo>
                    <a:lnTo>
                      <a:pt x="0" y="25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07" name="Line 1064"/>
              <p:cNvSpPr>
                <a:spLocks noChangeShapeType="1"/>
              </p:cNvSpPr>
              <p:nvPr/>
            </p:nvSpPr>
            <p:spPr bwMode="auto">
              <a:xfrm>
                <a:off x="1594" y="285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08" name="Freeform 1065"/>
              <p:cNvSpPr>
                <a:spLocks/>
              </p:cNvSpPr>
              <p:nvPr/>
            </p:nvSpPr>
            <p:spPr bwMode="auto">
              <a:xfrm>
                <a:off x="1594" y="2859"/>
                <a:ext cx="45" cy="2"/>
              </a:xfrm>
              <a:custGeom>
                <a:avLst/>
                <a:gdLst>
                  <a:gd name="T0" fmla="*/ 0 w 133"/>
                  <a:gd name="T1" fmla="*/ 0 h 6"/>
                  <a:gd name="T2" fmla="*/ 0 w 133"/>
                  <a:gd name="T3" fmla="*/ 0 h 6"/>
                  <a:gd name="T4" fmla="*/ 0 w 133"/>
                  <a:gd name="T5" fmla="*/ 0 h 6"/>
                  <a:gd name="T6" fmla="*/ 0 w 133"/>
                  <a:gd name="T7" fmla="*/ 0 h 6"/>
                  <a:gd name="T8" fmla="*/ 0 w 133"/>
                  <a:gd name="T9" fmla="*/ 0 h 6"/>
                  <a:gd name="T10" fmla="*/ 0 w 133"/>
                  <a:gd name="T11" fmla="*/ 0 h 6"/>
                  <a:gd name="T12" fmla="*/ 0 w 133"/>
                  <a:gd name="T13" fmla="*/ 0 h 6"/>
                  <a:gd name="T14" fmla="*/ 0 w 133"/>
                  <a:gd name="T15" fmla="*/ 0 h 6"/>
                  <a:gd name="T16" fmla="*/ 0 w 133"/>
                  <a:gd name="T17" fmla="*/ 0 h 6"/>
                  <a:gd name="T18" fmla="*/ 0 w 133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3"/>
                  <a:gd name="T31" fmla="*/ 0 h 6"/>
                  <a:gd name="T32" fmla="*/ 133 w 133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3" h="6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26" y="6"/>
                    </a:lnTo>
                    <a:lnTo>
                      <a:pt x="131" y="6"/>
                    </a:lnTo>
                    <a:lnTo>
                      <a:pt x="133" y="3"/>
                    </a:lnTo>
                    <a:lnTo>
                      <a:pt x="131" y="0"/>
                    </a:lnTo>
                    <a:lnTo>
                      <a:pt x="128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09" name="Line 1066"/>
              <p:cNvSpPr>
                <a:spLocks noChangeShapeType="1"/>
              </p:cNvSpPr>
              <p:nvPr/>
            </p:nvSpPr>
            <p:spPr bwMode="auto">
              <a:xfrm>
                <a:off x="1637" y="286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10" name="Freeform 1067"/>
              <p:cNvSpPr>
                <a:spLocks/>
              </p:cNvSpPr>
              <p:nvPr/>
            </p:nvSpPr>
            <p:spPr bwMode="auto">
              <a:xfrm>
                <a:off x="1637" y="2853"/>
                <a:ext cx="1" cy="8"/>
              </a:xfrm>
              <a:custGeom>
                <a:avLst/>
                <a:gdLst>
                  <a:gd name="T0" fmla="*/ 0 w 3"/>
                  <a:gd name="T1" fmla="*/ 0 h 27"/>
                  <a:gd name="T2" fmla="*/ 0 w 3"/>
                  <a:gd name="T3" fmla="*/ 0 h 27"/>
                  <a:gd name="T4" fmla="*/ 0 w 3"/>
                  <a:gd name="T5" fmla="*/ 0 h 27"/>
                  <a:gd name="T6" fmla="*/ 0 w 3"/>
                  <a:gd name="T7" fmla="*/ 0 h 27"/>
                  <a:gd name="T8" fmla="*/ 0 w 3"/>
                  <a:gd name="T9" fmla="*/ 0 h 27"/>
                  <a:gd name="T10" fmla="*/ 0 w 3"/>
                  <a:gd name="T11" fmla="*/ 0 h 27"/>
                  <a:gd name="T12" fmla="*/ 0 w 3"/>
                  <a:gd name="T13" fmla="*/ 0 h 27"/>
                  <a:gd name="T14" fmla="*/ 0 w 3"/>
                  <a:gd name="T15" fmla="*/ 0 h 27"/>
                  <a:gd name="T16" fmla="*/ 0 w 3"/>
                  <a:gd name="T17" fmla="*/ 0 h 27"/>
                  <a:gd name="T18" fmla="*/ 0 w 3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27"/>
                  <a:gd name="T32" fmla="*/ 3 w 3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27">
                    <a:moveTo>
                      <a:pt x="0" y="24"/>
                    </a:moveTo>
                    <a:lnTo>
                      <a:pt x="0" y="27"/>
                    </a:lnTo>
                    <a:lnTo>
                      <a:pt x="3" y="27"/>
                    </a:lnTo>
                    <a:lnTo>
                      <a:pt x="3" y="8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11" name="Line 1068"/>
              <p:cNvSpPr>
                <a:spLocks noChangeShapeType="1"/>
              </p:cNvSpPr>
              <p:nvPr/>
            </p:nvSpPr>
            <p:spPr bwMode="auto">
              <a:xfrm>
                <a:off x="1638" y="285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12" name="Freeform 1069"/>
              <p:cNvSpPr>
                <a:spLocks/>
              </p:cNvSpPr>
              <p:nvPr/>
            </p:nvSpPr>
            <p:spPr bwMode="auto">
              <a:xfrm>
                <a:off x="1637" y="2853"/>
                <a:ext cx="9" cy="2"/>
              </a:xfrm>
              <a:custGeom>
                <a:avLst/>
                <a:gdLst>
                  <a:gd name="T0" fmla="*/ 0 w 25"/>
                  <a:gd name="T1" fmla="*/ 0 h 6"/>
                  <a:gd name="T2" fmla="*/ 0 w 25"/>
                  <a:gd name="T3" fmla="*/ 0 h 6"/>
                  <a:gd name="T4" fmla="*/ 0 w 25"/>
                  <a:gd name="T5" fmla="*/ 0 h 6"/>
                  <a:gd name="T6" fmla="*/ 0 w 25"/>
                  <a:gd name="T7" fmla="*/ 0 h 6"/>
                  <a:gd name="T8" fmla="*/ 0 w 25"/>
                  <a:gd name="T9" fmla="*/ 0 h 6"/>
                  <a:gd name="T10" fmla="*/ 0 w 25"/>
                  <a:gd name="T11" fmla="*/ 0 h 6"/>
                  <a:gd name="T12" fmla="*/ 0 w 25"/>
                  <a:gd name="T13" fmla="*/ 0 h 6"/>
                  <a:gd name="T14" fmla="*/ 0 w 25"/>
                  <a:gd name="T15" fmla="*/ 0 h 6"/>
                  <a:gd name="T16" fmla="*/ 0 w 25"/>
                  <a:gd name="T17" fmla="*/ 0 h 6"/>
                  <a:gd name="T18" fmla="*/ 0 w 2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6"/>
                  <a:gd name="T32" fmla="*/ 25 w 2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6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20" y="6"/>
                    </a:lnTo>
                    <a:lnTo>
                      <a:pt x="25" y="6"/>
                    </a:lnTo>
                    <a:lnTo>
                      <a:pt x="25" y="2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13" name="Line 1070"/>
              <p:cNvSpPr>
                <a:spLocks noChangeShapeType="1"/>
              </p:cNvSpPr>
              <p:nvPr/>
            </p:nvSpPr>
            <p:spPr bwMode="auto">
              <a:xfrm>
                <a:off x="1644" y="285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14" name="Freeform 1071"/>
              <p:cNvSpPr>
                <a:spLocks/>
              </p:cNvSpPr>
              <p:nvPr/>
            </p:nvSpPr>
            <p:spPr bwMode="auto">
              <a:xfrm>
                <a:off x="1644" y="2847"/>
                <a:ext cx="2" cy="8"/>
              </a:xfrm>
              <a:custGeom>
                <a:avLst/>
                <a:gdLst>
                  <a:gd name="T0" fmla="*/ 0 w 5"/>
                  <a:gd name="T1" fmla="*/ 0 h 29"/>
                  <a:gd name="T2" fmla="*/ 0 w 5"/>
                  <a:gd name="T3" fmla="*/ 0 h 29"/>
                  <a:gd name="T4" fmla="*/ 0 w 5"/>
                  <a:gd name="T5" fmla="*/ 0 h 29"/>
                  <a:gd name="T6" fmla="*/ 0 w 5"/>
                  <a:gd name="T7" fmla="*/ 0 h 29"/>
                  <a:gd name="T8" fmla="*/ 0 w 5"/>
                  <a:gd name="T9" fmla="*/ 0 h 29"/>
                  <a:gd name="T10" fmla="*/ 0 w 5"/>
                  <a:gd name="T11" fmla="*/ 0 h 29"/>
                  <a:gd name="T12" fmla="*/ 0 w 5"/>
                  <a:gd name="T13" fmla="*/ 0 h 29"/>
                  <a:gd name="T14" fmla="*/ 0 w 5"/>
                  <a:gd name="T15" fmla="*/ 0 h 29"/>
                  <a:gd name="T16" fmla="*/ 0 w 5"/>
                  <a:gd name="T17" fmla="*/ 0 h 29"/>
                  <a:gd name="T18" fmla="*/ 0 w 5"/>
                  <a:gd name="T19" fmla="*/ 0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9"/>
                  <a:gd name="T32" fmla="*/ 5 w 5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9">
                    <a:moveTo>
                      <a:pt x="0" y="25"/>
                    </a:moveTo>
                    <a:lnTo>
                      <a:pt x="0" y="29"/>
                    </a:lnTo>
                    <a:lnTo>
                      <a:pt x="2" y="29"/>
                    </a:lnTo>
                    <a:lnTo>
                      <a:pt x="5" y="29"/>
                    </a:lnTo>
                    <a:lnTo>
                      <a:pt x="5" y="10"/>
                    </a:lnTo>
                    <a:lnTo>
                      <a:pt x="5" y="4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15" name="Line 1072"/>
              <p:cNvSpPr>
                <a:spLocks noChangeShapeType="1"/>
              </p:cNvSpPr>
              <p:nvPr/>
            </p:nvSpPr>
            <p:spPr bwMode="auto">
              <a:xfrm>
                <a:off x="1645" y="2847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16" name="Freeform 1073"/>
              <p:cNvSpPr>
                <a:spLocks/>
              </p:cNvSpPr>
              <p:nvPr/>
            </p:nvSpPr>
            <p:spPr bwMode="auto">
              <a:xfrm>
                <a:off x="1644" y="2847"/>
                <a:ext cx="9" cy="1"/>
              </a:xfrm>
              <a:custGeom>
                <a:avLst/>
                <a:gdLst>
                  <a:gd name="T0" fmla="*/ 0 w 24"/>
                  <a:gd name="T1" fmla="*/ 0 h 7"/>
                  <a:gd name="T2" fmla="*/ 0 w 24"/>
                  <a:gd name="T3" fmla="*/ 0 h 7"/>
                  <a:gd name="T4" fmla="*/ 0 w 24"/>
                  <a:gd name="T5" fmla="*/ 0 h 7"/>
                  <a:gd name="T6" fmla="*/ 0 w 24"/>
                  <a:gd name="T7" fmla="*/ 0 h 7"/>
                  <a:gd name="T8" fmla="*/ 0 w 24"/>
                  <a:gd name="T9" fmla="*/ 0 h 7"/>
                  <a:gd name="T10" fmla="*/ 0 w 24"/>
                  <a:gd name="T11" fmla="*/ 0 h 7"/>
                  <a:gd name="T12" fmla="*/ 0 w 24"/>
                  <a:gd name="T13" fmla="*/ 0 h 7"/>
                  <a:gd name="T14" fmla="*/ 0 w 24"/>
                  <a:gd name="T15" fmla="*/ 0 h 7"/>
                  <a:gd name="T16" fmla="*/ 0 w 24"/>
                  <a:gd name="T17" fmla="*/ 0 h 7"/>
                  <a:gd name="T18" fmla="*/ 0 w 24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4"/>
                  <a:gd name="T31" fmla="*/ 0 h 7"/>
                  <a:gd name="T32" fmla="*/ 24 w 24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4" h="7">
                    <a:moveTo>
                      <a:pt x="2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18" y="7"/>
                    </a:lnTo>
                    <a:lnTo>
                      <a:pt x="24" y="7"/>
                    </a:lnTo>
                    <a:lnTo>
                      <a:pt x="24" y="4"/>
                    </a:lnTo>
                    <a:lnTo>
                      <a:pt x="21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17" name="Line 1074"/>
              <p:cNvSpPr>
                <a:spLocks noChangeShapeType="1"/>
              </p:cNvSpPr>
              <p:nvPr/>
            </p:nvSpPr>
            <p:spPr bwMode="auto">
              <a:xfrm>
                <a:off x="1651" y="284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18" name="Freeform 1075"/>
              <p:cNvSpPr>
                <a:spLocks/>
              </p:cNvSpPr>
              <p:nvPr/>
            </p:nvSpPr>
            <p:spPr bwMode="auto">
              <a:xfrm>
                <a:off x="1651" y="2836"/>
                <a:ext cx="2" cy="12"/>
              </a:xfrm>
              <a:custGeom>
                <a:avLst/>
                <a:gdLst>
                  <a:gd name="T0" fmla="*/ 0 w 6"/>
                  <a:gd name="T1" fmla="*/ 0 h 46"/>
                  <a:gd name="T2" fmla="*/ 0 w 6"/>
                  <a:gd name="T3" fmla="*/ 0 h 46"/>
                  <a:gd name="T4" fmla="*/ 0 w 6"/>
                  <a:gd name="T5" fmla="*/ 0 h 46"/>
                  <a:gd name="T6" fmla="*/ 0 w 6"/>
                  <a:gd name="T7" fmla="*/ 0 h 46"/>
                  <a:gd name="T8" fmla="*/ 0 w 6"/>
                  <a:gd name="T9" fmla="*/ 0 h 46"/>
                  <a:gd name="T10" fmla="*/ 0 w 6"/>
                  <a:gd name="T11" fmla="*/ 0 h 46"/>
                  <a:gd name="T12" fmla="*/ 0 w 6"/>
                  <a:gd name="T13" fmla="*/ 0 h 46"/>
                  <a:gd name="T14" fmla="*/ 0 w 6"/>
                  <a:gd name="T15" fmla="*/ 0 h 46"/>
                  <a:gd name="T16" fmla="*/ 0 w 6"/>
                  <a:gd name="T17" fmla="*/ 0 h 46"/>
                  <a:gd name="T18" fmla="*/ 0 w 6"/>
                  <a:gd name="T19" fmla="*/ 0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46"/>
                  <a:gd name="T32" fmla="*/ 6 w 6"/>
                  <a:gd name="T33" fmla="*/ 46 h 4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46">
                    <a:moveTo>
                      <a:pt x="0" y="43"/>
                    </a:moveTo>
                    <a:lnTo>
                      <a:pt x="0" y="46"/>
                    </a:lnTo>
                    <a:lnTo>
                      <a:pt x="3" y="46"/>
                    </a:lnTo>
                    <a:lnTo>
                      <a:pt x="6" y="4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19" name="Line 1076"/>
              <p:cNvSpPr>
                <a:spLocks noChangeShapeType="1"/>
              </p:cNvSpPr>
              <p:nvPr/>
            </p:nvSpPr>
            <p:spPr bwMode="auto">
              <a:xfrm>
                <a:off x="1652" y="283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20" name="Freeform 1077"/>
              <p:cNvSpPr>
                <a:spLocks/>
              </p:cNvSpPr>
              <p:nvPr/>
            </p:nvSpPr>
            <p:spPr bwMode="auto">
              <a:xfrm>
                <a:off x="1651" y="2836"/>
                <a:ext cx="8" cy="1"/>
              </a:xfrm>
              <a:custGeom>
                <a:avLst/>
                <a:gdLst>
                  <a:gd name="T0" fmla="*/ 0 w 25"/>
                  <a:gd name="T1" fmla="*/ 0 h 3"/>
                  <a:gd name="T2" fmla="*/ 0 w 25"/>
                  <a:gd name="T3" fmla="*/ 0 h 3"/>
                  <a:gd name="T4" fmla="*/ 0 w 25"/>
                  <a:gd name="T5" fmla="*/ 0 h 3"/>
                  <a:gd name="T6" fmla="*/ 0 w 25"/>
                  <a:gd name="T7" fmla="*/ 0 h 3"/>
                  <a:gd name="T8" fmla="*/ 0 w 25"/>
                  <a:gd name="T9" fmla="*/ 0 h 3"/>
                  <a:gd name="T10" fmla="*/ 0 w 25"/>
                  <a:gd name="T11" fmla="*/ 0 h 3"/>
                  <a:gd name="T12" fmla="*/ 0 w 25"/>
                  <a:gd name="T13" fmla="*/ 0 h 3"/>
                  <a:gd name="T14" fmla="*/ 0 w 25"/>
                  <a:gd name="T15" fmla="*/ 0 h 3"/>
                  <a:gd name="T16" fmla="*/ 0 w 25"/>
                  <a:gd name="T17" fmla="*/ 0 h 3"/>
                  <a:gd name="T18" fmla="*/ 0 w 2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3"/>
                  <a:gd name="T32" fmla="*/ 25 w 25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21" name="Line 1078"/>
              <p:cNvSpPr>
                <a:spLocks noChangeShapeType="1"/>
              </p:cNvSpPr>
              <p:nvPr/>
            </p:nvSpPr>
            <p:spPr bwMode="auto">
              <a:xfrm>
                <a:off x="1657" y="2837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22" name="Freeform 1079"/>
              <p:cNvSpPr>
                <a:spLocks/>
              </p:cNvSpPr>
              <p:nvPr/>
            </p:nvSpPr>
            <p:spPr bwMode="auto">
              <a:xfrm>
                <a:off x="1657" y="2823"/>
                <a:ext cx="2" cy="14"/>
              </a:xfrm>
              <a:custGeom>
                <a:avLst/>
                <a:gdLst>
                  <a:gd name="T0" fmla="*/ 0 w 6"/>
                  <a:gd name="T1" fmla="*/ 0 h 50"/>
                  <a:gd name="T2" fmla="*/ 0 w 6"/>
                  <a:gd name="T3" fmla="*/ 0 h 50"/>
                  <a:gd name="T4" fmla="*/ 0 w 6"/>
                  <a:gd name="T5" fmla="*/ 0 h 50"/>
                  <a:gd name="T6" fmla="*/ 0 w 6"/>
                  <a:gd name="T7" fmla="*/ 0 h 50"/>
                  <a:gd name="T8" fmla="*/ 0 w 6"/>
                  <a:gd name="T9" fmla="*/ 0 h 50"/>
                  <a:gd name="T10" fmla="*/ 0 w 6"/>
                  <a:gd name="T11" fmla="*/ 0 h 50"/>
                  <a:gd name="T12" fmla="*/ 0 w 6"/>
                  <a:gd name="T13" fmla="*/ 0 h 50"/>
                  <a:gd name="T14" fmla="*/ 0 w 6"/>
                  <a:gd name="T15" fmla="*/ 0 h 50"/>
                  <a:gd name="T16" fmla="*/ 0 w 6"/>
                  <a:gd name="T17" fmla="*/ 0 h 50"/>
                  <a:gd name="T18" fmla="*/ 0 w 6"/>
                  <a:gd name="T19" fmla="*/ 0 h 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50"/>
                  <a:gd name="T32" fmla="*/ 6 w 6"/>
                  <a:gd name="T33" fmla="*/ 50 h 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50">
                    <a:moveTo>
                      <a:pt x="0" y="47"/>
                    </a:moveTo>
                    <a:lnTo>
                      <a:pt x="3" y="47"/>
                    </a:lnTo>
                    <a:lnTo>
                      <a:pt x="3" y="50"/>
                    </a:lnTo>
                    <a:lnTo>
                      <a:pt x="6" y="47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7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23" name="Line 1080"/>
              <p:cNvSpPr>
                <a:spLocks noChangeShapeType="1"/>
              </p:cNvSpPr>
              <p:nvPr/>
            </p:nvSpPr>
            <p:spPr bwMode="auto">
              <a:xfrm>
                <a:off x="1658" y="282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24" name="Freeform 1081"/>
              <p:cNvSpPr>
                <a:spLocks/>
              </p:cNvSpPr>
              <p:nvPr/>
            </p:nvSpPr>
            <p:spPr bwMode="auto">
              <a:xfrm>
                <a:off x="1657" y="2823"/>
                <a:ext cx="28" cy="2"/>
              </a:xfrm>
              <a:custGeom>
                <a:avLst/>
                <a:gdLst>
                  <a:gd name="T0" fmla="*/ 0 w 83"/>
                  <a:gd name="T1" fmla="*/ 0 h 4"/>
                  <a:gd name="T2" fmla="*/ 0 w 83"/>
                  <a:gd name="T3" fmla="*/ 0 h 4"/>
                  <a:gd name="T4" fmla="*/ 0 w 83"/>
                  <a:gd name="T5" fmla="*/ 1 h 4"/>
                  <a:gd name="T6" fmla="*/ 0 w 83"/>
                  <a:gd name="T7" fmla="*/ 1 h 4"/>
                  <a:gd name="T8" fmla="*/ 0 w 83"/>
                  <a:gd name="T9" fmla="*/ 1 h 4"/>
                  <a:gd name="T10" fmla="*/ 0 w 83"/>
                  <a:gd name="T11" fmla="*/ 1 h 4"/>
                  <a:gd name="T12" fmla="*/ 0 w 83"/>
                  <a:gd name="T13" fmla="*/ 1 h 4"/>
                  <a:gd name="T14" fmla="*/ 0 w 83"/>
                  <a:gd name="T15" fmla="*/ 0 h 4"/>
                  <a:gd name="T16" fmla="*/ 0 w 83"/>
                  <a:gd name="T17" fmla="*/ 0 h 4"/>
                  <a:gd name="T18" fmla="*/ 0 w 83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3"/>
                  <a:gd name="T31" fmla="*/ 0 h 4"/>
                  <a:gd name="T32" fmla="*/ 83 w 83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3" h="4">
                    <a:moveTo>
                      <a:pt x="3" y="0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77" y="4"/>
                    </a:lnTo>
                    <a:lnTo>
                      <a:pt x="83" y="4"/>
                    </a:lnTo>
                    <a:lnTo>
                      <a:pt x="83" y="0"/>
                    </a:lnTo>
                    <a:lnTo>
                      <a:pt x="77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25" name="Line 1082"/>
              <p:cNvSpPr>
                <a:spLocks noChangeShapeType="1"/>
              </p:cNvSpPr>
              <p:nvPr/>
            </p:nvSpPr>
            <p:spPr bwMode="auto">
              <a:xfrm>
                <a:off x="1684" y="282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26" name="Freeform 1083"/>
              <p:cNvSpPr>
                <a:spLocks/>
              </p:cNvSpPr>
              <p:nvPr/>
            </p:nvSpPr>
            <p:spPr bwMode="auto">
              <a:xfrm>
                <a:off x="1673" y="2823"/>
                <a:ext cx="12" cy="3"/>
              </a:xfrm>
              <a:custGeom>
                <a:avLst/>
                <a:gdLst>
                  <a:gd name="T0" fmla="*/ 0 w 36"/>
                  <a:gd name="T1" fmla="*/ 0 h 7"/>
                  <a:gd name="T2" fmla="*/ 0 w 36"/>
                  <a:gd name="T3" fmla="*/ 0 h 7"/>
                  <a:gd name="T4" fmla="*/ 0 w 36"/>
                  <a:gd name="T5" fmla="*/ 0 h 7"/>
                  <a:gd name="T6" fmla="*/ 0 w 36"/>
                  <a:gd name="T7" fmla="*/ 0 h 7"/>
                  <a:gd name="T8" fmla="*/ 0 w 36"/>
                  <a:gd name="T9" fmla="*/ 0 h 7"/>
                  <a:gd name="T10" fmla="*/ 0 w 36"/>
                  <a:gd name="T11" fmla="*/ 0 h 7"/>
                  <a:gd name="T12" fmla="*/ 0 w 36"/>
                  <a:gd name="T13" fmla="*/ 0 h 7"/>
                  <a:gd name="T14" fmla="*/ 0 w 36"/>
                  <a:gd name="T15" fmla="*/ 0 h 7"/>
                  <a:gd name="T16" fmla="*/ 0 w 36"/>
                  <a:gd name="T17" fmla="*/ 0 h 7"/>
                  <a:gd name="T18" fmla="*/ 0 w 36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6"/>
                  <a:gd name="T31" fmla="*/ 0 h 7"/>
                  <a:gd name="T32" fmla="*/ 36 w 3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6" h="7">
                    <a:moveTo>
                      <a:pt x="32" y="7"/>
                    </a:moveTo>
                    <a:lnTo>
                      <a:pt x="36" y="4"/>
                    </a:lnTo>
                    <a:lnTo>
                      <a:pt x="36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3" y="7"/>
                    </a:lnTo>
                    <a:lnTo>
                      <a:pt x="32" y="7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27" name="Line 1084"/>
              <p:cNvSpPr>
                <a:spLocks noChangeShapeType="1"/>
              </p:cNvSpPr>
              <p:nvPr/>
            </p:nvSpPr>
            <p:spPr bwMode="auto">
              <a:xfrm>
                <a:off x="1674" y="282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28" name="Freeform 1085"/>
              <p:cNvSpPr>
                <a:spLocks/>
              </p:cNvSpPr>
              <p:nvPr/>
            </p:nvSpPr>
            <p:spPr bwMode="auto">
              <a:xfrm>
                <a:off x="1673" y="2823"/>
                <a:ext cx="16" cy="2"/>
              </a:xfrm>
              <a:custGeom>
                <a:avLst/>
                <a:gdLst>
                  <a:gd name="T0" fmla="*/ 0 w 49"/>
                  <a:gd name="T1" fmla="*/ 0 h 4"/>
                  <a:gd name="T2" fmla="*/ 0 w 49"/>
                  <a:gd name="T3" fmla="*/ 0 h 4"/>
                  <a:gd name="T4" fmla="*/ 0 w 49"/>
                  <a:gd name="T5" fmla="*/ 1 h 4"/>
                  <a:gd name="T6" fmla="*/ 0 w 49"/>
                  <a:gd name="T7" fmla="*/ 1 h 4"/>
                  <a:gd name="T8" fmla="*/ 0 w 49"/>
                  <a:gd name="T9" fmla="*/ 1 h 4"/>
                  <a:gd name="T10" fmla="*/ 0 w 49"/>
                  <a:gd name="T11" fmla="*/ 1 h 4"/>
                  <a:gd name="T12" fmla="*/ 0 w 49"/>
                  <a:gd name="T13" fmla="*/ 1 h 4"/>
                  <a:gd name="T14" fmla="*/ 0 w 49"/>
                  <a:gd name="T15" fmla="*/ 0 h 4"/>
                  <a:gd name="T16" fmla="*/ 0 w 49"/>
                  <a:gd name="T17" fmla="*/ 0 h 4"/>
                  <a:gd name="T18" fmla="*/ 0 w 49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9"/>
                  <a:gd name="T31" fmla="*/ 0 h 4"/>
                  <a:gd name="T32" fmla="*/ 49 w 49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9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1" y="4"/>
                    </a:lnTo>
                    <a:lnTo>
                      <a:pt x="49" y="4"/>
                    </a:lnTo>
                    <a:lnTo>
                      <a:pt x="49" y="0"/>
                    </a:lnTo>
                    <a:lnTo>
                      <a:pt x="4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29" name="Line 1086"/>
              <p:cNvSpPr>
                <a:spLocks noChangeShapeType="1"/>
              </p:cNvSpPr>
              <p:nvPr/>
            </p:nvSpPr>
            <p:spPr bwMode="auto">
              <a:xfrm>
                <a:off x="1687" y="282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30" name="Freeform 1087"/>
              <p:cNvSpPr>
                <a:spLocks/>
              </p:cNvSpPr>
              <p:nvPr/>
            </p:nvSpPr>
            <p:spPr bwMode="auto">
              <a:xfrm>
                <a:off x="1687" y="2818"/>
                <a:ext cx="2" cy="8"/>
              </a:xfrm>
              <a:custGeom>
                <a:avLst/>
                <a:gdLst>
                  <a:gd name="T0" fmla="*/ 0 w 6"/>
                  <a:gd name="T1" fmla="*/ 0 h 28"/>
                  <a:gd name="T2" fmla="*/ 0 w 6"/>
                  <a:gd name="T3" fmla="*/ 0 h 28"/>
                  <a:gd name="T4" fmla="*/ 0 w 6"/>
                  <a:gd name="T5" fmla="*/ 0 h 28"/>
                  <a:gd name="T6" fmla="*/ 0 w 6"/>
                  <a:gd name="T7" fmla="*/ 0 h 28"/>
                  <a:gd name="T8" fmla="*/ 0 w 6"/>
                  <a:gd name="T9" fmla="*/ 0 h 28"/>
                  <a:gd name="T10" fmla="*/ 0 w 6"/>
                  <a:gd name="T11" fmla="*/ 0 h 28"/>
                  <a:gd name="T12" fmla="*/ 0 w 6"/>
                  <a:gd name="T13" fmla="*/ 0 h 28"/>
                  <a:gd name="T14" fmla="*/ 0 w 6"/>
                  <a:gd name="T15" fmla="*/ 0 h 28"/>
                  <a:gd name="T16" fmla="*/ 0 w 6"/>
                  <a:gd name="T17" fmla="*/ 0 h 28"/>
                  <a:gd name="T18" fmla="*/ 0 w 6"/>
                  <a:gd name="T19" fmla="*/ 0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8"/>
                  <a:gd name="T32" fmla="*/ 6 w 6"/>
                  <a:gd name="T33" fmla="*/ 28 h 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8">
                    <a:moveTo>
                      <a:pt x="0" y="25"/>
                    </a:moveTo>
                    <a:lnTo>
                      <a:pt x="0" y="25"/>
                    </a:lnTo>
                    <a:lnTo>
                      <a:pt x="4" y="28"/>
                    </a:lnTo>
                    <a:lnTo>
                      <a:pt x="6" y="25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31" name="Line 1088"/>
              <p:cNvSpPr>
                <a:spLocks noChangeShapeType="1"/>
              </p:cNvSpPr>
              <p:nvPr/>
            </p:nvSpPr>
            <p:spPr bwMode="auto">
              <a:xfrm>
                <a:off x="1689" y="2818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32" name="Freeform 1089"/>
              <p:cNvSpPr>
                <a:spLocks/>
              </p:cNvSpPr>
              <p:nvPr/>
            </p:nvSpPr>
            <p:spPr bwMode="auto">
              <a:xfrm>
                <a:off x="1687" y="2818"/>
                <a:ext cx="59" cy="2"/>
              </a:xfrm>
              <a:custGeom>
                <a:avLst/>
                <a:gdLst>
                  <a:gd name="T0" fmla="*/ 0 w 174"/>
                  <a:gd name="T1" fmla="*/ 0 h 7"/>
                  <a:gd name="T2" fmla="*/ 0 w 174"/>
                  <a:gd name="T3" fmla="*/ 0 h 7"/>
                  <a:gd name="T4" fmla="*/ 0 w 174"/>
                  <a:gd name="T5" fmla="*/ 0 h 7"/>
                  <a:gd name="T6" fmla="*/ 0 w 174"/>
                  <a:gd name="T7" fmla="*/ 0 h 7"/>
                  <a:gd name="T8" fmla="*/ 0 w 174"/>
                  <a:gd name="T9" fmla="*/ 0 h 7"/>
                  <a:gd name="T10" fmla="*/ 0 w 174"/>
                  <a:gd name="T11" fmla="*/ 0 h 7"/>
                  <a:gd name="T12" fmla="*/ 0 w 174"/>
                  <a:gd name="T13" fmla="*/ 0 h 7"/>
                  <a:gd name="T14" fmla="*/ 0 w 174"/>
                  <a:gd name="T15" fmla="*/ 0 h 7"/>
                  <a:gd name="T16" fmla="*/ 0 w 174"/>
                  <a:gd name="T17" fmla="*/ 0 h 7"/>
                  <a:gd name="T18" fmla="*/ 0 w 174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4"/>
                  <a:gd name="T31" fmla="*/ 0 h 7"/>
                  <a:gd name="T32" fmla="*/ 174 w 174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4" h="7">
                    <a:moveTo>
                      <a:pt x="4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168" y="7"/>
                    </a:lnTo>
                    <a:lnTo>
                      <a:pt x="174" y="7"/>
                    </a:lnTo>
                    <a:lnTo>
                      <a:pt x="174" y="3"/>
                    </a:lnTo>
                    <a:lnTo>
                      <a:pt x="174" y="0"/>
                    </a:lnTo>
                    <a:lnTo>
                      <a:pt x="17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33" name="Line 1090"/>
              <p:cNvSpPr>
                <a:spLocks noChangeShapeType="1"/>
              </p:cNvSpPr>
              <p:nvPr/>
            </p:nvSpPr>
            <p:spPr bwMode="auto">
              <a:xfrm>
                <a:off x="1744" y="281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34" name="Freeform 1091"/>
              <p:cNvSpPr>
                <a:spLocks/>
              </p:cNvSpPr>
              <p:nvPr/>
            </p:nvSpPr>
            <p:spPr bwMode="auto">
              <a:xfrm>
                <a:off x="1744" y="2812"/>
                <a:ext cx="2" cy="8"/>
              </a:xfrm>
              <a:custGeom>
                <a:avLst/>
                <a:gdLst>
                  <a:gd name="T0" fmla="*/ 0 w 6"/>
                  <a:gd name="T1" fmla="*/ 0 h 28"/>
                  <a:gd name="T2" fmla="*/ 0 w 6"/>
                  <a:gd name="T3" fmla="*/ 0 h 28"/>
                  <a:gd name="T4" fmla="*/ 0 w 6"/>
                  <a:gd name="T5" fmla="*/ 0 h 28"/>
                  <a:gd name="T6" fmla="*/ 0 w 6"/>
                  <a:gd name="T7" fmla="*/ 0 h 28"/>
                  <a:gd name="T8" fmla="*/ 0 w 6"/>
                  <a:gd name="T9" fmla="*/ 0 h 28"/>
                  <a:gd name="T10" fmla="*/ 0 w 6"/>
                  <a:gd name="T11" fmla="*/ 0 h 28"/>
                  <a:gd name="T12" fmla="*/ 0 w 6"/>
                  <a:gd name="T13" fmla="*/ 0 h 28"/>
                  <a:gd name="T14" fmla="*/ 0 w 6"/>
                  <a:gd name="T15" fmla="*/ 0 h 28"/>
                  <a:gd name="T16" fmla="*/ 0 w 6"/>
                  <a:gd name="T17" fmla="*/ 0 h 28"/>
                  <a:gd name="T18" fmla="*/ 0 w 6"/>
                  <a:gd name="T19" fmla="*/ 0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8"/>
                  <a:gd name="T32" fmla="*/ 6 w 6"/>
                  <a:gd name="T33" fmla="*/ 28 h 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8">
                    <a:moveTo>
                      <a:pt x="0" y="24"/>
                    </a:moveTo>
                    <a:lnTo>
                      <a:pt x="2" y="28"/>
                    </a:lnTo>
                    <a:lnTo>
                      <a:pt x="6" y="28"/>
                    </a:lnTo>
                    <a:lnTo>
                      <a:pt x="6" y="5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35" name="Line 1092"/>
              <p:cNvSpPr>
                <a:spLocks noChangeShapeType="1"/>
              </p:cNvSpPr>
              <p:nvPr/>
            </p:nvSpPr>
            <p:spPr bwMode="auto">
              <a:xfrm>
                <a:off x="1745" y="2812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36" name="Freeform 1093"/>
              <p:cNvSpPr>
                <a:spLocks/>
              </p:cNvSpPr>
              <p:nvPr/>
            </p:nvSpPr>
            <p:spPr bwMode="auto">
              <a:xfrm>
                <a:off x="1744" y="2812"/>
                <a:ext cx="12" cy="1"/>
              </a:xfrm>
              <a:custGeom>
                <a:avLst/>
                <a:gdLst>
                  <a:gd name="T0" fmla="*/ 0 w 35"/>
                  <a:gd name="T1" fmla="*/ 0 h 5"/>
                  <a:gd name="T2" fmla="*/ 0 w 35"/>
                  <a:gd name="T3" fmla="*/ 0 h 5"/>
                  <a:gd name="T4" fmla="*/ 0 w 35"/>
                  <a:gd name="T5" fmla="*/ 0 h 5"/>
                  <a:gd name="T6" fmla="*/ 0 w 35"/>
                  <a:gd name="T7" fmla="*/ 0 h 5"/>
                  <a:gd name="T8" fmla="*/ 0 w 35"/>
                  <a:gd name="T9" fmla="*/ 0 h 5"/>
                  <a:gd name="T10" fmla="*/ 0 w 35"/>
                  <a:gd name="T11" fmla="*/ 0 h 5"/>
                  <a:gd name="T12" fmla="*/ 0 w 35"/>
                  <a:gd name="T13" fmla="*/ 0 h 5"/>
                  <a:gd name="T14" fmla="*/ 0 w 35"/>
                  <a:gd name="T15" fmla="*/ 0 h 5"/>
                  <a:gd name="T16" fmla="*/ 0 w 35"/>
                  <a:gd name="T17" fmla="*/ 0 h 5"/>
                  <a:gd name="T18" fmla="*/ 0 w 35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5"/>
                  <a:gd name="T31" fmla="*/ 0 h 5"/>
                  <a:gd name="T32" fmla="*/ 35 w 35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5" h="5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30" y="5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5" y="0"/>
                    </a:lnTo>
                    <a:lnTo>
                      <a:pt x="3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37" name="Line 1094"/>
              <p:cNvSpPr>
                <a:spLocks noChangeShapeType="1"/>
              </p:cNvSpPr>
              <p:nvPr/>
            </p:nvSpPr>
            <p:spPr bwMode="auto">
              <a:xfrm>
                <a:off x="1754" y="2813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38" name="Freeform 1095"/>
              <p:cNvSpPr>
                <a:spLocks/>
              </p:cNvSpPr>
              <p:nvPr/>
            </p:nvSpPr>
            <p:spPr bwMode="auto">
              <a:xfrm>
                <a:off x="1754" y="2806"/>
                <a:ext cx="2" cy="7"/>
              </a:xfrm>
              <a:custGeom>
                <a:avLst/>
                <a:gdLst>
                  <a:gd name="T0" fmla="*/ 0 w 5"/>
                  <a:gd name="T1" fmla="*/ 0 h 27"/>
                  <a:gd name="T2" fmla="*/ 0 w 5"/>
                  <a:gd name="T3" fmla="*/ 0 h 27"/>
                  <a:gd name="T4" fmla="*/ 0 w 5"/>
                  <a:gd name="T5" fmla="*/ 0 h 27"/>
                  <a:gd name="T6" fmla="*/ 0 w 5"/>
                  <a:gd name="T7" fmla="*/ 0 h 27"/>
                  <a:gd name="T8" fmla="*/ 0 w 5"/>
                  <a:gd name="T9" fmla="*/ 0 h 27"/>
                  <a:gd name="T10" fmla="*/ 0 w 5"/>
                  <a:gd name="T11" fmla="*/ 0 h 27"/>
                  <a:gd name="T12" fmla="*/ 0 w 5"/>
                  <a:gd name="T13" fmla="*/ 0 h 27"/>
                  <a:gd name="T14" fmla="*/ 0 w 5"/>
                  <a:gd name="T15" fmla="*/ 0 h 27"/>
                  <a:gd name="T16" fmla="*/ 0 w 5"/>
                  <a:gd name="T17" fmla="*/ 0 h 27"/>
                  <a:gd name="T18" fmla="*/ 0 w 5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7"/>
                  <a:gd name="T32" fmla="*/ 5 w 5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7">
                    <a:moveTo>
                      <a:pt x="0" y="25"/>
                    </a:moveTo>
                    <a:lnTo>
                      <a:pt x="0" y="27"/>
                    </a:lnTo>
                    <a:lnTo>
                      <a:pt x="2" y="27"/>
                    </a:lnTo>
                    <a:lnTo>
                      <a:pt x="5" y="27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39" name="Line 1096"/>
              <p:cNvSpPr>
                <a:spLocks noChangeShapeType="1"/>
              </p:cNvSpPr>
              <p:nvPr/>
            </p:nvSpPr>
            <p:spPr bwMode="auto">
              <a:xfrm>
                <a:off x="1755" y="280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40" name="Freeform 1097"/>
              <p:cNvSpPr>
                <a:spLocks/>
              </p:cNvSpPr>
              <p:nvPr/>
            </p:nvSpPr>
            <p:spPr bwMode="auto">
              <a:xfrm>
                <a:off x="1754" y="2806"/>
                <a:ext cx="50" cy="2"/>
              </a:xfrm>
              <a:custGeom>
                <a:avLst/>
                <a:gdLst>
                  <a:gd name="T0" fmla="*/ 0 w 145"/>
                  <a:gd name="T1" fmla="*/ 0 h 6"/>
                  <a:gd name="T2" fmla="*/ 0 w 145"/>
                  <a:gd name="T3" fmla="*/ 0 h 6"/>
                  <a:gd name="T4" fmla="*/ 0 w 145"/>
                  <a:gd name="T5" fmla="*/ 0 h 6"/>
                  <a:gd name="T6" fmla="*/ 0 w 145"/>
                  <a:gd name="T7" fmla="*/ 0 h 6"/>
                  <a:gd name="T8" fmla="*/ 0 w 145"/>
                  <a:gd name="T9" fmla="*/ 0 h 6"/>
                  <a:gd name="T10" fmla="*/ 0 w 145"/>
                  <a:gd name="T11" fmla="*/ 0 h 6"/>
                  <a:gd name="T12" fmla="*/ 0 w 145"/>
                  <a:gd name="T13" fmla="*/ 0 h 6"/>
                  <a:gd name="T14" fmla="*/ 0 w 145"/>
                  <a:gd name="T15" fmla="*/ 0 h 6"/>
                  <a:gd name="T16" fmla="*/ 0 w 145"/>
                  <a:gd name="T17" fmla="*/ 0 h 6"/>
                  <a:gd name="T18" fmla="*/ 0 w 14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5"/>
                  <a:gd name="T31" fmla="*/ 0 h 6"/>
                  <a:gd name="T32" fmla="*/ 145 w 14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5" h="6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36" y="6"/>
                    </a:lnTo>
                    <a:lnTo>
                      <a:pt x="142" y="6"/>
                    </a:lnTo>
                    <a:lnTo>
                      <a:pt x="145" y="4"/>
                    </a:lnTo>
                    <a:lnTo>
                      <a:pt x="142" y="0"/>
                    </a:lnTo>
                    <a:lnTo>
                      <a:pt x="14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41" name="Line 1098"/>
              <p:cNvSpPr>
                <a:spLocks noChangeShapeType="1"/>
              </p:cNvSpPr>
              <p:nvPr/>
            </p:nvSpPr>
            <p:spPr bwMode="auto">
              <a:xfrm>
                <a:off x="1802" y="280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42" name="Freeform 1099"/>
              <p:cNvSpPr>
                <a:spLocks/>
              </p:cNvSpPr>
              <p:nvPr/>
            </p:nvSpPr>
            <p:spPr bwMode="auto">
              <a:xfrm>
                <a:off x="1802" y="2800"/>
                <a:ext cx="1" cy="8"/>
              </a:xfrm>
              <a:custGeom>
                <a:avLst/>
                <a:gdLst>
                  <a:gd name="T0" fmla="*/ 0 w 2"/>
                  <a:gd name="T1" fmla="*/ 0 h 27"/>
                  <a:gd name="T2" fmla="*/ 0 w 2"/>
                  <a:gd name="T3" fmla="*/ 0 h 27"/>
                  <a:gd name="T4" fmla="*/ 1 w 2"/>
                  <a:gd name="T5" fmla="*/ 0 h 27"/>
                  <a:gd name="T6" fmla="*/ 1 w 2"/>
                  <a:gd name="T7" fmla="*/ 0 h 27"/>
                  <a:gd name="T8" fmla="*/ 1 w 2"/>
                  <a:gd name="T9" fmla="*/ 0 h 27"/>
                  <a:gd name="T10" fmla="*/ 1 w 2"/>
                  <a:gd name="T11" fmla="*/ 0 h 27"/>
                  <a:gd name="T12" fmla="*/ 1 w 2"/>
                  <a:gd name="T13" fmla="*/ 0 h 27"/>
                  <a:gd name="T14" fmla="*/ 0 w 2"/>
                  <a:gd name="T15" fmla="*/ 0 h 27"/>
                  <a:gd name="T16" fmla="*/ 0 w 2"/>
                  <a:gd name="T17" fmla="*/ 0 h 27"/>
                  <a:gd name="T18" fmla="*/ 0 w 2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"/>
                  <a:gd name="T31" fmla="*/ 0 h 27"/>
                  <a:gd name="T32" fmla="*/ 2 w 2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" h="27">
                    <a:moveTo>
                      <a:pt x="0" y="25"/>
                    </a:moveTo>
                    <a:lnTo>
                      <a:pt x="0" y="27"/>
                    </a:lnTo>
                    <a:lnTo>
                      <a:pt x="2" y="27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43" name="Line 1100"/>
              <p:cNvSpPr>
                <a:spLocks noChangeShapeType="1"/>
              </p:cNvSpPr>
              <p:nvPr/>
            </p:nvSpPr>
            <p:spPr bwMode="auto">
              <a:xfrm>
                <a:off x="1803" y="280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44" name="Freeform 1101"/>
              <p:cNvSpPr>
                <a:spLocks/>
              </p:cNvSpPr>
              <p:nvPr/>
            </p:nvSpPr>
            <p:spPr bwMode="auto">
              <a:xfrm>
                <a:off x="1802" y="2800"/>
                <a:ext cx="29" cy="1"/>
              </a:xfrm>
              <a:custGeom>
                <a:avLst/>
                <a:gdLst>
                  <a:gd name="T0" fmla="*/ 0 w 85"/>
                  <a:gd name="T1" fmla="*/ 0 h 2"/>
                  <a:gd name="T2" fmla="*/ 0 w 85"/>
                  <a:gd name="T3" fmla="*/ 0 h 2"/>
                  <a:gd name="T4" fmla="*/ 0 w 85"/>
                  <a:gd name="T5" fmla="*/ 1 h 2"/>
                  <a:gd name="T6" fmla="*/ 0 w 85"/>
                  <a:gd name="T7" fmla="*/ 1 h 2"/>
                  <a:gd name="T8" fmla="*/ 0 w 85"/>
                  <a:gd name="T9" fmla="*/ 1 h 2"/>
                  <a:gd name="T10" fmla="*/ 0 w 85"/>
                  <a:gd name="T11" fmla="*/ 1 h 2"/>
                  <a:gd name="T12" fmla="*/ 0 w 85"/>
                  <a:gd name="T13" fmla="*/ 1 h 2"/>
                  <a:gd name="T14" fmla="*/ 0 w 85"/>
                  <a:gd name="T15" fmla="*/ 0 h 2"/>
                  <a:gd name="T16" fmla="*/ 0 w 85"/>
                  <a:gd name="T17" fmla="*/ 0 h 2"/>
                  <a:gd name="T18" fmla="*/ 0 w 85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5"/>
                  <a:gd name="T31" fmla="*/ 0 h 2"/>
                  <a:gd name="T32" fmla="*/ 85 w 85"/>
                  <a:gd name="T33" fmla="*/ 2 h 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5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76" y="2"/>
                    </a:lnTo>
                    <a:lnTo>
                      <a:pt x="81" y="2"/>
                    </a:lnTo>
                    <a:lnTo>
                      <a:pt x="85" y="2"/>
                    </a:lnTo>
                    <a:lnTo>
                      <a:pt x="81" y="0"/>
                    </a:lnTo>
                    <a:lnTo>
                      <a:pt x="7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45" name="Line 1102"/>
              <p:cNvSpPr>
                <a:spLocks noChangeShapeType="1"/>
              </p:cNvSpPr>
              <p:nvPr/>
            </p:nvSpPr>
            <p:spPr bwMode="auto">
              <a:xfrm>
                <a:off x="1829" y="280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46" name="Freeform 1103"/>
              <p:cNvSpPr>
                <a:spLocks/>
              </p:cNvSpPr>
              <p:nvPr/>
            </p:nvSpPr>
            <p:spPr bwMode="auto">
              <a:xfrm>
                <a:off x="1829" y="2794"/>
                <a:ext cx="1" cy="8"/>
              </a:xfrm>
              <a:custGeom>
                <a:avLst/>
                <a:gdLst>
                  <a:gd name="T0" fmla="*/ 0 w 2"/>
                  <a:gd name="T1" fmla="*/ 0 h 28"/>
                  <a:gd name="T2" fmla="*/ 0 w 2"/>
                  <a:gd name="T3" fmla="*/ 0 h 28"/>
                  <a:gd name="T4" fmla="*/ 1 w 2"/>
                  <a:gd name="T5" fmla="*/ 0 h 28"/>
                  <a:gd name="T6" fmla="*/ 1 w 2"/>
                  <a:gd name="T7" fmla="*/ 0 h 28"/>
                  <a:gd name="T8" fmla="*/ 1 w 2"/>
                  <a:gd name="T9" fmla="*/ 0 h 28"/>
                  <a:gd name="T10" fmla="*/ 1 w 2"/>
                  <a:gd name="T11" fmla="*/ 0 h 28"/>
                  <a:gd name="T12" fmla="*/ 1 w 2"/>
                  <a:gd name="T13" fmla="*/ 0 h 28"/>
                  <a:gd name="T14" fmla="*/ 0 w 2"/>
                  <a:gd name="T15" fmla="*/ 0 h 28"/>
                  <a:gd name="T16" fmla="*/ 0 w 2"/>
                  <a:gd name="T17" fmla="*/ 0 h 28"/>
                  <a:gd name="T18" fmla="*/ 0 w 2"/>
                  <a:gd name="T19" fmla="*/ 0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"/>
                  <a:gd name="T31" fmla="*/ 0 h 28"/>
                  <a:gd name="T32" fmla="*/ 2 w 2"/>
                  <a:gd name="T33" fmla="*/ 28 h 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" h="28">
                    <a:moveTo>
                      <a:pt x="0" y="24"/>
                    </a:moveTo>
                    <a:lnTo>
                      <a:pt x="0" y="24"/>
                    </a:lnTo>
                    <a:lnTo>
                      <a:pt x="2" y="28"/>
                    </a:lnTo>
                    <a:lnTo>
                      <a:pt x="2" y="24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47" name="Line 1104"/>
              <p:cNvSpPr>
                <a:spLocks noChangeShapeType="1"/>
              </p:cNvSpPr>
              <p:nvPr/>
            </p:nvSpPr>
            <p:spPr bwMode="auto">
              <a:xfrm>
                <a:off x="1830" y="279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48" name="Freeform 1105"/>
              <p:cNvSpPr>
                <a:spLocks/>
              </p:cNvSpPr>
              <p:nvPr/>
            </p:nvSpPr>
            <p:spPr bwMode="auto">
              <a:xfrm>
                <a:off x="1829" y="2794"/>
                <a:ext cx="15" cy="1"/>
              </a:xfrm>
              <a:custGeom>
                <a:avLst/>
                <a:gdLst>
                  <a:gd name="T0" fmla="*/ 0 w 43"/>
                  <a:gd name="T1" fmla="*/ 0 h 3"/>
                  <a:gd name="T2" fmla="*/ 0 w 43"/>
                  <a:gd name="T3" fmla="*/ 0 h 3"/>
                  <a:gd name="T4" fmla="*/ 0 w 43"/>
                  <a:gd name="T5" fmla="*/ 0 h 3"/>
                  <a:gd name="T6" fmla="*/ 0 w 43"/>
                  <a:gd name="T7" fmla="*/ 0 h 3"/>
                  <a:gd name="T8" fmla="*/ 0 w 43"/>
                  <a:gd name="T9" fmla="*/ 0 h 3"/>
                  <a:gd name="T10" fmla="*/ 0 w 43"/>
                  <a:gd name="T11" fmla="*/ 0 h 3"/>
                  <a:gd name="T12" fmla="*/ 0 w 43"/>
                  <a:gd name="T13" fmla="*/ 0 h 3"/>
                  <a:gd name="T14" fmla="*/ 0 w 43"/>
                  <a:gd name="T15" fmla="*/ 0 h 3"/>
                  <a:gd name="T16" fmla="*/ 0 w 43"/>
                  <a:gd name="T17" fmla="*/ 0 h 3"/>
                  <a:gd name="T18" fmla="*/ 0 w 43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3"/>
                  <a:gd name="T31" fmla="*/ 0 h 3"/>
                  <a:gd name="T32" fmla="*/ 43 w 43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3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8" y="3"/>
                    </a:lnTo>
                    <a:lnTo>
                      <a:pt x="43" y="3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49" name="Line 1106"/>
              <p:cNvSpPr>
                <a:spLocks noChangeShapeType="1"/>
              </p:cNvSpPr>
              <p:nvPr/>
            </p:nvSpPr>
            <p:spPr bwMode="auto">
              <a:xfrm>
                <a:off x="1842" y="279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50" name="Freeform 1107"/>
              <p:cNvSpPr>
                <a:spLocks/>
              </p:cNvSpPr>
              <p:nvPr/>
            </p:nvSpPr>
            <p:spPr bwMode="auto">
              <a:xfrm>
                <a:off x="1842" y="2781"/>
                <a:ext cx="2" cy="15"/>
              </a:xfrm>
              <a:custGeom>
                <a:avLst/>
                <a:gdLst>
                  <a:gd name="T0" fmla="*/ 0 w 5"/>
                  <a:gd name="T1" fmla="*/ 0 h 52"/>
                  <a:gd name="T2" fmla="*/ 0 w 5"/>
                  <a:gd name="T3" fmla="*/ 0 h 52"/>
                  <a:gd name="T4" fmla="*/ 0 w 5"/>
                  <a:gd name="T5" fmla="*/ 0 h 52"/>
                  <a:gd name="T6" fmla="*/ 0 w 5"/>
                  <a:gd name="T7" fmla="*/ 0 h 52"/>
                  <a:gd name="T8" fmla="*/ 0 w 5"/>
                  <a:gd name="T9" fmla="*/ 0 h 52"/>
                  <a:gd name="T10" fmla="*/ 0 w 5"/>
                  <a:gd name="T11" fmla="*/ 0 h 52"/>
                  <a:gd name="T12" fmla="*/ 0 w 5"/>
                  <a:gd name="T13" fmla="*/ 0 h 52"/>
                  <a:gd name="T14" fmla="*/ 0 w 5"/>
                  <a:gd name="T15" fmla="*/ 0 h 52"/>
                  <a:gd name="T16" fmla="*/ 0 w 5"/>
                  <a:gd name="T17" fmla="*/ 0 h 52"/>
                  <a:gd name="T18" fmla="*/ 0 w 5"/>
                  <a:gd name="T19" fmla="*/ 0 h 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52"/>
                  <a:gd name="T32" fmla="*/ 5 w 5"/>
                  <a:gd name="T33" fmla="*/ 52 h 5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52">
                    <a:moveTo>
                      <a:pt x="0" y="49"/>
                    </a:moveTo>
                    <a:lnTo>
                      <a:pt x="0" y="49"/>
                    </a:lnTo>
                    <a:lnTo>
                      <a:pt x="3" y="52"/>
                    </a:lnTo>
                    <a:lnTo>
                      <a:pt x="5" y="49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51" name="Line 1108"/>
              <p:cNvSpPr>
                <a:spLocks noChangeShapeType="1"/>
              </p:cNvSpPr>
              <p:nvPr/>
            </p:nvSpPr>
            <p:spPr bwMode="auto">
              <a:xfrm>
                <a:off x="1843" y="278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52" name="Freeform 1109"/>
              <p:cNvSpPr>
                <a:spLocks/>
              </p:cNvSpPr>
              <p:nvPr/>
            </p:nvSpPr>
            <p:spPr bwMode="auto">
              <a:xfrm>
                <a:off x="1842" y="2781"/>
                <a:ext cx="8" cy="2"/>
              </a:xfrm>
              <a:custGeom>
                <a:avLst/>
                <a:gdLst>
                  <a:gd name="T0" fmla="*/ 0 w 25"/>
                  <a:gd name="T1" fmla="*/ 0 h 6"/>
                  <a:gd name="T2" fmla="*/ 0 w 25"/>
                  <a:gd name="T3" fmla="*/ 0 h 6"/>
                  <a:gd name="T4" fmla="*/ 0 w 25"/>
                  <a:gd name="T5" fmla="*/ 0 h 6"/>
                  <a:gd name="T6" fmla="*/ 0 w 25"/>
                  <a:gd name="T7" fmla="*/ 0 h 6"/>
                  <a:gd name="T8" fmla="*/ 0 w 25"/>
                  <a:gd name="T9" fmla="*/ 0 h 6"/>
                  <a:gd name="T10" fmla="*/ 0 w 25"/>
                  <a:gd name="T11" fmla="*/ 0 h 6"/>
                  <a:gd name="T12" fmla="*/ 0 w 25"/>
                  <a:gd name="T13" fmla="*/ 0 h 6"/>
                  <a:gd name="T14" fmla="*/ 0 w 25"/>
                  <a:gd name="T15" fmla="*/ 0 h 6"/>
                  <a:gd name="T16" fmla="*/ 0 w 25"/>
                  <a:gd name="T17" fmla="*/ 0 h 6"/>
                  <a:gd name="T18" fmla="*/ 0 w 2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6"/>
                  <a:gd name="T32" fmla="*/ 25 w 2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6">
                    <a:moveTo>
                      <a:pt x="3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9" y="6"/>
                    </a:lnTo>
                    <a:lnTo>
                      <a:pt x="25" y="6"/>
                    </a:lnTo>
                    <a:lnTo>
                      <a:pt x="25" y="4"/>
                    </a:lnTo>
                    <a:lnTo>
                      <a:pt x="2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53" name="Line 1110"/>
              <p:cNvSpPr>
                <a:spLocks noChangeShapeType="1"/>
              </p:cNvSpPr>
              <p:nvPr/>
            </p:nvSpPr>
            <p:spPr bwMode="auto">
              <a:xfrm>
                <a:off x="1848" y="2783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54" name="Freeform 1111"/>
              <p:cNvSpPr>
                <a:spLocks/>
              </p:cNvSpPr>
              <p:nvPr/>
            </p:nvSpPr>
            <p:spPr bwMode="auto">
              <a:xfrm>
                <a:off x="1848" y="2775"/>
                <a:ext cx="2" cy="8"/>
              </a:xfrm>
              <a:custGeom>
                <a:avLst/>
                <a:gdLst>
                  <a:gd name="T0" fmla="*/ 0 w 6"/>
                  <a:gd name="T1" fmla="*/ 0 h 27"/>
                  <a:gd name="T2" fmla="*/ 0 w 6"/>
                  <a:gd name="T3" fmla="*/ 0 h 27"/>
                  <a:gd name="T4" fmla="*/ 0 w 6"/>
                  <a:gd name="T5" fmla="*/ 0 h 27"/>
                  <a:gd name="T6" fmla="*/ 0 w 6"/>
                  <a:gd name="T7" fmla="*/ 0 h 27"/>
                  <a:gd name="T8" fmla="*/ 0 w 6"/>
                  <a:gd name="T9" fmla="*/ 0 h 27"/>
                  <a:gd name="T10" fmla="*/ 0 w 6"/>
                  <a:gd name="T11" fmla="*/ 0 h 27"/>
                  <a:gd name="T12" fmla="*/ 0 w 6"/>
                  <a:gd name="T13" fmla="*/ 0 h 27"/>
                  <a:gd name="T14" fmla="*/ 0 w 6"/>
                  <a:gd name="T15" fmla="*/ 0 h 27"/>
                  <a:gd name="T16" fmla="*/ 0 w 6"/>
                  <a:gd name="T17" fmla="*/ 0 h 27"/>
                  <a:gd name="T18" fmla="*/ 0 w 6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7"/>
                  <a:gd name="T32" fmla="*/ 6 w 6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7">
                    <a:moveTo>
                      <a:pt x="0" y="25"/>
                    </a:moveTo>
                    <a:lnTo>
                      <a:pt x="3" y="27"/>
                    </a:lnTo>
                    <a:lnTo>
                      <a:pt x="6" y="27"/>
                    </a:lnTo>
                    <a:lnTo>
                      <a:pt x="6" y="6"/>
                    </a:lnTo>
                    <a:lnTo>
                      <a:pt x="6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55" name="Line 1112"/>
              <p:cNvSpPr>
                <a:spLocks noChangeShapeType="1"/>
              </p:cNvSpPr>
              <p:nvPr/>
            </p:nvSpPr>
            <p:spPr bwMode="auto">
              <a:xfrm>
                <a:off x="1849" y="277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56" name="Freeform 1113"/>
              <p:cNvSpPr>
                <a:spLocks/>
              </p:cNvSpPr>
              <p:nvPr/>
            </p:nvSpPr>
            <p:spPr bwMode="auto">
              <a:xfrm>
                <a:off x="1848" y="2775"/>
                <a:ext cx="6" cy="2"/>
              </a:xfrm>
              <a:custGeom>
                <a:avLst/>
                <a:gdLst>
                  <a:gd name="T0" fmla="*/ 0 w 17"/>
                  <a:gd name="T1" fmla="*/ 0 h 6"/>
                  <a:gd name="T2" fmla="*/ 0 w 17"/>
                  <a:gd name="T3" fmla="*/ 0 h 6"/>
                  <a:gd name="T4" fmla="*/ 0 w 17"/>
                  <a:gd name="T5" fmla="*/ 0 h 6"/>
                  <a:gd name="T6" fmla="*/ 0 w 17"/>
                  <a:gd name="T7" fmla="*/ 0 h 6"/>
                  <a:gd name="T8" fmla="*/ 0 w 17"/>
                  <a:gd name="T9" fmla="*/ 0 h 6"/>
                  <a:gd name="T10" fmla="*/ 0 w 17"/>
                  <a:gd name="T11" fmla="*/ 0 h 6"/>
                  <a:gd name="T12" fmla="*/ 0 w 17"/>
                  <a:gd name="T13" fmla="*/ 0 h 6"/>
                  <a:gd name="T14" fmla="*/ 0 w 17"/>
                  <a:gd name="T15" fmla="*/ 0 h 6"/>
                  <a:gd name="T16" fmla="*/ 0 w 17"/>
                  <a:gd name="T17" fmla="*/ 0 h 6"/>
                  <a:gd name="T18" fmla="*/ 0 w 17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6"/>
                  <a:gd name="T32" fmla="*/ 17 w 17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6">
                    <a:moveTo>
                      <a:pt x="3" y="0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3" y="6"/>
                    </a:lnTo>
                    <a:lnTo>
                      <a:pt x="11" y="6"/>
                    </a:lnTo>
                    <a:lnTo>
                      <a:pt x="17" y="6"/>
                    </a:lnTo>
                    <a:lnTo>
                      <a:pt x="17" y="2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57" name="Line 1114"/>
              <p:cNvSpPr>
                <a:spLocks noChangeShapeType="1"/>
              </p:cNvSpPr>
              <p:nvPr/>
            </p:nvSpPr>
            <p:spPr bwMode="auto">
              <a:xfrm>
                <a:off x="1852" y="277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58" name="Freeform 1115"/>
              <p:cNvSpPr>
                <a:spLocks/>
              </p:cNvSpPr>
              <p:nvPr/>
            </p:nvSpPr>
            <p:spPr bwMode="auto">
              <a:xfrm>
                <a:off x="1852" y="2769"/>
                <a:ext cx="2" cy="8"/>
              </a:xfrm>
              <a:custGeom>
                <a:avLst/>
                <a:gdLst>
                  <a:gd name="T0" fmla="*/ 0 w 6"/>
                  <a:gd name="T1" fmla="*/ 0 h 29"/>
                  <a:gd name="T2" fmla="*/ 0 w 6"/>
                  <a:gd name="T3" fmla="*/ 0 h 29"/>
                  <a:gd name="T4" fmla="*/ 0 w 6"/>
                  <a:gd name="T5" fmla="*/ 0 h 29"/>
                  <a:gd name="T6" fmla="*/ 0 w 6"/>
                  <a:gd name="T7" fmla="*/ 0 h 29"/>
                  <a:gd name="T8" fmla="*/ 0 w 6"/>
                  <a:gd name="T9" fmla="*/ 0 h 29"/>
                  <a:gd name="T10" fmla="*/ 0 w 6"/>
                  <a:gd name="T11" fmla="*/ 0 h 29"/>
                  <a:gd name="T12" fmla="*/ 0 w 6"/>
                  <a:gd name="T13" fmla="*/ 0 h 29"/>
                  <a:gd name="T14" fmla="*/ 0 w 6"/>
                  <a:gd name="T15" fmla="*/ 0 h 29"/>
                  <a:gd name="T16" fmla="*/ 0 w 6"/>
                  <a:gd name="T17" fmla="*/ 0 h 29"/>
                  <a:gd name="T18" fmla="*/ 0 w 6"/>
                  <a:gd name="T19" fmla="*/ 0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9"/>
                  <a:gd name="T32" fmla="*/ 6 w 6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9">
                    <a:moveTo>
                      <a:pt x="0" y="25"/>
                    </a:moveTo>
                    <a:lnTo>
                      <a:pt x="0" y="29"/>
                    </a:lnTo>
                    <a:lnTo>
                      <a:pt x="3" y="29"/>
                    </a:lnTo>
                    <a:lnTo>
                      <a:pt x="6" y="29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59" name="Line 1116"/>
              <p:cNvSpPr>
                <a:spLocks noChangeShapeType="1"/>
              </p:cNvSpPr>
              <p:nvPr/>
            </p:nvSpPr>
            <p:spPr bwMode="auto">
              <a:xfrm>
                <a:off x="1853" y="276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60" name="Freeform 1117"/>
              <p:cNvSpPr>
                <a:spLocks/>
              </p:cNvSpPr>
              <p:nvPr/>
            </p:nvSpPr>
            <p:spPr bwMode="auto">
              <a:xfrm>
                <a:off x="1852" y="2769"/>
                <a:ext cx="36" cy="2"/>
              </a:xfrm>
              <a:custGeom>
                <a:avLst/>
                <a:gdLst>
                  <a:gd name="T0" fmla="*/ 0 w 104"/>
                  <a:gd name="T1" fmla="*/ 0 h 7"/>
                  <a:gd name="T2" fmla="*/ 0 w 104"/>
                  <a:gd name="T3" fmla="*/ 0 h 7"/>
                  <a:gd name="T4" fmla="*/ 0 w 104"/>
                  <a:gd name="T5" fmla="*/ 0 h 7"/>
                  <a:gd name="T6" fmla="*/ 0 w 104"/>
                  <a:gd name="T7" fmla="*/ 0 h 7"/>
                  <a:gd name="T8" fmla="*/ 0 w 104"/>
                  <a:gd name="T9" fmla="*/ 0 h 7"/>
                  <a:gd name="T10" fmla="*/ 0 w 104"/>
                  <a:gd name="T11" fmla="*/ 0 h 7"/>
                  <a:gd name="T12" fmla="*/ 0 w 104"/>
                  <a:gd name="T13" fmla="*/ 0 h 7"/>
                  <a:gd name="T14" fmla="*/ 0 w 104"/>
                  <a:gd name="T15" fmla="*/ 0 h 7"/>
                  <a:gd name="T16" fmla="*/ 0 w 104"/>
                  <a:gd name="T17" fmla="*/ 0 h 7"/>
                  <a:gd name="T18" fmla="*/ 0 w 104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4"/>
                  <a:gd name="T31" fmla="*/ 0 h 7"/>
                  <a:gd name="T32" fmla="*/ 104 w 104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4" h="7">
                    <a:moveTo>
                      <a:pt x="3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99" y="7"/>
                    </a:lnTo>
                    <a:lnTo>
                      <a:pt x="104" y="7"/>
                    </a:lnTo>
                    <a:lnTo>
                      <a:pt x="104" y="4"/>
                    </a:lnTo>
                    <a:lnTo>
                      <a:pt x="104" y="0"/>
                    </a:lnTo>
                    <a:lnTo>
                      <a:pt x="10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61" name="Line 1118"/>
              <p:cNvSpPr>
                <a:spLocks noChangeShapeType="1"/>
              </p:cNvSpPr>
              <p:nvPr/>
            </p:nvSpPr>
            <p:spPr bwMode="auto">
              <a:xfrm>
                <a:off x="1886" y="277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62" name="Freeform 1119"/>
              <p:cNvSpPr>
                <a:spLocks/>
              </p:cNvSpPr>
              <p:nvPr/>
            </p:nvSpPr>
            <p:spPr bwMode="auto">
              <a:xfrm>
                <a:off x="1886" y="2764"/>
                <a:ext cx="2" cy="7"/>
              </a:xfrm>
              <a:custGeom>
                <a:avLst/>
                <a:gdLst>
                  <a:gd name="T0" fmla="*/ 0 w 5"/>
                  <a:gd name="T1" fmla="*/ 0 h 28"/>
                  <a:gd name="T2" fmla="*/ 0 w 5"/>
                  <a:gd name="T3" fmla="*/ 0 h 28"/>
                  <a:gd name="T4" fmla="*/ 0 w 5"/>
                  <a:gd name="T5" fmla="*/ 0 h 28"/>
                  <a:gd name="T6" fmla="*/ 0 w 5"/>
                  <a:gd name="T7" fmla="*/ 0 h 28"/>
                  <a:gd name="T8" fmla="*/ 0 w 5"/>
                  <a:gd name="T9" fmla="*/ 0 h 28"/>
                  <a:gd name="T10" fmla="*/ 0 w 5"/>
                  <a:gd name="T11" fmla="*/ 0 h 28"/>
                  <a:gd name="T12" fmla="*/ 0 w 5"/>
                  <a:gd name="T13" fmla="*/ 0 h 28"/>
                  <a:gd name="T14" fmla="*/ 0 w 5"/>
                  <a:gd name="T15" fmla="*/ 0 h 28"/>
                  <a:gd name="T16" fmla="*/ 0 w 5"/>
                  <a:gd name="T17" fmla="*/ 0 h 28"/>
                  <a:gd name="T18" fmla="*/ 0 w 5"/>
                  <a:gd name="T19" fmla="*/ 0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8"/>
                  <a:gd name="T32" fmla="*/ 5 w 5"/>
                  <a:gd name="T33" fmla="*/ 28 h 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8">
                    <a:moveTo>
                      <a:pt x="0" y="25"/>
                    </a:moveTo>
                    <a:lnTo>
                      <a:pt x="0" y="28"/>
                    </a:lnTo>
                    <a:lnTo>
                      <a:pt x="2" y="28"/>
                    </a:lnTo>
                    <a:lnTo>
                      <a:pt x="5" y="28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63" name="Line 1120"/>
              <p:cNvSpPr>
                <a:spLocks noChangeShapeType="1"/>
              </p:cNvSpPr>
              <p:nvPr/>
            </p:nvSpPr>
            <p:spPr bwMode="auto">
              <a:xfrm>
                <a:off x="1887" y="2764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64" name="Freeform 1121"/>
              <p:cNvSpPr>
                <a:spLocks/>
              </p:cNvSpPr>
              <p:nvPr/>
            </p:nvSpPr>
            <p:spPr bwMode="auto">
              <a:xfrm>
                <a:off x="1886" y="2764"/>
                <a:ext cx="5" cy="1"/>
              </a:xfrm>
              <a:custGeom>
                <a:avLst/>
                <a:gdLst>
                  <a:gd name="T0" fmla="*/ 0 w 16"/>
                  <a:gd name="T1" fmla="*/ 0 h 7"/>
                  <a:gd name="T2" fmla="*/ 0 w 16"/>
                  <a:gd name="T3" fmla="*/ 0 h 7"/>
                  <a:gd name="T4" fmla="*/ 0 w 16"/>
                  <a:gd name="T5" fmla="*/ 0 h 7"/>
                  <a:gd name="T6" fmla="*/ 0 w 16"/>
                  <a:gd name="T7" fmla="*/ 0 h 7"/>
                  <a:gd name="T8" fmla="*/ 0 w 16"/>
                  <a:gd name="T9" fmla="*/ 0 h 7"/>
                  <a:gd name="T10" fmla="*/ 0 w 16"/>
                  <a:gd name="T11" fmla="*/ 0 h 7"/>
                  <a:gd name="T12" fmla="*/ 0 w 16"/>
                  <a:gd name="T13" fmla="*/ 0 h 7"/>
                  <a:gd name="T14" fmla="*/ 0 w 16"/>
                  <a:gd name="T15" fmla="*/ 0 h 7"/>
                  <a:gd name="T16" fmla="*/ 0 w 16"/>
                  <a:gd name="T17" fmla="*/ 0 h 7"/>
                  <a:gd name="T18" fmla="*/ 0 w 16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"/>
                  <a:gd name="T31" fmla="*/ 0 h 7"/>
                  <a:gd name="T32" fmla="*/ 16 w 1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" h="7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13" y="7"/>
                    </a:lnTo>
                    <a:lnTo>
                      <a:pt x="16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65" name="Line 1122"/>
              <p:cNvSpPr>
                <a:spLocks noChangeShapeType="1"/>
              </p:cNvSpPr>
              <p:nvPr/>
            </p:nvSpPr>
            <p:spPr bwMode="auto">
              <a:xfrm>
                <a:off x="1890" y="276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66" name="Freeform 1123"/>
              <p:cNvSpPr>
                <a:spLocks/>
              </p:cNvSpPr>
              <p:nvPr/>
            </p:nvSpPr>
            <p:spPr bwMode="auto">
              <a:xfrm>
                <a:off x="1890" y="2758"/>
                <a:ext cx="1" cy="7"/>
              </a:xfrm>
              <a:custGeom>
                <a:avLst/>
                <a:gdLst>
                  <a:gd name="T0" fmla="*/ 0 w 2"/>
                  <a:gd name="T1" fmla="*/ 0 h 28"/>
                  <a:gd name="T2" fmla="*/ 0 w 2"/>
                  <a:gd name="T3" fmla="*/ 0 h 28"/>
                  <a:gd name="T4" fmla="*/ 1 w 2"/>
                  <a:gd name="T5" fmla="*/ 0 h 28"/>
                  <a:gd name="T6" fmla="*/ 1 w 2"/>
                  <a:gd name="T7" fmla="*/ 0 h 28"/>
                  <a:gd name="T8" fmla="*/ 1 w 2"/>
                  <a:gd name="T9" fmla="*/ 0 h 28"/>
                  <a:gd name="T10" fmla="*/ 1 w 2"/>
                  <a:gd name="T11" fmla="*/ 0 h 28"/>
                  <a:gd name="T12" fmla="*/ 1 w 2"/>
                  <a:gd name="T13" fmla="*/ 0 h 28"/>
                  <a:gd name="T14" fmla="*/ 0 w 2"/>
                  <a:gd name="T15" fmla="*/ 0 h 28"/>
                  <a:gd name="T16" fmla="*/ 0 w 2"/>
                  <a:gd name="T17" fmla="*/ 0 h 28"/>
                  <a:gd name="T18" fmla="*/ 0 w 2"/>
                  <a:gd name="T19" fmla="*/ 0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"/>
                  <a:gd name="T31" fmla="*/ 0 h 28"/>
                  <a:gd name="T32" fmla="*/ 2 w 2"/>
                  <a:gd name="T33" fmla="*/ 28 h 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" h="28">
                    <a:moveTo>
                      <a:pt x="0" y="25"/>
                    </a:moveTo>
                    <a:lnTo>
                      <a:pt x="0" y="28"/>
                    </a:lnTo>
                    <a:lnTo>
                      <a:pt x="2" y="28"/>
                    </a:lnTo>
                    <a:lnTo>
                      <a:pt x="2" y="7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67" name="Line 1124"/>
              <p:cNvSpPr>
                <a:spLocks noChangeShapeType="1"/>
              </p:cNvSpPr>
              <p:nvPr/>
            </p:nvSpPr>
            <p:spPr bwMode="auto">
              <a:xfrm>
                <a:off x="1890" y="275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68" name="Freeform 1125"/>
              <p:cNvSpPr>
                <a:spLocks/>
              </p:cNvSpPr>
              <p:nvPr/>
            </p:nvSpPr>
            <p:spPr bwMode="auto">
              <a:xfrm>
                <a:off x="1890" y="2758"/>
                <a:ext cx="8" cy="1"/>
              </a:xfrm>
              <a:custGeom>
                <a:avLst/>
                <a:gdLst>
                  <a:gd name="T0" fmla="*/ 0 w 24"/>
                  <a:gd name="T1" fmla="*/ 0 h 3"/>
                  <a:gd name="T2" fmla="*/ 0 w 24"/>
                  <a:gd name="T3" fmla="*/ 0 h 3"/>
                  <a:gd name="T4" fmla="*/ 0 w 24"/>
                  <a:gd name="T5" fmla="*/ 0 h 3"/>
                  <a:gd name="T6" fmla="*/ 0 w 24"/>
                  <a:gd name="T7" fmla="*/ 0 h 3"/>
                  <a:gd name="T8" fmla="*/ 0 w 24"/>
                  <a:gd name="T9" fmla="*/ 0 h 3"/>
                  <a:gd name="T10" fmla="*/ 0 w 24"/>
                  <a:gd name="T11" fmla="*/ 0 h 3"/>
                  <a:gd name="T12" fmla="*/ 0 w 24"/>
                  <a:gd name="T13" fmla="*/ 0 h 3"/>
                  <a:gd name="T14" fmla="*/ 0 w 24"/>
                  <a:gd name="T15" fmla="*/ 0 h 3"/>
                  <a:gd name="T16" fmla="*/ 0 w 24"/>
                  <a:gd name="T17" fmla="*/ 0 h 3"/>
                  <a:gd name="T18" fmla="*/ 0 w 24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4"/>
                  <a:gd name="T31" fmla="*/ 0 h 3"/>
                  <a:gd name="T32" fmla="*/ 24 w 24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8" y="3"/>
                    </a:lnTo>
                    <a:lnTo>
                      <a:pt x="24" y="3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69" name="Line 1126"/>
              <p:cNvSpPr>
                <a:spLocks noChangeShapeType="1"/>
              </p:cNvSpPr>
              <p:nvPr/>
            </p:nvSpPr>
            <p:spPr bwMode="auto">
              <a:xfrm>
                <a:off x="1896" y="2759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70" name="Freeform 1127"/>
              <p:cNvSpPr>
                <a:spLocks/>
              </p:cNvSpPr>
              <p:nvPr/>
            </p:nvSpPr>
            <p:spPr bwMode="auto">
              <a:xfrm>
                <a:off x="1896" y="2751"/>
                <a:ext cx="2" cy="8"/>
              </a:xfrm>
              <a:custGeom>
                <a:avLst/>
                <a:gdLst>
                  <a:gd name="T0" fmla="*/ 0 w 6"/>
                  <a:gd name="T1" fmla="*/ 0 h 29"/>
                  <a:gd name="T2" fmla="*/ 0 w 6"/>
                  <a:gd name="T3" fmla="*/ 0 h 29"/>
                  <a:gd name="T4" fmla="*/ 0 w 6"/>
                  <a:gd name="T5" fmla="*/ 0 h 29"/>
                  <a:gd name="T6" fmla="*/ 0 w 6"/>
                  <a:gd name="T7" fmla="*/ 0 h 29"/>
                  <a:gd name="T8" fmla="*/ 0 w 6"/>
                  <a:gd name="T9" fmla="*/ 0 h 29"/>
                  <a:gd name="T10" fmla="*/ 0 w 6"/>
                  <a:gd name="T11" fmla="*/ 0 h 29"/>
                  <a:gd name="T12" fmla="*/ 0 w 6"/>
                  <a:gd name="T13" fmla="*/ 0 h 29"/>
                  <a:gd name="T14" fmla="*/ 0 w 6"/>
                  <a:gd name="T15" fmla="*/ 0 h 29"/>
                  <a:gd name="T16" fmla="*/ 0 w 6"/>
                  <a:gd name="T17" fmla="*/ 0 h 29"/>
                  <a:gd name="T18" fmla="*/ 0 w 6"/>
                  <a:gd name="T19" fmla="*/ 0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9"/>
                  <a:gd name="T32" fmla="*/ 6 w 6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9">
                    <a:moveTo>
                      <a:pt x="0" y="25"/>
                    </a:moveTo>
                    <a:lnTo>
                      <a:pt x="0" y="25"/>
                    </a:lnTo>
                    <a:lnTo>
                      <a:pt x="4" y="29"/>
                    </a:lnTo>
                    <a:lnTo>
                      <a:pt x="6" y="25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71" name="Line 1128"/>
              <p:cNvSpPr>
                <a:spLocks noChangeShapeType="1"/>
              </p:cNvSpPr>
              <p:nvPr/>
            </p:nvSpPr>
            <p:spPr bwMode="auto">
              <a:xfrm>
                <a:off x="1897" y="275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72" name="Freeform 1129"/>
              <p:cNvSpPr>
                <a:spLocks/>
              </p:cNvSpPr>
              <p:nvPr/>
            </p:nvSpPr>
            <p:spPr bwMode="auto">
              <a:xfrm>
                <a:off x="1896" y="2751"/>
                <a:ext cx="29" cy="2"/>
              </a:xfrm>
              <a:custGeom>
                <a:avLst/>
                <a:gdLst>
                  <a:gd name="T0" fmla="*/ 0 w 85"/>
                  <a:gd name="T1" fmla="*/ 0 h 4"/>
                  <a:gd name="T2" fmla="*/ 0 w 85"/>
                  <a:gd name="T3" fmla="*/ 0 h 4"/>
                  <a:gd name="T4" fmla="*/ 0 w 85"/>
                  <a:gd name="T5" fmla="*/ 1 h 4"/>
                  <a:gd name="T6" fmla="*/ 0 w 85"/>
                  <a:gd name="T7" fmla="*/ 1 h 4"/>
                  <a:gd name="T8" fmla="*/ 0 w 85"/>
                  <a:gd name="T9" fmla="*/ 1 h 4"/>
                  <a:gd name="T10" fmla="*/ 0 w 85"/>
                  <a:gd name="T11" fmla="*/ 1 h 4"/>
                  <a:gd name="T12" fmla="*/ 0 w 85"/>
                  <a:gd name="T13" fmla="*/ 1 h 4"/>
                  <a:gd name="T14" fmla="*/ 0 w 85"/>
                  <a:gd name="T15" fmla="*/ 0 h 4"/>
                  <a:gd name="T16" fmla="*/ 0 w 85"/>
                  <a:gd name="T17" fmla="*/ 0 h 4"/>
                  <a:gd name="T18" fmla="*/ 0 w 85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5"/>
                  <a:gd name="T31" fmla="*/ 0 h 4"/>
                  <a:gd name="T32" fmla="*/ 85 w 85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5" h="4">
                    <a:moveTo>
                      <a:pt x="4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78" y="4"/>
                    </a:lnTo>
                    <a:lnTo>
                      <a:pt x="85" y="4"/>
                    </a:lnTo>
                    <a:lnTo>
                      <a:pt x="85" y="0"/>
                    </a:lnTo>
                    <a:lnTo>
                      <a:pt x="8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73" name="Line 1130"/>
              <p:cNvSpPr>
                <a:spLocks noChangeShapeType="1"/>
              </p:cNvSpPr>
              <p:nvPr/>
            </p:nvSpPr>
            <p:spPr bwMode="auto">
              <a:xfrm>
                <a:off x="1922" y="275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74" name="Freeform 1131"/>
              <p:cNvSpPr>
                <a:spLocks/>
              </p:cNvSpPr>
              <p:nvPr/>
            </p:nvSpPr>
            <p:spPr bwMode="auto">
              <a:xfrm>
                <a:off x="1922" y="2744"/>
                <a:ext cx="3" cy="9"/>
              </a:xfrm>
              <a:custGeom>
                <a:avLst/>
                <a:gdLst>
                  <a:gd name="T0" fmla="*/ 0 w 5"/>
                  <a:gd name="T1" fmla="*/ 0 h 31"/>
                  <a:gd name="T2" fmla="*/ 0 w 5"/>
                  <a:gd name="T3" fmla="*/ 0 h 31"/>
                  <a:gd name="T4" fmla="*/ 0 w 5"/>
                  <a:gd name="T5" fmla="*/ 0 h 31"/>
                  <a:gd name="T6" fmla="*/ 0 w 5"/>
                  <a:gd name="T7" fmla="*/ 0 h 31"/>
                  <a:gd name="T8" fmla="*/ 0 w 5"/>
                  <a:gd name="T9" fmla="*/ 0 h 31"/>
                  <a:gd name="T10" fmla="*/ 0 w 5"/>
                  <a:gd name="T11" fmla="*/ 0 h 31"/>
                  <a:gd name="T12" fmla="*/ 0 w 5"/>
                  <a:gd name="T13" fmla="*/ 0 h 31"/>
                  <a:gd name="T14" fmla="*/ 0 w 5"/>
                  <a:gd name="T15" fmla="*/ 0 h 31"/>
                  <a:gd name="T16" fmla="*/ 0 w 5"/>
                  <a:gd name="T17" fmla="*/ 0 h 31"/>
                  <a:gd name="T18" fmla="*/ 0 w 5"/>
                  <a:gd name="T19" fmla="*/ 0 h 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31"/>
                  <a:gd name="T32" fmla="*/ 5 w 5"/>
                  <a:gd name="T33" fmla="*/ 31 h 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31">
                    <a:moveTo>
                      <a:pt x="0" y="29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5" y="29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75" name="Line 1132"/>
              <p:cNvSpPr>
                <a:spLocks noChangeShapeType="1"/>
              </p:cNvSpPr>
              <p:nvPr/>
            </p:nvSpPr>
            <p:spPr bwMode="auto">
              <a:xfrm>
                <a:off x="1923" y="2744"/>
                <a:ext cx="2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76" name="Freeform 1133"/>
              <p:cNvSpPr>
                <a:spLocks/>
              </p:cNvSpPr>
              <p:nvPr/>
            </p:nvSpPr>
            <p:spPr bwMode="auto">
              <a:xfrm>
                <a:off x="1922" y="2744"/>
                <a:ext cx="32" cy="2"/>
              </a:xfrm>
              <a:custGeom>
                <a:avLst/>
                <a:gdLst>
                  <a:gd name="T0" fmla="*/ 0 w 93"/>
                  <a:gd name="T1" fmla="*/ 0 h 6"/>
                  <a:gd name="T2" fmla="*/ 0 w 93"/>
                  <a:gd name="T3" fmla="*/ 0 h 6"/>
                  <a:gd name="T4" fmla="*/ 0 w 93"/>
                  <a:gd name="T5" fmla="*/ 0 h 6"/>
                  <a:gd name="T6" fmla="*/ 0 w 93"/>
                  <a:gd name="T7" fmla="*/ 0 h 6"/>
                  <a:gd name="T8" fmla="*/ 0 w 93"/>
                  <a:gd name="T9" fmla="*/ 0 h 6"/>
                  <a:gd name="T10" fmla="*/ 0 w 93"/>
                  <a:gd name="T11" fmla="*/ 0 h 6"/>
                  <a:gd name="T12" fmla="*/ 0 w 93"/>
                  <a:gd name="T13" fmla="*/ 0 h 6"/>
                  <a:gd name="T14" fmla="*/ 0 w 93"/>
                  <a:gd name="T15" fmla="*/ 0 h 6"/>
                  <a:gd name="T16" fmla="*/ 0 w 93"/>
                  <a:gd name="T17" fmla="*/ 0 h 6"/>
                  <a:gd name="T18" fmla="*/ 0 w 93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3"/>
                  <a:gd name="T31" fmla="*/ 0 h 6"/>
                  <a:gd name="T32" fmla="*/ 93 w 93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3" h="6">
                    <a:moveTo>
                      <a:pt x="3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88" y="6"/>
                    </a:lnTo>
                    <a:lnTo>
                      <a:pt x="93" y="6"/>
                    </a:lnTo>
                    <a:lnTo>
                      <a:pt x="93" y="4"/>
                    </a:lnTo>
                    <a:lnTo>
                      <a:pt x="9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77" name="Line 1134"/>
              <p:cNvSpPr>
                <a:spLocks noChangeShapeType="1"/>
              </p:cNvSpPr>
              <p:nvPr/>
            </p:nvSpPr>
            <p:spPr bwMode="auto">
              <a:xfrm>
                <a:off x="1953" y="274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78" name="Freeform 1135"/>
              <p:cNvSpPr>
                <a:spLocks/>
              </p:cNvSpPr>
              <p:nvPr/>
            </p:nvSpPr>
            <p:spPr bwMode="auto">
              <a:xfrm>
                <a:off x="1953" y="2739"/>
                <a:ext cx="1" cy="7"/>
              </a:xfrm>
              <a:custGeom>
                <a:avLst/>
                <a:gdLst>
                  <a:gd name="T0" fmla="*/ 0 w 5"/>
                  <a:gd name="T1" fmla="*/ 0 h 27"/>
                  <a:gd name="T2" fmla="*/ 0 w 5"/>
                  <a:gd name="T3" fmla="*/ 0 h 27"/>
                  <a:gd name="T4" fmla="*/ 0 w 5"/>
                  <a:gd name="T5" fmla="*/ 0 h 27"/>
                  <a:gd name="T6" fmla="*/ 0 w 5"/>
                  <a:gd name="T7" fmla="*/ 0 h 27"/>
                  <a:gd name="T8" fmla="*/ 0 w 5"/>
                  <a:gd name="T9" fmla="*/ 0 h 27"/>
                  <a:gd name="T10" fmla="*/ 0 w 5"/>
                  <a:gd name="T11" fmla="*/ 0 h 27"/>
                  <a:gd name="T12" fmla="*/ 0 w 5"/>
                  <a:gd name="T13" fmla="*/ 0 h 27"/>
                  <a:gd name="T14" fmla="*/ 0 w 5"/>
                  <a:gd name="T15" fmla="*/ 0 h 27"/>
                  <a:gd name="T16" fmla="*/ 0 w 5"/>
                  <a:gd name="T17" fmla="*/ 0 h 27"/>
                  <a:gd name="T18" fmla="*/ 0 w 5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7"/>
                  <a:gd name="T32" fmla="*/ 5 w 5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7">
                    <a:moveTo>
                      <a:pt x="0" y="25"/>
                    </a:moveTo>
                    <a:lnTo>
                      <a:pt x="2" y="27"/>
                    </a:lnTo>
                    <a:lnTo>
                      <a:pt x="5" y="27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79" name="Line 1136"/>
              <p:cNvSpPr>
                <a:spLocks noChangeShapeType="1"/>
              </p:cNvSpPr>
              <p:nvPr/>
            </p:nvSpPr>
            <p:spPr bwMode="auto">
              <a:xfrm>
                <a:off x="1953" y="2739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80" name="Freeform 1137"/>
              <p:cNvSpPr>
                <a:spLocks/>
              </p:cNvSpPr>
              <p:nvPr/>
            </p:nvSpPr>
            <p:spPr bwMode="auto">
              <a:xfrm>
                <a:off x="1953" y="2739"/>
                <a:ext cx="15" cy="1"/>
              </a:xfrm>
              <a:custGeom>
                <a:avLst/>
                <a:gdLst>
                  <a:gd name="T0" fmla="*/ 0 w 46"/>
                  <a:gd name="T1" fmla="*/ 0 h 6"/>
                  <a:gd name="T2" fmla="*/ 0 w 46"/>
                  <a:gd name="T3" fmla="*/ 0 h 6"/>
                  <a:gd name="T4" fmla="*/ 0 w 46"/>
                  <a:gd name="T5" fmla="*/ 0 h 6"/>
                  <a:gd name="T6" fmla="*/ 0 w 46"/>
                  <a:gd name="T7" fmla="*/ 0 h 6"/>
                  <a:gd name="T8" fmla="*/ 0 w 46"/>
                  <a:gd name="T9" fmla="*/ 0 h 6"/>
                  <a:gd name="T10" fmla="*/ 0 w 46"/>
                  <a:gd name="T11" fmla="*/ 0 h 6"/>
                  <a:gd name="T12" fmla="*/ 0 w 46"/>
                  <a:gd name="T13" fmla="*/ 0 h 6"/>
                  <a:gd name="T14" fmla="*/ 0 w 46"/>
                  <a:gd name="T15" fmla="*/ 0 h 6"/>
                  <a:gd name="T16" fmla="*/ 0 w 46"/>
                  <a:gd name="T17" fmla="*/ 0 h 6"/>
                  <a:gd name="T18" fmla="*/ 0 w 46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6"/>
                  <a:gd name="T31" fmla="*/ 0 h 6"/>
                  <a:gd name="T32" fmla="*/ 46 w 46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6" h="6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1" y="6"/>
                    </a:lnTo>
                    <a:lnTo>
                      <a:pt x="46" y="6"/>
                    </a:lnTo>
                    <a:lnTo>
                      <a:pt x="46" y="4"/>
                    </a:lnTo>
                    <a:lnTo>
                      <a:pt x="46" y="0"/>
                    </a:lnTo>
                    <a:lnTo>
                      <a:pt x="41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81" name="Line 1138"/>
              <p:cNvSpPr>
                <a:spLocks noChangeShapeType="1"/>
              </p:cNvSpPr>
              <p:nvPr/>
            </p:nvSpPr>
            <p:spPr bwMode="auto">
              <a:xfrm>
                <a:off x="1966" y="273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82" name="Freeform 1139"/>
              <p:cNvSpPr>
                <a:spLocks/>
              </p:cNvSpPr>
              <p:nvPr/>
            </p:nvSpPr>
            <p:spPr bwMode="auto">
              <a:xfrm>
                <a:off x="1966" y="2733"/>
                <a:ext cx="2" cy="7"/>
              </a:xfrm>
              <a:custGeom>
                <a:avLst/>
                <a:gdLst>
                  <a:gd name="T0" fmla="*/ 0 w 5"/>
                  <a:gd name="T1" fmla="*/ 0 h 27"/>
                  <a:gd name="T2" fmla="*/ 0 w 5"/>
                  <a:gd name="T3" fmla="*/ 0 h 27"/>
                  <a:gd name="T4" fmla="*/ 0 w 5"/>
                  <a:gd name="T5" fmla="*/ 0 h 27"/>
                  <a:gd name="T6" fmla="*/ 0 w 5"/>
                  <a:gd name="T7" fmla="*/ 0 h 27"/>
                  <a:gd name="T8" fmla="*/ 0 w 5"/>
                  <a:gd name="T9" fmla="*/ 0 h 27"/>
                  <a:gd name="T10" fmla="*/ 0 w 5"/>
                  <a:gd name="T11" fmla="*/ 0 h 27"/>
                  <a:gd name="T12" fmla="*/ 0 w 5"/>
                  <a:gd name="T13" fmla="*/ 0 h 27"/>
                  <a:gd name="T14" fmla="*/ 0 w 5"/>
                  <a:gd name="T15" fmla="*/ 0 h 27"/>
                  <a:gd name="T16" fmla="*/ 0 w 5"/>
                  <a:gd name="T17" fmla="*/ 0 h 27"/>
                  <a:gd name="T18" fmla="*/ 0 w 5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7"/>
                  <a:gd name="T32" fmla="*/ 5 w 5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7">
                    <a:moveTo>
                      <a:pt x="0" y="25"/>
                    </a:moveTo>
                    <a:lnTo>
                      <a:pt x="0" y="27"/>
                    </a:lnTo>
                    <a:lnTo>
                      <a:pt x="2" y="27"/>
                    </a:lnTo>
                    <a:lnTo>
                      <a:pt x="5" y="27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83" name="Line 1140"/>
              <p:cNvSpPr>
                <a:spLocks noChangeShapeType="1"/>
              </p:cNvSpPr>
              <p:nvPr/>
            </p:nvSpPr>
            <p:spPr bwMode="auto">
              <a:xfrm>
                <a:off x="1967" y="273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84" name="Freeform 1141"/>
              <p:cNvSpPr>
                <a:spLocks/>
              </p:cNvSpPr>
              <p:nvPr/>
            </p:nvSpPr>
            <p:spPr bwMode="auto">
              <a:xfrm>
                <a:off x="1966" y="2733"/>
                <a:ext cx="16" cy="1"/>
              </a:xfrm>
              <a:custGeom>
                <a:avLst/>
                <a:gdLst>
                  <a:gd name="T0" fmla="*/ 0 w 44"/>
                  <a:gd name="T1" fmla="*/ 0 h 3"/>
                  <a:gd name="T2" fmla="*/ 0 w 44"/>
                  <a:gd name="T3" fmla="*/ 0 h 3"/>
                  <a:gd name="T4" fmla="*/ 0 w 44"/>
                  <a:gd name="T5" fmla="*/ 0 h 3"/>
                  <a:gd name="T6" fmla="*/ 0 w 44"/>
                  <a:gd name="T7" fmla="*/ 0 h 3"/>
                  <a:gd name="T8" fmla="*/ 0 w 44"/>
                  <a:gd name="T9" fmla="*/ 0 h 3"/>
                  <a:gd name="T10" fmla="*/ 0 w 44"/>
                  <a:gd name="T11" fmla="*/ 0 h 3"/>
                  <a:gd name="T12" fmla="*/ 0 w 44"/>
                  <a:gd name="T13" fmla="*/ 0 h 3"/>
                  <a:gd name="T14" fmla="*/ 0 w 44"/>
                  <a:gd name="T15" fmla="*/ 0 h 3"/>
                  <a:gd name="T16" fmla="*/ 0 w 44"/>
                  <a:gd name="T17" fmla="*/ 0 h 3"/>
                  <a:gd name="T18" fmla="*/ 0 w 44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3"/>
                  <a:gd name="T32" fmla="*/ 44 w 44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8" y="3"/>
                    </a:lnTo>
                    <a:lnTo>
                      <a:pt x="44" y="3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85" name="Line 1142"/>
              <p:cNvSpPr>
                <a:spLocks noChangeShapeType="1"/>
              </p:cNvSpPr>
              <p:nvPr/>
            </p:nvSpPr>
            <p:spPr bwMode="auto">
              <a:xfrm>
                <a:off x="1980" y="273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86" name="Freeform 1143"/>
              <p:cNvSpPr>
                <a:spLocks/>
              </p:cNvSpPr>
              <p:nvPr/>
            </p:nvSpPr>
            <p:spPr bwMode="auto">
              <a:xfrm>
                <a:off x="1980" y="2726"/>
                <a:ext cx="2" cy="9"/>
              </a:xfrm>
              <a:custGeom>
                <a:avLst/>
                <a:gdLst>
                  <a:gd name="T0" fmla="*/ 0 w 6"/>
                  <a:gd name="T1" fmla="*/ 0 h 31"/>
                  <a:gd name="T2" fmla="*/ 0 w 6"/>
                  <a:gd name="T3" fmla="*/ 0 h 31"/>
                  <a:gd name="T4" fmla="*/ 0 w 6"/>
                  <a:gd name="T5" fmla="*/ 0 h 31"/>
                  <a:gd name="T6" fmla="*/ 0 w 6"/>
                  <a:gd name="T7" fmla="*/ 0 h 31"/>
                  <a:gd name="T8" fmla="*/ 0 w 6"/>
                  <a:gd name="T9" fmla="*/ 0 h 31"/>
                  <a:gd name="T10" fmla="*/ 0 w 6"/>
                  <a:gd name="T11" fmla="*/ 0 h 31"/>
                  <a:gd name="T12" fmla="*/ 0 w 6"/>
                  <a:gd name="T13" fmla="*/ 0 h 31"/>
                  <a:gd name="T14" fmla="*/ 0 w 6"/>
                  <a:gd name="T15" fmla="*/ 0 h 31"/>
                  <a:gd name="T16" fmla="*/ 0 w 6"/>
                  <a:gd name="T17" fmla="*/ 0 h 31"/>
                  <a:gd name="T18" fmla="*/ 0 w 6"/>
                  <a:gd name="T19" fmla="*/ 0 h 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31"/>
                  <a:gd name="T32" fmla="*/ 6 w 6"/>
                  <a:gd name="T33" fmla="*/ 31 h 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31">
                    <a:moveTo>
                      <a:pt x="0" y="28"/>
                    </a:moveTo>
                    <a:lnTo>
                      <a:pt x="2" y="28"/>
                    </a:lnTo>
                    <a:lnTo>
                      <a:pt x="2" y="31"/>
                    </a:lnTo>
                    <a:lnTo>
                      <a:pt x="6" y="28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87" name="Line 1144"/>
              <p:cNvSpPr>
                <a:spLocks noChangeShapeType="1"/>
              </p:cNvSpPr>
              <p:nvPr/>
            </p:nvSpPr>
            <p:spPr bwMode="auto">
              <a:xfrm>
                <a:off x="1981" y="272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88" name="Freeform 1145"/>
              <p:cNvSpPr>
                <a:spLocks/>
              </p:cNvSpPr>
              <p:nvPr/>
            </p:nvSpPr>
            <p:spPr bwMode="auto">
              <a:xfrm>
                <a:off x="1980" y="2726"/>
                <a:ext cx="56" cy="2"/>
              </a:xfrm>
              <a:custGeom>
                <a:avLst/>
                <a:gdLst>
                  <a:gd name="T0" fmla="*/ 0 w 165"/>
                  <a:gd name="T1" fmla="*/ 0 h 7"/>
                  <a:gd name="T2" fmla="*/ 0 w 165"/>
                  <a:gd name="T3" fmla="*/ 0 h 7"/>
                  <a:gd name="T4" fmla="*/ 0 w 165"/>
                  <a:gd name="T5" fmla="*/ 0 h 7"/>
                  <a:gd name="T6" fmla="*/ 0 w 165"/>
                  <a:gd name="T7" fmla="*/ 0 h 7"/>
                  <a:gd name="T8" fmla="*/ 0 w 165"/>
                  <a:gd name="T9" fmla="*/ 0 h 7"/>
                  <a:gd name="T10" fmla="*/ 0 w 165"/>
                  <a:gd name="T11" fmla="*/ 0 h 7"/>
                  <a:gd name="T12" fmla="*/ 0 w 165"/>
                  <a:gd name="T13" fmla="*/ 0 h 7"/>
                  <a:gd name="T14" fmla="*/ 0 w 165"/>
                  <a:gd name="T15" fmla="*/ 0 h 7"/>
                  <a:gd name="T16" fmla="*/ 0 w 165"/>
                  <a:gd name="T17" fmla="*/ 0 h 7"/>
                  <a:gd name="T18" fmla="*/ 0 w 165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5"/>
                  <a:gd name="T31" fmla="*/ 0 h 7"/>
                  <a:gd name="T32" fmla="*/ 165 w 165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5" h="7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7"/>
                    </a:lnTo>
                    <a:lnTo>
                      <a:pt x="159" y="7"/>
                    </a:lnTo>
                    <a:lnTo>
                      <a:pt x="165" y="7"/>
                    </a:lnTo>
                    <a:lnTo>
                      <a:pt x="165" y="3"/>
                    </a:lnTo>
                    <a:lnTo>
                      <a:pt x="165" y="0"/>
                    </a:lnTo>
                    <a:lnTo>
                      <a:pt x="15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89" name="Line 1146"/>
              <p:cNvSpPr>
                <a:spLocks noChangeShapeType="1"/>
              </p:cNvSpPr>
              <p:nvPr/>
            </p:nvSpPr>
            <p:spPr bwMode="auto">
              <a:xfrm>
                <a:off x="2033" y="2727"/>
                <a:ext cx="2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90" name="Freeform 1147"/>
              <p:cNvSpPr>
                <a:spLocks/>
              </p:cNvSpPr>
              <p:nvPr/>
            </p:nvSpPr>
            <p:spPr bwMode="auto">
              <a:xfrm>
                <a:off x="2033" y="2720"/>
                <a:ext cx="3" cy="8"/>
              </a:xfrm>
              <a:custGeom>
                <a:avLst/>
                <a:gdLst>
                  <a:gd name="T0" fmla="*/ 0 w 6"/>
                  <a:gd name="T1" fmla="*/ 0 h 29"/>
                  <a:gd name="T2" fmla="*/ 0 w 6"/>
                  <a:gd name="T3" fmla="*/ 0 h 29"/>
                  <a:gd name="T4" fmla="*/ 0 w 6"/>
                  <a:gd name="T5" fmla="*/ 0 h 29"/>
                  <a:gd name="T6" fmla="*/ 0 w 6"/>
                  <a:gd name="T7" fmla="*/ 0 h 29"/>
                  <a:gd name="T8" fmla="*/ 0 w 6"/>
                  <a:gd name="T9" fmla="*/ 0 h 29"/>
                  <a:gd name="T10" fmla="*/ 0 w 6"/>
                  <a:gd name="T11" fmla="*/ 0 h 29"/>
                  <a:gd name="T12" fmla="*/ 0 w 6"/>
                  <a:gd name="T13" fmla="*/ 0 h 29"/>
                  <a:gd name="T14" fmla="*/ 0 w 6"/>
                  <a:gd name="T15" fmla="*/ 0 h 29"/>
                  <a:gd name="T16" fmla="*/ 0 w 6"/>
                  <a:gd name="T17" fmla="*/ 0 h 29"/>
                  <a:gd name="T18" fmla="*/ 0 w 6"/>
                  <a:gd name="T19" fmla="*/ 0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9"/>
                  <a:gd name="T32" fmla="*/ 6 w 6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9">
                    <a:moveTo>
                      <a:pt x="0" y="25"/>
                    </a:moveTo>
                    <a:lnTo>
                      <a:pt x="0" y="29"/>
                    </a:lnTo>
                    <a:lnTo>
                      <a:pt x="2" y="29"/>
                    </a:lnTo>
                    <a:lnTo>
                      <a:pt x="6" y="29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91" name="Line 1148"/>
              <p:cNvSpPr>
                <a:spLocks noChangeShapeType="1"/>
              </p:cNvSpPr>
              <p:nvPr/>
            </p:nvSpPr>
            <p:spPr bwMode="auto">
              <a:xfrm>
                <a:off x="2035" y="2720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92" name="Freeform 1149"/>
              <p:cNvSpPr>
                <a:spLocks/>
              </p:cNvSpPr>
              <p:nvPr/>
            </p:nvSpPr>
            <p:spPr bwMode="auto">
              <a:xfrm>
                <a:off x="2033" y="2720"/>
                <a:ext cx="29" cy="1"/>
              </a:xfrm>
              <a:custGeom>
                <a:avLst/>
                <a:gdLst>
                  <a:gd name="T0" fmla="*/ 0 w 85"/>
                  <a:gd name="T1" fmla="*/ 0 h 4"/>
                  <a:gd name="T2" fmla="*/ 0 w 85"/>
                  <a:gd name="T3" fmla="*/ 0 h 4"/>
                  <a:gd name="T4" fmla="*/ 0 w 85"/>
                  <a:gd name="T5" fmla="*/ 0 h 4"/>
                  <a:gd name="T6" fmla="*/ 0 w 85"/>
                  <a:gd name="T7" fmla="*/ 0 h 4"/>
                  <a:gd name="T8" fmla="*/ 0 w 85"/>
                  <a:gd name="T9" fmla="*/ 0 h 4"/>
                  <a:gd name="T10" fmla="*/ 0 w 85"/>
                  <a:gd name="T11" fmla="*/ 0 h 4"/>
                  <a:gd name="T12" fmla="*/ 0 w 85"/>
                  <a:gd name="T13" fmla="*/ 0 h 4"/>
                  <a:gd name="T14" fmla="*/ 0 w 85"/>
                  <a:gd name="T15" fmla="*/ 0 h 4"/>
                  <a:gd name="T16" fmla="*/ 0 w 85"/>
                  <a:gd name="T17" fmla="*/ 0 h 4"/>
                  <a:gd name="T18" fmla="*/ 0 w 85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5"/>
                  <a:gd name="T31" fmla="*/ 0 h 4"/>
                  <a:gd name="T32" fmla="*/ 85 w 85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5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76" y="4"/>
                    </a:lnTo>
                    <a:lnTo>
                      <a:pt x="85" y="4"/>
                    </a:lnTo>
                    <a:lnTo>
                      <a:pt x="85" y="0"/>
                    </a:lnTo>
                    <a:lnTo>
                      <a:pt x="7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93" name="Line 1150"/>
              <p:cNvSpPr>
                <a:spLocks noChangeShapeType="1"/>
              </p:cNvSpPr>
              <p:nvPr/>
            </p:nvSpPr>
            <p:spPr bwMode="auto">
              <a:xfrm>
                <a:off x="2060" y="272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94" name="Freeform 1151"/>
              <p:cNvSpPr>
                <a:spLocks/>
              </p:cNvSpPr>
              <p:nvPr/>
            </p:nvSpPr>
            <p:spPr bwMode="auto">
              <a:xfrm>
                <a:off x="2060" y="2714"/>
                <a:ext cx="2" cy="7"/>
              </a:xfrm>
              <a:custGeom>
                <a:avLst/>
                <a:gdLst>
                  <a:gd name="T0" fmla="*/ 0 w 6"/>
                  <a:gd name="T1" fmla="*/ 0 h 29"/>
                  <a:gd name="T2" fmla="*/ 0 w 6"/>
                  <a:gd name="T3" fmla="*/ 0 h 29"/>
                  <a:gd name="T4" fmla="*/ 0 w 6"/>
                  <a:gd name="T5" fmla="*/ 0 h 29"/>
                  <a:gd name="T6" fmla="*/ 0 w 6"/>
                  <a:gd name="T7" fmla="*/ 0 h 29"/>
                  <a:gd name="T8" fmla="*/ 0 w 6"/>
                  <a:gd name="T9" fmla="*/ 0 h 29"/>
                  <a:gd name="T10" fmla="*/ 0 w 6"/>
                  <a:gd name="T11" fmla="*/ 0 h 29"/>
                  <a:gd name="T12" fmla="*/ 0 w 6"/>
                  <a:gd name="T13" fmla="*/ 0 h 29"/>
                  <a:gd name="T14" fmla="*/ 0 w 6"/>
                  <a:gd name="T15" fmla="*/ 0 h 29"/>
                  <a:gd name="T16" fmla="*/ 0 w 6"/>
                  <a:gd name="T17" fmla="*/ 0 h 29"/>
                  <a:gd name="T18" fmla="*/ 0 w 6"/>
                  <a:gd name="T19" fmla="*/ 0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9"/>
                  <a:gd name="T32" fmla="*/ 6 w 6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9">
                    <a:moveTo>
                      <a:pt x="0" y="27"/>
                    </a:moveTo>
                    <a:lnTo>
                      <a:pt x="0" y="27"/>
                    </a:lnTo>
                    <a:lnTo>
                      <a:pt x="3" y="29"/>
                    </a:lnTo>
                    <a:lnTo>
                      <a:pt x="6" y="27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95" name="Line 1152"/>
              <p:cNvSpPr>
                <a:spLocks noChangeShapeType="1"/>
              </p:cNvSpPr>
              <p:nvPr/>
            </p:nvSpPr>
            <p:spPr bwMode="auto">
              <a:xfrm>
                <a:off x="2061" y="271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96" name="Freeform 1153"/>
              <p:cNvSpPr>
                <a:spLocks/>
              </p:cNvSpPr>
              <p:nvPr/>
            </p:nvSpPr>
            <p:spPr bwMode="auto">
              <a:xfrm>
                <a:off x="2060" y="2714"/>
                <a:ext cx="36" cy="1"/>
              </a:xfrm>
              <a:custGeom>
                <a:avLst/>
                <a:gdLst>
                  <a:gd name="T0" fmla="*/ 0 w 104"/>
                  <a:gd name="T1" fmla="*/ 0 h 6"/>
                  <a:gd name="T2" fmla="*/ 0 w 104"/>
                  <a:gd name="T3" fmla="*/ 0 h 6"/>
                  <a:gd name="T4" fmla="*/ 0 w 104"/>
                  <a:gd name="T5" fmla="*/ 0 h 6"/>
                  <a:gd name="T6" fmla="*/ 0 w 104"/>
                  <a:gd name="T7" fmla="*/ 0 h 6"/>
                  <a:gd name="T8" fmla="*/ 0 w 104"/>
                  <a:gd name="T9" fmla="*/ 0 h 6"/>
                  <a:gd name="T10" fmla="*/ 0 w 104"/>
                  <a:gd name="T11" fmla="*/ 0 h 6"/>
                  <a:gd name="T12" fmla="*/ 0 w 104"/>
                  <a:gd name="T13" fmla="*/ 0 h 6"/>
                  <a:gd name="T14" fmla="*/ 0 w 104"/>
                  <a:gd name="T15" fmla="*/ 0 h 6"/>
                  <a:gd name="T16" fmla="*/ 0 w 104"/>
                  <a:gd name="T17" fmla="*/ 0 h 6"/>
                  <a:gd name="T18" fmla="*/ 0 w 104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4"/>
                  <a:gd name="T31" fmla="*/ 0 h 6"/>
                  <a:gd name="T32" fmla="*/ 104 w 104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4" h="6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99" y="6"/>
                    </a:lnTo>
                    <a:lnTo>
                      <a:pt x="104" y="6"/>
                    </a:lnTo>
                    <a:lnTo>
                      <a:pt x="104" y="2"/>
                    </a:lnTo>
                    <a:lnTo>
                      <a:pt x="104" y="0"/>
                    </a:lnTo>
                    <a:lnTo>
                      <a:pt x="10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97" name="Line 1154"/>
              <p:cNvSpPr>
                <a:spLocks noChangeShapeType="1"/>
              </p:cNvSpPr>
              <p:nvPr/>
            </p:nvSpPr>
            <p:spPr bwMode="auto">
              <a:xfrm>
                <a:off x="2094" y="271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98" name="Freeform 1155"/>
              <p:cNvSpPr>
                <a:spLocks/>
              </p:cNvSpPr>
              <p:nvPr/>
            </p:nvSpPr>
            <p:spPr bwMode="auto">
              <a:xfrm>
                <a:off x="2094" y="2707"/>
                <a:ext cx="2" cy="8"/>
              </a:xfrm>
              <a:custGeom>
                <a:avLst/>
                <a:gdLst>
                  <a:gd name="T0" fmla="*/ 0 w 5"/>
                  <a:gd name="T1" fmla="*/ 0 h 29"/>
                  <a:gd name="T2" fmla="*/ 0 w 5"/>
                  <a:gd name="T3" fmla="*/ 0 h 29"/>
                  <a:gd name="T4" fmla="*/ 0 w 5"/>
                  <a:gd name="T5" fmla="*/ 0 h 29"/>
                  <a:gd name="T6" fmla="*/ 0 w 5"/>
                  <a:gd name="T7" fmla="*/ 0 h 29"/>
                  <a:gd name="T8" fmla="*/ 0 w 5"/>
                  <a:gd name="T9" fmla="*/ 0 h 29"/>
                  <a:gd name="T10" fmla="*/ 0 w 5"/>
                  <a:gd name="T11" fmla="*/ 0 h 29"/>
                  <a:gd name="T12" fmla="*/ 0 w 5"/>
                  <a:gd name="T13" fmla="*/ 0 h 29"/>
                  <a:gd name="T14" fmla="*/ 0 w 5"/>
                  <a:gd name="T15" fmla="*/ 0 h 29"/>
                  <a:gd name="T16" fmla="*/ 0 w 5"/>
                  <a:gd name="T17" fmla="*/ 0 h 29"/>
                  <a:gd name="T18" fmla="*/ 0 w 5"/>
                  <a:gd name="T19" fmla="*/ 0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29"/>
                  <a:gd name="T32" fmla="*/ 5 w 5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29">
                    <a:moveTo>
                      <a:pt x="0" y="25"/>
                    </a:moveTo>
                    <a:lnTo>
                      <a:pt x="0" y="29"/>
                    </a:lnTo>
                    <a:lnTo>
                      <a:pt x="2" y="29"/>
                    </a:lnTo>
                    <a:lnTo>
                      <a:pt x="5" y="29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99" name="Line 1156"/>
              <p:cNvSpPr>
                <a:spLocks noChangeShapeType="1"/>
              </p:cNvSpPr>
              <p:nvPr/>
            </p:nvSpPr>
            <p:spPr bwMode="auto">
              <a:xfrm>
                <a:off x="2095" y="270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00" name="Freeform 1157"/>
              <p:cNvSpPr>
                <a:spLocks/>
              </p:cNvSpPr>
              <p:nvPr/>
            </p:nvSpPr>
            <p:spPr bwMode="auto">
              <a:xfrm>
                <a:off x="2094" y="2707"/>
                <a:ext cx="6" cy="1"/>
              </a:xfrm>
              <a:custGeom>
                <a:avLst/>
                <a:gdLst>
                  <a:gd name="T0" fmla="*/ 0 w 16"/>
                  <a:gd name="T1" fmla="*/ 0 h 4"/>
                  <a:gd name="T2" fmla="*/ 0 w 16"/>
                  <a:gd name="T3" fmla="*/ 0 h 4"/>
                  <a:gd name="T4" fmla="*/ 0 w 16"/>
                  <a:gd name="T5" fmla="*/ 0 h 4"/>
                  <a:gd name="T6" fmla="*/ 0 w 16"/>
                  <a:gd name="T7" fmla="*/ 0 h 4"/>
                  <a:gd name="T8" fmla="*/ 0 w 16"/>
                  <a:gd name="T9" fmla="*/ 0 h 4"/>
                  <a:gd name="T10" fmla="*/ 0 w 16"/>
                  <a:gd name="T11" fmla="*/ 0 h 4"/>
                  <a:gd name="T12" fmla="*/ 0 w 16"/>
                  <a:gd name="T13" fmla="*/ 0 h 4"/>
                  <a:gd name="T14" fmla="*/ 0 w 16"/>
                  <a:gd name="T15" fmla="*/ 0 h 4"/>
                  <a:gd name="T16" fmla="*/ 0 w 16"/>
                  <a:gd name="T17" fmla="*/ 0 h 4"/>
                  <a:gd name="T18" fmla="*/ 0 w 16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"/>
                  <a:gd name="T31" fmla="*/ 0 h 4"/>
                  <a:gd name="T32" fmla="*/ 16 w 16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7" y="4"/>
                    </a:lnTo>
                    <a:lnTo>
                      <a:pt x="13" y="4"/>
                    </a:lnTo>
                    <a:lnTo>
                      <a:pt x="16" y="4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01" name="Line 1158"/>
              <p:cNvSpPr>
                <a:spLocks noChangeShapeType="1"/>
              </p:cNvSpPr>
              <p:nvPr/>
            </p:nvSpPr>
            <p:spPr bwMode="auto">
              <a:xfrm>
                <a:off x="2098" y="270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02" name="Freeform 1159"/>
              <p:cNvSpPr>
                <a:spLocks/>
              </p:cNvSpPr>
              <p:nvPr/>
            </p:nvSpPr>
            <p:spPr bwMode="auto">
              <a:xfrm>
                <a:off x="2098" y="2700"/>
                <a:ext cx="1" cy="9"/>
              </a:xfrm>
              <a:custGeom>
                <a:avLst/>
                <a:gdLst>
                  <a:gd name="T0" fmla="*/ 0 w 2"/>
                  <a:gd name="T1" fmla="*/ 0 h 31"/>
                  <a:gd name="T2" fmla="*/ 0 w 2"/>
                  <a:gd name="T3" fmla="*/ 0 h 31"/>
                  <a:gd name="T4" fmla="*/ 1 w 2"/>
                  <a:gd name="T5" fmla="*/ 0 h 31"/>
                  <a:gd name="T6" fmla="*/ 1 w 2"/>
                  <a:gd name="T7" fmla="*/ 0 h 31"/>
                  <a:gd name="T8" fmla="*/ 1 w 2"/>
                  <a:gd name="T9" fmla="*/ 0 h 31"/>
                  <a:gd name="T10" fmla="*/ 1 w 2"/>
                  <a:gd name="T11" fmla="*/ 0 h 31"/>
                  <a:gd name="T12" fmla="*/ 1 w 2"/>
                  <a:gd name="T13" fmla="*/ 0 h 31"/>
                  <a:gd name="T14" fmla="*/ 0 w 2"/>
                  <a:gd name="T15" fmla="*/ 0 h 31"/>
                  <a:gd name="T16" fmla="*/ 0 w 2"/>
                  <a:gd name="T17" fmla="*/ 0 h 31"/>
                  <a:gd name="T18" fmla="*/ 0 w 2"/>
                  <a:gd name="T19" fmla="*/ 0 h 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"/>
                  <a:gd name="T31" fmla="*/ 0 h 31"/>
                  <a:gd name="T32" fmla="*/ 2 w 2"/>
                  <a:gd name="T33" fmla="*/ 31 h 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" h="31">
                    <a:moveTo>
                      <a:pt x="0" y="29"/>
                    </a:moveTo>
                    <a:lnTo>
                      <a:pt x="0" y="29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2" y="7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03" name="Line 1160"/>
              <p:cNvSpPr>
                <a:spLocks noChangeShapeType="1"/>
              </p:cNvSpPr>
              <p:nvPr/>
            </p:nvSpPr>
            <p:spPr bwMode="auto">
              <a:xfrm>
                <a:off x="2099" y="270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04" name="Freeform 1161"/>
              <p:cNvSpPr>
                <a:spLocks/>
              </p:cNvSpPr>
              <p:nvPr/>
            </p:nvSpPr>
            <p:spPr bwMode="auto">
              <a:xfrm>
                <a:off x="2098" y="2700"/>
                <a:ext cx="15" cy="2"/>
              </a:xfrm>
              <a:custGeom>
                <a:avLst/>
                <a:gdLst>
                  <a:gd name="T0" fmla="*/ 0 w 44"/>
                  <a:gd name="T1" fmla="*/ 0 h 7"/>
                  <a:gd name="T2" fmla="*/ 0 w 44"/>
                  <a:gd name="T3" fmla="*/ 0 h 7"/>
                  <a:gd name="T4" fmla="*/ 0 w 44"/>
                  <a:gd name="T5" fmla="*/ 0 h 7"/>
                  <a:gd name="T6" fmla="*/ 0 w 44"/>
                  <a:gd name="T7" fmla="*/ 0 h 7"/>
                  <a:gd name="T8" fmla="*/ 0 w 44"/>
                  <a:gd name="T9" fmla="*/ 0 h 7"/>
                  <a:gd name="T10" fmla="*/ 0 w 44"/>
                  <a:gd name="T11" fmla="*/ 0 h 7"/>
                  <a:gd name="T12" fmla="*/ 0 w 44"/>
                  <a:gd name="T13" fmla="*/ 0 h 7"/>
                  <a:gd name="T14" fmla="*/ 0 w 44"/>
                  <a:gd name="T15" fmla="*/ 0 h 7"/>
                  <a:gd name="T16" fmla="*/ 0 w 44"/>
                  <a:gd name="T17" fmla="*/ 0 h 7"/>
                  <a:gd name="T18" fmla="*/ 0 w 44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7"/>
                  <a:gd name="T32" fmla="*/ 44 w 44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7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38" y="7"/>
                    </a:lnTo>
                    <a:lnTo>
                      <a:pt x="44" y="7"/>
                    </a:lnTo>
                    <a:lnTo>
                      <a:pt x="44" y="4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05" name="Line 1162"/>
              <p:cNvSpPr>
                <a:spLocks noChangeShapeType="1"/>
              </p:cNvSpPr>
              <p:nvPr/>
            </p:nvSpPr>
            <p:spPr bwMode="auto">
              <a:xfrm>
                <a:off x="2111" y="270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06" name="Freeform 1163"/>
              <p:cNvSpPr>
                <a:spLocks/>
              </p:cNvSpPr>
              <p:nvPr/>
            </p:nvSpPr>
            <p:spPr bwMode="auto">
              <a:xfrm>
                <a:off x="2111" y="2695"/>
                <a:ext cx="2" cy="7"/>
              </a:xfrm>
              <a:custGeom>
                <a:avLst/>
                <a:gdLst>
                  <a:gd name="T0" fmla="*/ 0 w 6"/>
                  <a:gd name="T1" fmla="*/ 0 h 28"/>
                  <a:gd name="T2" fmla="*/ 0 w 6"/>
                  <a:gd name="T3" fmla="*/ 0 h 28"/>
                  <a:gd name="T4" fmla="*/ 0 w 6"/>
                  <a:gd name="T5" fmla="*/ 0 h 28"/>
                  <a:gd name="T6" fmla="*/ 0 w 6"/>
                  <a:gd name="T7" fmla="*/ 0 h 28"/>
                  <a:gd name="T8" fmla="*/ 0 w 6"/>
                  <a:gd name="T9" fmla="*/ 0 h 28"/>
                  <a:gd name="T10" fmla="*/ 0 w 6"/>
                  <a:gd name="T11" fmla="*/ 0 h 28"/>
                  <a:gd name="T12" fmla="*/ 0 w 6"/>
                  <a:gd name="T13" fmla="*/ 0 h 28"/>
                  <a:gd name="T14" fmla="*/ 0 w 6"/>
                  <a:gd name="T15" fmla="*/ 0 h 28"/>
                  <a:gd name="T16" fmla="*/ 0 w 6"/>
                  <a:gd name="T17" fmla="*/ 0 h 28"/>
                  <a:gd name="T18" fmla="*/ 0 w 6"/>
                  <a:gd name="T19" fmla="*/ 0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28"/>
                  <a:gd name="T32" fmla="*/ 6 w 6"/>
                  <a:gd name="T33" fmla="*/ 28 h 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28">
                    <a:moveTo>
                      <a:pt x="0" y="25"/>
                    </a:moveTo>
                    <a:lnTo>
                      <a:pt x="2" y="28"/>
                    </a:lnTo>
                    <a:lnTo>
                      <a:pt x="6" y="28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07" name="Line 1164"/>
              <p:cNvSpPr>
                <a:spLocks noChangeShapeType="1"/>
              </p:cNvSpPr>
              <p:nvPr/>
            </p:nvSpPr>
            <p:spPr bwMode="auto">
              <a:xfrm>
                <a:off x="2111" y="2695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08" name="Freeform 1165"/>
              <p:cNvSpPr>
                <a:spLocks/>
              </p:cNvSpPr>
              <p:nvPr/>
            </p:nvSpPr>
            <p:spPr bwMode="auto">
              <a:xfrm>
                <a:off x="2111" y="2695"/>
                <a:ext cx="5" cy="0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0 h 3"/>
                  <a:gd name="T6" fmla="*/ 0 w 17"/>
                  <a:gd name="T7" fmla="*/ 0 h 3"/>
                  <a:gd name="T8" fmla="*/ 0 w 17"/>
                  <a:gd name="T9" fmla="*/ 0 h 3"/>
                  <a:gd name="T10" fmla="*/ 0 w 17"/>
                  <a:gd name="T11" fmla="*/ 0 h 3"/>
                  <a:gd name="T12" fmla="*/ 0 w 17"/>
                  <a:gd name="T13" fmla="*/ 0 h 3"/>
                  <a:gd name="T14" fmla="*/ 0 w 17"/>
                  <a:gd name="T15" fmla="*/ 0 h 3"/>
                  <a:gd name="T16" fmla="*/ 0 w 17"/>
                  <a:gd name="T17" fmla="*/ 0 h 3"/>
                  <a:gd name="T18" fmla="*/ 0 w 17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3"/>
                  <a:gd name="T32" fmla="*/ 17 w 17"/>
                  <a:gd name="T33" fmla="*/ 0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11" y="3"/>
                    </a:lnTo>
                    <a:lnTo>
                      <a:pt x="17" y="3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09" name="Line 1166"/>
              <p:cNvSpPr>
                <a:spLocks noChangeShapeType="1"/>
              </p:cNvSpPr>
              <p:nvPr/>
            </p:nvSpPr>
            <p:spPr bwMode="auto">
              <a:xfrm>
                <a:off x="2114" y="269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10" name="Freeform 1167"/>
              <p:cNvSpPr>
                <a:spLocks/>
              </p:cNvSpPr>
              <p:nvPr/>
            </p:nvSpPr>
            <p:spPr bwMode="auto">
              <a:xfrm>
                <a:off x="2114" y="2688"/>
                <a:ext cx="2" cy="8"/>
              </a:xfrm>
              <a:custGeom>
                <a:avLst/>
                <a:gdLst>
                  <a:gd name="T0" fmla="*/ 0 w 6"/>
                  <a:gd name="T1" fmla="*/ 0 h 31"/>
                  <a:gd name="T2" fmla="*/ 0 w 6"/>
                  <a:gd name="T3" fmla="*/ 0 h 31"/>
                  <a:gd name="T4" fmla="*/ 0 w 6"/>
                  <a:gd name="T5" fmla="*/ 0 h 31"/>
                  <a:gd name="T6" fmla="*/ 0 w 6"/>
                  <a:gd name="T7" fmla="*/ 0 h 31"/>
                  <a:gd name="T8" fmla="*/ 0 w 6"/>
                  <a:gd name="T9" fmla="*/ 0 h 31"/>
                  <a:gd name="T10" fmla="*/ 0 w 6"/>
                  <a:gd name="T11" fmla="*/ 0 h 31"/>
                  <a:gd name="T12" fmla="*/ 0 w 6"/>
                  <a:gd name="T13" fmla="*/ 0 h 31"/>
                  <a:gd name="T14" fmla="*/ 0 w 6"/>
                  <a:gd name="T15" fmla="*/ 0 h 31"/>
                  <a:gd name="T16" fmla="*/ 0 w 6"/>
                  <a:gd name="T17" fmla="*/ 0 h 31"/>
                  <a:gd name="T18" fmla="*/ 0 w 6"/>
                  <a:gd name="T19" fmla="*/ 0 h 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31"/>
                  <a:gd name="T32" fmla="*/ 6 w 6"/>
                  <a:gd name="T33" fmla="*/ 31 h 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31">
                    <a:moveTo>
                      <a:pt x="0" y="27"/>
                    </a:moveTo>
                    <a:lnTo>
                      <a:pt x="0" y="27"/>
                    </a:lnTo>
                    <a:lnTo>
                      <a:pt x="2" y="31"/>
                    </a:lnTo>
                    <a:lnTo>
                      <a:pt x="6" y="27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11" name="Line 1168"/>
              <p:cNvSpPr>
                <a:spLocks noChangeShapeType="1"/>
              </p:cNvSpPr>
              <p:nvPr/>
            </p:nvSpPr>
            <p:spPr bwMode="auto">
              <a:xfrm>
                <a:off x="2115" y="268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" name="Group 1581"/>
            <p:cNvGrpSpPr>
              <a:grpSpLocks/>
            </p:cNvGrpSpPr>
            <p:nvPr/>
          </p:nvGrpSpPr>
          <p:grpSpPr bwMode="auto">
            <a:xfrm>
              <a:off x="2114" y="1759"/>
              <a:ext cx="2818" cy="931"/>
              <a:chOff x="2114" y="1759"/>
              <a:chExt cx="2818" cy="931"/>
            </a:xfrm>
          </p:grpSpPr>
          <p:grpSp>
            <p:nvGrpSpPr>
              <p:cNvPr id="24" name="Group 1170"/>
              <p:cNvGrpSpPr>
                <a:grpSpLocks/>
              </p:cNvGrpSpPr>
              <p:nvPr/>
            </p:nvGrpSpPr>
            <p:grpSpPr bwMode="auto">
              <a:xfrm>
                <a:off x="2114" y="2186"/>
                <a:ext cx="846" cy="504"/>
                <a:chOff x="2436" y="2274"/>
                <a:chExt cx="830" cy="608"/>
              </a:xfrm>
            </p:grpSpPr>
            <p:sp>
              <p:nvSpPr>
                <p:cNvPr id="319812" name="Freeform 1171"/>
                <p:cNvSpPr>
                  <a:spLocks/>
                </p:cNvSpPr>
                <p:nvPr/>
              </p:nvSpPr>
              <p:spPr bwMode="auto">
                <a:xfrm>
                  <a:off x="2436" y="2880"/>
                  <a:ext cx="84" cy="2"/>
                </a:xfrm>
                <a:custGeom>
                  <a:avLst/>
                  <a:gdLst>
                    <a:gd name="T0" fmla="*/ 0 w 251"/>
                    <a:gd name="T1" fmla="*/ 0 h 6"/>
                    <a:gd name="T2" fmla="*/ 0 w 251"/>
                    <a:gd name="T3" fmla="*/ 0 h 6"/>
                    <a:gd name="T4" fmla="*/ 0 w 251"/>
                    <a:gd name="T5" fmla="*/ 0 h 6"/>
                    <a:gd name="T6" fmla="*/ 0 w 251"/>
                    <a:gd name="T7" fmla="*/ 0 h 6"/>
                    <a:gd name="T8" fmla="*/ 0 w 251"/>
                    <a:gd name="T9" fmla="*/ 0 h 6"/>
                    <a:gd name="T10" fmla="*/ 0 w 251"/>
                    <a:gd name="T11" fmla="*/ 0 h 6"/>
                    <a:gd name="T12" fmla="*/ 0 w 251"/>
                    <a:gd name="T13" fmla="*/ 0 h 6"/>
                    <a:gd name="T14" fmla="*/ 0 w 251"/>
                    <a:gd name="T15" fmla="*/ 0 h 6"/>
                    <a:gd name="T16" fmla="*/ 0 w 251"/>
                    <a:gd name="T17" fmla="*/ 0 h 6"/>
                    <a:gd name="T18" fmla="*/ 0 w 251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51"/>
                    <a:gd name="T31" fmla="*/ 0 h 6"/>
                    <a:gd name="T32" fmla="*/ 251 w 251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51" h="6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246" y="6"/>
                      </a:lnTo>
                      <a:lnTo>
                        <a:pt x="251" y="6"/>
                      </a:lnTo>
                      <a:lnTo>
                        <a:pt x="251" y="3"/>
                      </a:lnTo>
                      <a:lnTo>
                        <a:pt x="251" y="0"/>
                      </a:lnTo>
                      <a:lnTo>
                        <a:pt x="248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13" name="Line 1172"/>
                <p:cNvSpPr>
                  <a:spLocks noChangeShapeType="1"/>
                </p:cNvSpPr>
                <p:nvPr/>
              </p:nvSpPr>
              <p:spPr bwMode="auto">
                <a:xfrm>
                  <a:off x="2518" y="288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14" name="Freeform 1173"/>
                <p:cNvSpPr>
                  <a:spLocks/>
                </p:cNvSpPr>
                <p:nvPr/>
              </p:nvSpPr>
              <p:spPr bwMode="auto">
                <a:xfrm>
                  <a:off x="2518" y="2871"/>
                  <a:ext cx="2" cy="11"/>
                </a:xfrm>
                <a:custGeom>
                  <a:avLst/>
                  <a:gdLst>
                    <a:gd name="T0" fmla="*/ 0 w 5"/>
                    <a:gd name="T1" fmla="*/ 0 h 31"/>
                    <a:gd name="T2" fmla="*/ 0 w 5"/>
                    <a:gd name="T3" fmla="*/ 0 h 31"/>
                    <a:gd name="T4" fmla="*/ 0 w 5"/>
                    <a:gd name="T5" fmla="*/ 0 h 31"/>
                    <a:gd name="T6" fmla="*/ 0 w 5"/>
                    <a:gd name="T7" fmla="*/ 0 h 31"/>
                    <a:gd name="T8" fmla="*/ 0 w 5"/>
                    <a:gd name="T9" fmla="*/ 0 h 31"/>
                    <a:gd name="T10" fmla="*/ 0 w 5"/>
                    <a:gd name="T11" fmla="*/ 0 h 31"/>
                    <a:gd name="T12" fmla="*/ 0 w 5"/>
                    <a:gd name="T13" fmla="*/ 0 h 31"/>
                    <a:gd name="T14" fmla="*/ 0 w 5"/>
                    <a:gd name="T15" fmla="*/ 0 h 31"/>
                    <a:gd name="T16" fmla="*/ 0 w 5"/>
                    <a:gd name="T17" fmla="*/ 0 h 31"/>
                    <a:gd name="T18" fmla="*/ 0 w 5"/>
                    <a:gd name="T19" fmla="*/ 0 h 3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31"/>
                    <a:gd name="T32" fmla="*/ 5 w 5"/>
                    <a:gd name="T33" fmla="*/ 31 h 3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31">
                      <a:moveTo>
                        <a:pt x="0" y="28"/>
                      </a:moveTo>
                      <a:lnTo>
                        <a:pt x="0" y="31"/>
                      </a:lnTo>
                      <a:lnTo>
                        <a:pt x="2" y="31"/>
                      </a:lnTo>
                      <a:lnTo>
                        <a:pt x="5" y="31"/>
                      </a:lnTo>
                      <a:lnTo>
                        <a:pt x="5" y="10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15" name="Line 1174"/>
                <p:cNvSpPr>
                  <a:spLocks noChangeShapeType="1"/>
                </p:cNvSpPr>
                <p:nvPr/>
              </p:nvSpPr>
              <p:spPr bwMode="auto">
                <a:xfrm>
                  <a:off x="2519" y="287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16" name="Freeform 1175"/>
                <p:cNvSpPr>
                  <a:spLocks/>
                </p:cNvSpPr>
                <p:nvPr/>
              </p:nvSpPr>
              <p:spPr bwMode="auto">
                <a:xfrm>
                  <a:off x="2518" y="2871"/>
                  <a:ext cx="22" cy="2"/>
                </a:xfrm>
                <a:custGeom>
                  <a:avLst/>
                  <a:gdLst>
                    <a:gd name="T0" fmla="*/ 0 w 66"/>
                    <a:gd name="T1" fmla="*/ 0 h 6"/>
                    <a:gd name="T2" fmla="*/ 0 w 66"/>
                    <a:gd name="T3" fmla="*/ 0 h 6"/>
                    <a:gd name="T4" fmla="*/ 0 w 66"/>
                    <a:gd name="T5" fmla="*/ 0 h 6"/>
                    <a:gd name="T6" fmla="*/ 0 w 66"/>
                    <a:gd name="T7" fmla="*/ 0 h 6"/>
                    <a:gd name="T8" fmla="*/ 0 w 66"/>
                    <a:gd name="T9" fmla="*/ 0 h 6"/>
                    <a:gd name="T10" fmla="*/ 0 w 66"/>
                    <a:gd name="T11" fmla="*/ 0 h 6"/>
                    <a:gd name="T12" fmla="*/ 0 w 66"/>
                    <a:gd name="T13" fmla="*/ 0 h 6"/>
                    <a:gd name="T14" fmla="*/ 0 w 66"/>
                    <a:gd name="T15" fmla="*/ 0 h 6"/>
                    <a:gd name="T16" fmla="*/ 0 w 66"/>
                    <a:gd name="T17" fmla="*/ 0 h 6"/>
                    <a:gd name="T18" fmla="*/ 0 w 66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6"/>
                    <a:gd name="T31" fmla="*/ 0 h 6"/>
                    <a:gd name="T32" fmla="*/ 66 w 66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6" h="6">
                      <a:moveTo>
                        <a:pt x="2" y="0"/>
                      </a:move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57" y="6"/>
                      </a:lnTo>
                      <a:lnTo>
                        <a:pt x="66" y="6"/>
                      </a:lnTo>
                      <a:lnTo>
                        <a:pt x="66" y="4"/>
                      </a:lnTo>
                      <a:lnTo>
                        <a:pt x="6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17" name="Line 1176"/>
                <p:cNvSpPr>
                  <a:spLocks noChangeShapeType="1"/>
                </p:cNvSpPr>
                <p:nvPr/>
              </p:nvSpPr>
              <p:spPr bwMode="auto">
                <a:xfrm>
                  <a:off x="2539" y="287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18" name="Freeform 1177"/>
                <p:cNvSpPr>
                  <a:spLocks/>
                </p:cNvSpPr>
                <p:nvPr/>
              </p:nvSpPr>
              <p:spPr bwMode="auto">
                <a:xfrm>
                  <a:off x="2539" y="2863"/>
                  <a:ext cx="1" cy="10"/>
                </a:xfrm>
                <a:custGeom>
                  <a:avLst/>
                  <a:gdLst>
                    <a:gd name="T0" fmla="*/ 0 w 5"/>
                    <a:gd name="T1" fmla="*/ 0 h 31"/>
                    <a:gd name="T2" fmla="*/ 0 w 5"/>
                    <a:gd name="T3" fmla="*/ 0 h 31"/>
                    <a:gd name="T4" fmla="*/ 0 w 5"/>
                    <a:gd name="T5" fmla="*/ 0 h 31"/>
                    <a:gd name="T6" fmla="*/ 0 w 5"/>
                    <a:gd name="T7" fmla="*/ 0 h 31"/>
                    <a:gd name="T8" fmla="*/ 0 w 5"/>
                    <a:gd name="T9" fmla="*/ 0 h 31"/>
                    <a:gd name="T10" fmla="*/ 0 w 5"/>
                    <a:gd name="T11" fmla="*/ 0 h 31"/>
                    <a:gd name="T12" fmla="*/ 0 w 5"/>
                    <a:gd name="T13" fmla="*/ 0 h 31"/>
                    <a:gd name="T14" fmla="*/ 0 w 5"/>
                    <a:gd name="T15" fmla="*/ 0 h 31"/>
                    <a:gd name="T16" fmla="*/ 0 w 5"/>
                    <a:gd name="T17" fmla="*/ 0 h 31"/>
                    <a:gd name="T18" fmla="*/ 0 w 5"/>
                    <a:gd name="T19" fmla="*/ 0 h 3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31"/>
                    <a:gd name="T32" fmla="*/ 5 w 5"/>
                    <a:gd name="T33" fmla="*/ 31 h 3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31">
                      <a:moveTo>
                        <a:pt x="0" y="29"/>
                      </a:moveTo>
                      <a:lnTo>
                        <a:pt x="0" y="31"/>
                      </a:lnTo>
                      <a:lnTo>
                        <a:pt x="2" y="31"/>
                      </a:lnTo>
                      <a:lnTo>
                        <a:pt x="5" y="31"/>
                      </a:lnTo>
                      <a:lnTo>
                        <a:pt x="5" y="10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19" name="Line 1178"/>
                <p:cNvSpPr>
                  <a:spLocks noChangeShapeType="1"/>
                </p:cNvSpPr>
                <p:nvPr/>
              </p:nvSpPr>
              <p:spPr bwMode="auto">
                <a:xfrm>
                  <a:off x="2539" y="286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20" name="Freeform 1179"/>
                <p:cNvSpPr>
                  <a:spLocks/>
                </p:cNvSpPr>
                <p:nvPr/>
              </p:nvSpPr>
              <p:spPr bwMode="auto">
                <a:xfrm>
                  <a:off x="2539" y="2863"/>
                  <a:ext cx="28" cy="2"/>
                </a:xfrm>
                <a:custGeom>
                  <a:avLst/>
                  <a:gdLst>
                    <a:gd name="T0" fmla="*/ 0 w 84"/>
                    <a:gd name="T1" fmla="*/ 0 h 6"/>
                    <a:gd name="T2" fmla="*/ 0 w 84"/>
                    <a:gd name="T3" fmla="*/ 0 h 6"/>
                    <a:gd name="T4" fmla="*/ 0 w 84"/>
                    <a:gd name="T5" fmla="*/ 0 h 6"/>
                    <a:gd name="T6" fmla="*/ 0 w 84"/>
                    <a:gd name="T7" fmla="*/ 0 h 6"/>
                    <a:gd name="T8" fmla="*/ 0 w 84"/>
                    <a:gd name="T9" fmla="*/ 0 h 6"/>
                    <a:gd name="T10" fmla="*/ 0 w 84"/>
                    <a:gd name="T11" fmla="*/ 0 h 6"/>
                    <a:gd name="T12" fmla="*/ 0 w 84"/>
                    <a:gd name="T13" fmla="*/ 0 h 6"/>
                    <a:gd name="T14" fmla="*/ 0 w 84"/>
                    <a:gd name="T15" fmla="*/ 0 h 6"/>
                    <a:gd name="T16" fmla="*/ 0 w 84"/>
                    <a:gd name="T17" fmla="*/ 0 h 6"/>
                    <a:gd name="T18" fmla="*/ 0 w 8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4"/>
                    <a:gd name="T31" fmla="*/ 0 h 6"/>
                    <a:gd name="T32" fmla="*/ 84 w 8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4" h="6">
                      <a:moveTo>
                        <a:pt x="2" y="0"/>
                      </a:move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76" y="6"/>
                      </a:lnTo>
                      <a:lnTo>
                        <a:pt x="81" y="6"/>
                      </a:lnTo>
                      <a:lnTo>
                        <a:pt x="84" y="4"/>
                      </a:lnTo>
                      <a:lnTo>
                        <a:pt x="81" y="4"/>
                      </a:lnTo>
                      <a:lnTo>
                        <a:pt x="79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21" name="Line 1180"/>
                <p:cNvSpPr>
                  <a:spLocks noChangeShapeType="1"/>
                </p:cNvSpPr>
                <p:nvPr/>
              </p:nvSpPr>
              <p:spPr bwMode="auto">
                <a:xfrm>
                  <a:off x="2565" y="286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22" name="Freeform 1181"/>
                <p:cNvSpPr>
                  <a:spLocks/>
                </p:cNvSpPr>
                <p:nvPr/>
              </p:nvSpPr>
              <p:spPr bwMode="auto">
                <a:xfrm>
                  <a:off x="2565" y="2855"/>
                  <a:ext cx="1" cy="10"/>
                </a:xfrm>
                <a:custGeom>
                  <a:avLst/>
                  <a:gdLst>
                    <a:gd name="T0" fmla="*/ 0 w 2"/>
                    <a:gd name="T1" fmla="*/ 0 h 30"/>
                    <a:gd name="T2" fmla="*/ 0 w 2"/>
                    <a:gd name="T3" fmla="*/ 0 h 30"/>
                    <a:gd name="T4" fmla="*/ 1 w 2"/>
                    <a:gd name="T5" fmla="*/ 0 h 30"/>
                    <a:gd name="T6" fmla="*/ 1 w 2"/>
                    <a:gd name="T7" fmla="*/ 0 h 30"/>
                    <a:gd name="T8" fmla="*/ 1 w 2"/>
                    <a:gd name="T9" fmla="*/ 0 h 30"/>
                    <a:gd name="T10" fmla="*/ 1 w 2"/>
                    <a:gd name="T11" fmla="*/ 0 h 30"/>
                    <a:gd name="T12" fmla="*/ 1 w 2"/>
                    <a:gd name="T13" fmla="*/ 0 h 30"/>
                    <a:gd name="T14" fmla="*/ 0 w 2"/>
                    <a:gd name="T15" fmla="*/ 0 h 30"/>
                    <a:gd name="T16" fmla="*/ 0 w 2"/>
                    <a:gd name="T17" fmla="*/ 0 h 30"/>
                    <a:gd name="T18" fmla="*/ 0 w 2"/>
                    <a:gd name="T19" fmla="*/ 0 h 3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30"/>
                    <a:gd name="T32" fmla="*/ 2 w 2"/>
                    <a:gd name="T33" fmla="*/ 30 h 3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30">
                      <a:moveTo>
                        <a:pt x="0" y="28"/>
                      </a:moveTo>
                      <a:lnTo>
                        <a:pt x="0" y="30"/>
                      </a:lnTo>
                      <a:lnTo>
                        <a:pt x="2" y="30"/>
                      </a:lnTo>
                      <a:lnTo>
                        <a:pt x="2" y="7"/>
                      </a:lnTo>
                      <a:lnTo>
                        <a:pt x="2" y="3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23" name="Line 1182"/>
                <p:cNvSpPr>
                  <a:spLocks noChangeShapeType="1"/>
                </p:cNvSpPr>
                <p:nvPr/>
              </p:nvSpPr>
              <p:spPr bwMode="auto">
                <a:xfrm>
                  <a:off x="2566" y="285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24" name="Freeform 1183"/>
                <p:cNvSpPr>
                  <a:spLocks/>
                </p:cNvSpPr>
                <p:nvPr/>
              </p:nvSpPr>
              <p:spPr bwMode="auto">
                <a:xfrm>
                  <a:off x="2565" y="2855"/>
                  <a:ext cx="4" cy="2"/>
                </a:xfrm>
                <a:custGeom>
                  <a:avLst/>
                  <a:gdLst>
                    <a:gd name="T0" fmla="*/ 0 w 13"/>
                    <a:gd name="T1" fmla="*/ 0 h 7"/>
                    <a:gd name="T2" fmla="*/ 0 w 13"/>
                    <a:gd name="T3" fmla="*/ 0 h 7"/>
                    <a:gd name="T4" fmla="*/ 0 w 13"/>
                    <a:gd name="T5" fmla="*/ 0 h 7"/>
                    <a:gd name="T6" fmla="*/ 0 w 13"/>
                    <a:gd name="T7" fmla="*/ 0 h 7"/>
                    <a:gd name="T8" fmla="*/ 0 w 13"/>
                    <a:gd name="T9" fmla="*/ 0 h 7"/>
                    <a:gd name="T10" fmla="*/ 0 w 13"/>
                    <a:gd name="T11" fmla="*/ 0 h 7"/>
                    <a:gd name="T12" fmla="*/ 0 w 13"/>
                    <a:gd name="T13" fmla="*/ 0 h 7"/>
                    <a:gd name="T14" fmla="*/ 0 w 13"/>
                    <a:gd name="T15" fmla="*/ 0 h 7"/>
                    <a:gd name="T16" fmla="*/ 0 w 13"/>
                    <a:gd name="T17" fmla="*/ 0 h 7"/>
                    <a:gd name="T18" fmla="*/ 0 w 13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3"/>
                    <a:gd name="T31" fmla="*/ 0 h 7"/>
                    <a:gd name="T32" fmla="*/ 13 w 13"/>
                    <a:gd name="T33" fmla="*/ 7 h 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3" h="7">
                      <a:moveTo>
                        <a:pt x="2" y="0"/>
                      </a:moveTo>
                      <a:lnTo>
                        <a:pt x="0" y="3"/>
                      </a:lnTo>
                      <a:lnTo>
                        <a:pt x="0" y="7"/>
                      </a:lnTo>
                      <a:lnTo>
                        <a:pt x="8" y="7"/>
                      </a:lnTo>
                      <a:lnTo>
                        <a:pt x="13" y="7"/>
                      </a:lnTo>
                      <a:lnTo>
                        <a:pt x="13" y="3"/>
                      </a:lnTo>
                      <a:lnTo>
                        <a:pt x="1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25" name="Line 1184"/>
                <p:cNvSpPr>
                  <a:spLocks noChangeShapeType="1"/>
                </p:cNvSpPr>
                <p:nvPr/>
              </p:nvSpPr>
              <p:spPr bwMode="auto">
                <a:xfrm>
                  <a:off x="2568" y="285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26" name="Freeform 1185"/>
                <p:cNvSpPr>
                  <a:spLocks/>
                </p:cNvSpPr>
                <p:nvPr/>
              </p:nvSpPr>
              <p:spPr bwMode="auto">
                <a:xfrm>
                  <a:off x="2568" y="2847"/>
                  <a:ext cx="1" cy="10"/>
                </a:xfrm>
                <a:custGeom>
                  <a:avLst/>
                  <a:gdLst>
                    <a:gd name="T0" fmla="*/ 0 w 5"/>
                    <a:gd name="T1" fmla="*/ 0 h 31"/>
                    <a:gd name="T2" fmla="*/ 0 w 5"/>
                    <a:gd name="T3" fmla="*/ 0 h 31"/>
                    <a:gd name="T4" fmla="*/ 0 w 5"/>
                    <a:gd name="T5" fmla="*/ 0 h 31"/>
                    <a:gd name="T6" fmla="*/ 0 w 5"/>
                    <a:gd name="T7" fmla="*/ 0 h 31"/>
                    <a:gd name="T8" fmla="*/ 0 w 5"/>
                    <a:gd name="T9" fmla="*/ 0 h 31"/>
                    <a:gd name="T10" fmla="*/ 0 w 5"/>
                    <a:gd name="T11" fmla="*/ 0 h 31"/>
                    <a:gd name="T12" fmla="*/ 0 w 5"/>
                    <a:gd name="T13" fmla="*/ 0 h 31"/>
                    <a:gd name="T14" fmla="*/ 0 w 5"/>
                    <a:gd name="T15" fmla="*/ 0 h 31"/>
                    <a:gd name="T16" fmla="*/ 0 w 5"/>
                    <a:gd name="T17" fmla="*/ 0 h 31"/>
                    <a:gd name="T18" fmla="*/ 0 w 5"/>
                    <a:gd name="T19" fmla="*/ 0 h 3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31"/>
                    <a:gd name="T32" fmla="*/ 5 w 5"/>
                    <a:gd name="T33" fmla="*/ 31 h 3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31">
                      <a:moveTo>
                        <a:pt x="0" y="27"/>
                      </a:moveTo>
                      <a:lnTo>
                        <a:pt x="3" y="31"/>
                      </a:lnTo>
                      <a:lnTo>
                        <a:pt x="5" y="31"/>
                      </a:lnTo>
                      <a:lnTo>
                        <a:pt x="5" y="6"/>
                      </a:lnTo>
                      <a:lnTo>
                        <a:pt x="5" y="2"/>
                      </a:lnTo>
                      <a:lnTo>
                        <a:pt x="3" y="0"/>
                      </a:lnTo>
                      <a:lnTo>
                        <a:pt x="3" y="2"/>
                      </a:lnTo>
                      <a:lnTo>
                        <a:pt x="0" y="2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27" name="Line 1186"/>
                <p:cNvSpPr>
                  <a:spLocks noChangeShapeType="1"/>
                </p:cNvSpPr>
                <p:nvPr/>
              </p:nvSpPr>
              <p:spPr bwMode="auto">
                <a:xfrm>
                  <a:off x="2569" y="284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28" name="Freeform 1187"/>
                <p:cNvSpPr>
                  <a:spLocks/>
                </p:cNvSpPr>
                <p:nvPr/>
              </p:nvSpPr>
              <p:spPr bwMode="auto">
                <a:xfrm>
                  <a:off x="2568" y="2847"/>
                  <a:ext cx="11" cy="2"/>
                </a:xfrm>
                <a:custGeom>
                  <a:avLst/>
                  <a:gdLst>
                    <a:gd name="T0" fmla="*/ 0 w 35"/>
                    <a:gd name="T1" fmla="*/ 0 h 6"/>
                    <a:gd name="T2" fmla="*/ 0 w 35"/>
                    <a:gd name="T3" fmla="*/ 0 h 6"/>
                    <a:gd name="T4" fmla="*/ 0 w 35"/>
                    <a:gd name="T5" fmla="*/ 0 h 6"/>
                    <a:gd name="T6" fmla="*/ 0 w 35"/>
                    <a:gd name="T7" fmla="*/ 0 h 6"/>
                    <a:gd name="T8" fmla="*/ 0 w 35"/>
                    <a:gd name="T9" fmla="*/ 0 h 6"/>
                    <a:gd name="T10" fmla="*/ 0 w 35"/>
                    <a:gd name="T11" fmla="*/ 0 h 6"/>
                    <a:gd name="T12" fmla="*/ 0 w 35"/>
                    <a:gd name="T13" fmla="*/ 0 h 6"/>
                    <a:gd name="T14" fmla="*/ 0 w 35"/>
                    <a:gd name="T15" fmla="*/ 0 h 6"/>
                    <a:gd name="T16" fmla="*/ 0 w 35"/>
                    <a:gd name="T17" fmla="*/ 0 h 6"/>
                    <a:gd name="T18" fmla="*/ 0 w 35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5"/>
                    <a:gd name="T31" fmla="*/ 0 h 6"/>
                    <a:gd name="T32" fmla="*/ 35 w 35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5" h="6">
                      <a:moveTo>
                        <a:pt x="3" y="0"/>
                      </a:moveTo>
                      <a:lnTo>
                        <a:pt x="3" y="2"/>
                      </a:lnTo>
                      <a:lnTo>
                        <a:pt x="0" y="2"/>
                      </a:lnTo>
                      <a:lnTo>
                        <a:pt x="3" y="6"/>
                      </a:lnTo>
                      <a:lnTo>
                        <a:pt x="29" y="6"/>
                      </a:lnTo>
                      <a:lnTo>
                        <a:pt x="35" y="6"/>
                      </a:lnTo>
                      <a:lnTo>
                        <a:pt x="35" y="2"/>
                      </a:lnTo>
                      <a:lnTo>
                        <a:pt x="29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29" name="Line 1188"/>
                <p:cNvSpPr>
                  <a:spLocks noChangeShapeType="1"/>
                </p:cNvSpPr>
                <p:nvPr/>
              </p:nvSpPr>
              <p:spPr bwMode="auto">
                <a:xfrm>
                  <a:off x="2577" y="284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30" name="Freeform 1189"/>
                <p:cNvSpPr>
                  <a:spLocks/>
                </p:cNvSpPr>
                <p:nvPr/>
              </p:nvSpPr>
              <p:spPr bwMode="auto">
                <a:xfrm>
                  <a:off x="2577" y="2839"/>
                  <a:ext cx="2" cy="10"/>
                </a:xfrm>
                <a:custGeom>
                  <a:avLst/>
                  <a:gdLst>
                    <a:gd name="T0" fmla="*/ 0 w 6"/>
                    <a:gd name="T1" fmla="*/ 0 h 31"/>
                    <a:gd name="T2" fmla="*/ 0 w 6"/>
                    <a:gd name="T3" fmla="*/ 0 h 31"/>
                    <a:gd name="T4" fmla="*/ 0 w 6"/>
                    <a:gd name="T5" fmla="*/ 0 h 31"/>
                    <a:gd name="T6" fmla="*/ 0 w 6"/>
                    <a:gd name="T7" fmla="*/ 0 h 31"/>
                    <a:gd name="T8" fmla="*/ 0 w 6"/>
                    <a:gd name="T9" fmla="*/ 0 h 31"/>
                    <a:gd name="T10" fmla="*/ 0 w 6"/>
                    <a:gd name="T11" fmla="*/ 0 h 31"/>
                    <a:gd name="T12" fmla="*/ 0 w 6"/>
                    <a:gd name="T13" fmla="*/ 0 h 31"/>
                    <a:gd name="T14" fmla="*/ 0 w 6"/>
                    <a:gd name="T15" fmla="*/ 0 h 31"/>
                    <a:gd name="T16" fmla="*/ 0 w 6"/>
                    <a:gd name="T17" fmla="*/ 0 h 31"/>
                    <a:gd name="T18" fmla="*/ 0 w 6"/>
                    <a:gd name="T19" fmla="*/ 0 h 3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31"/>
                    <a:gd name="T32" fmla="*/ 6 w 6"/>
                    <a:gd name="T33" fmla="*/ 31 h 3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31">
                      <a:moveTo>
                        <a:pt x="0" y="27"/>
                      </a:moveTo>
                      <a:lnTo>
                        <a:pt x="0" y="31"/>
                      </a:lnTo>
                      <a:lnTo>
                        <a:pt x="4" y="31"/>
                      </a:lnTo>
                      <a:lnTo>
                        <a:pt x="6" y="31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31" name="Line 1190"/>
                <p:cNvSpPr>
                  <a:spLocks noChangeShapeType="1"/>
                </p:cNvSpPr>
                <p:nvPr/>
              </p:nvSpPr>
              <p:spPr bwMode="auto">
                <a:xfrm>
                  <a:off x="2579" y="283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32" name="Freeform 1191"/>
                <p:cNvSpPr>
                  <a:spLocks/>
                </p:cNvSpPr>
                <p:nvPr/>
              </p:nvSpPr>
              <p:spPr bwMode="auto">
                <a:xfrm>
                  <a:off x="2577" y="2839"/>
                  <a:ext cx="16" cy="2"/>
                </a:xfrm>
                <a:custGeom>
                  <a:avLst/>
                  <a:gdLst>
                    <a:gd name="T0" fmla="*/ 0 w 48"/>
                    <a:gd name="T1" fmla="*/ 0 h 6"/>
                    <a:gd name="T2" fmla="*/ 0 w 48"/>
                    <a:gd name="T3" fmla="*/ 0 h 6"/>
                    <a:gd name="T4" fmla="*/ 0 w 48"/>
                    <a:gd name="T5" fmla="*/ 0 h 6"/>
                    <a:gd name="T6" fmla="*/ 0 w 48"/>
                    <a:gd name="T7" fmla="*/ 0 h 6"/>
                    <a:gd name="T8" fmla="*/ 0 w 48"/>
                    <a:gd name="T9" fmla="*/ 0 h 6"/>
                    <a:gd name="T10" fmla="*/ 0 w 48"/>
                    <a:gd name="T11" fmla="*/ 0 h 6"/>
                    <a:gd name="T12" fmla="*/ 0 w 48"/>
                    <a:gd name="T13" fmla="*/ 0 h 6"/>
                    <a:gd name="T14" fmla="*/ 0 w 48"/>
                    <a:gd name="T15" fmla="*/ 0 h 6"/>
                    <a:gd name="T16" fmla="*/ 0 w 48"/>
                    <a:gd name="T17" fmla="*/ 0 h 6"/>
                    <a:gd name="T18" fmla="*/ 0 w 48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8"/>
                    <a:gd name="T31" fmla="*/ 0 h 6"/>
                    <a:gd name="T32" fmla="*/ 48 w 48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8" h="6">
                      <a:moveTo>
                        <a:pt x="4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39" y="6"/>
                      </a:lnTo>
                      <a:lnTo>
                        <a:pt x="45" y="6"/>
                      </a:lnTo>
                      <a:lnTo>
                        <a:pt x="48" y="2"/>
                      </a:lnTo>
                      <a:lnTo>
                        <a:pt x="45" y="0"/>
                      </a:lnTo>
                      <a:lnTo>
                        <a:pt x="42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33" name="Line 1192"/>
                <p:cNvSpPr>
                  <a:spLocks noChangeShapeType="1"/>
                </p:cNvSpPr>
                <p:nvPr/>
              </p:nvSpPr>
              <p:spPr bwMode="auto">
                <a:xfrm>
                  <a:off x="2591" y="283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34" name="Freeform 1193"/>
                <p:cNvSpPr>
                  <a:spLocks/>
                </p:cNvSpPr>
                <p:nvPr/>
              </p:nvSpPr>
              <p:spPr bwMode="auto">
                <a:xfrm>
                  <a:off x="2591" y="2830"/>
                  <a:ext cx="1" cy="11"/>
                </a:xfrm>
                <a:custGeom>
                  <a:avLst/>
                  <a:gdLst>
                    <a:gd name="T0" fmla="*/ 0 w 3"/>
                    <a:gd name="T1" fmla="*/ 0 h 31"/>
                    <a:gd name="T2" fmla="*/ 0 w 3"/>
                    <a:gd name="T3" fmla="*/ 0 h 31"/>
                    <a:gd name="T4" fmla="*/ 0 w 3"/>
                    <a:gd name="T5" fmla="*/ 0 h 31"/>
                    <a:gd name="T6" fmla="*/ 0 w 3"/>
                    <a:gd name="T7" fmla="*/ 0 h 31"/>
                    <a:gd name="T8" fmla="*/ 0 w 3"/>
                    <a:gd name="T9" fmla="*/ 0 h 31"/>
                    <a:gd name="T10" fmla="*/ 0 w 3"/>
                    <a:gd name="T11" fmla="*/ 0 h 31"/>
                    <a:gd name="T12" fmla="*/ 0 w 3"/>
                    <a:gd name="T13" fmla="*/ 0 h 31"/>
                    <a:gd name="T14" fmla="*/ 0 w 3"/>
                    <a:gd name="T15" fmla="*/ 0 h 31"/>
                    <a:gd name="T16" fmla="*/ 0 w 3"/>
                    <a:gd name="T17" fmla="*/ 0 h 31"/>
                    <a:gd name="T18" fmla="*/ 0 w 3"/>
                    <a:gd name="T19" fmla="*/ 0 h 3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"/>
                    <a:gd name="T31" fmla="*/ 0 h 31"/>
                    <a:gd name="T32" fmla="*/ 3 w 3"/>
                    <a:gd name="T33" fmla="*/ 31 h 3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" h="31">
                      <a:moveTo>
                        <a:pt x="0" y="27"/>
                      </a:moveTo>
                      <a:lnTo>
                        <a:pt x="0" y="31"/>
                      </a:lnTo>
                      <a:lnTo>
                        <a:pt x="3" y="31"/>
                      </a:lnTo>
                      <a:lnTo>
                        <a:pt x="3" y="6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35" name="Line 1194"/>
                <p:cNvSpPr>
                  <a:spLocks noChangeShapeType="1"/>
                </p:cNvSpPr>
                <p:nvPr/>
              </p:nvSpPr>
              <p:spPr bwMode="auto">
                <a:xfrm>
                  <a:off x="2592" y="283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36" name="Freeform 1195"/>
                <p:cNvSpPr>
                  <a:spLocks/>
                </p:cNvSpPr>
                <p:nvPr/>
              </p:nvSpPr>
              <p:spPr bwMode="auto">
                <a:xfrm>
                  <a:off x="2591" y="2830"/>
                  <a:ext cx="25" cy="1"/>
                </a:xfrm>
                <a:custGeom>
                  <a:avLst/>
                  <a:gdLst>
                    <a:gd name="T0" fmla="*/ 0 w 74"/>
                    <a:gd name="T1" fmla="*/ 0 h 3"/>
                    <a:gd name="T2" fmla="*/ 0 w 74"/>
                    <a:gd name="T3" fmla="*/ 0 h 3"/>
                    <a:gd name="T4" fmla="*/ 0 w 74"/>
                    <a:gd name="T5" fmla="*/ 0 h 3"/>
                    <a:gd name="T6" fmla="*/ 0 w 74"/>
                    <a:gd name="T7" fmla="*/ 0 h 3"/>
                    <a:gd name="T8" fmla="*/ 0 w 74"/>
                    <a:gd name="T9" fmla="*/ 0 h 3"/>
                    <a:gd name="T10" fmla="*/ 0 w 74"/>
                    <a:gd name="T11" fmla="*/ 0 h 3"/>
                    <a:gd name="T12" fmla="*/ 0 w 74"/>
                    <a:gd name="T13" fmla="*/ 0 h 3"/>
                    <a:gd name="T14" fmla="*/ 0 w 74"/>
                    <a:gd name="T15" fmla="*/ 0 h 3"/>
                    <a:gd name="T16" fmla="*/ 0 w 74"/>
                    <a:gd name="T17" fmla="*/ 0 h 3"/>
                    <a:gd name="T18" fmla="*/ 0 w 74"/>
                    <a:gd name="T19" fmla="*/ 0 h 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4"/>
                    <a:gd name="T31" fmla="*/ 0 h 3"/>
                    <a:gd name="T32" fmla="*/ 74 w 74"/>
                    <a:gd name="T33" fmla="*/ 3 h 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4" h="3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69" y="3"/>
                      </a:lnTo>
                      <a:lnTo>
                        <a:pt x="74" y="3"/>
                      </a:lnTo>
                      <a:lnTo>
                        <a:pt x="74" y="0"/>
                      </a:lnTo>
                      <a:lnTo>
                        <a:pt x="7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37" name="Line 1196"/>
                <p:cNvSpPr>
                  <a:spLocks noChangeShapeType="1"/>
                </p:cNvSpPr>
                <p:nvPr/>
              </p:nvSpPr>
              <p:spPr bwMode="auto">
                <a:xfrm>
                  <a:off x="2614" y="283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38" name="Freeform 1197"/>
                <p:cNvSpPr>
                  <a:spLocks/>
                </p:cNvSpPr>
                <p:nvPr/>
              </p:nvSpPr>
              <p:spPr bwMode="auto">
                <a:xfrm>
                  <a:off x="2614" y="2821"/>
                  <a:ext cx="2" cy="11"/>
                </a:xfrm>
                <a:custGeom>
                  <a:avLst/>
                  <a:gdLst>
                    <a:gd name="T0" fmla="*/ 0 w 5"/>
                    <a:gd name="T1" fmla="*/ 0 h 33"/>
                    <a:gd name="T2" fmla="*/ 0 w 5"/>
                    <a:gd name="T3" fmla="*/ 0 h 33"/>
                    <a:gd name="T4" fmla="*/ 0 w 5"/>
                    <a:gd name="T5" fmla="*/ 0 h 33"/>
                    <a:gd name="T6" fmla="*/ 0 w 5"/>
                    <a:gd name="T7" fmla="*/ 0 h 33"/>
                    <a:gd name="T8" fmla="*/ 0 w 5"/>
                    <a:gd name="T9" fmla="*/ 0 h 33"/>
                    <a:gd name="T10" fmla="*/ 0 w 5"/>
                    <a:gd name="T11" fmla="*/ 0 h 33"/>
                    <a:gd name="T12" fmla="*/ 0 w 5"/>
                    <a:gd name="T13" fmla="*/ 0 h 33"/>
                    <a:gd name="T14" fmla="*/ 0 w 5"/>
                    <a:gd name="T15" fmla="*/ 0 h 33"/>
                    <a:gd name="T16" fmla="*/ 0 w 5"/>
                    <a:gd name="T17" fmla="*/ 0 h 33"/>
                    <a:gd name="T18" fmla="*/ 0 w 5"/>
                    <a:gd name="T19" fmla="*/ 0 h 3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33"/>
                    <a:gd name="T32" fmla="*/ 5 w 5"/>
                    <a:gd name="T33" fmla="*/ 33 h 3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33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" y="33"/>
                      </a:lnTo>
                      <a:lnTo>
                        <a:pt x="5" y="30"/>
                      </a:lnTo>
                      <a:lnTo>
                        <a:pt x="5" y="6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39" name="Line 1198"/>
                <p:cNvSpPr>
                  <a:spLocks noChangeShapeType="1"/>
                </p:cNvSpPr>
                <p:nvPr/>
              </p:nvSpPr>
              <p:spPr bwMode="auto">
                <a:xfrm>
                  <a:off x="2615" y="282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40" name="Freeform 1199"/>
                <p:cNvSpPr>
                  <a:spLocks/>
                </p:cNvSpPr>
                <p:nvPr/>
              </p:nvSpPr>
              <p:spPr bwMode="auto">
                <a:xfrm>
                  <a:off x="2614" y="2821"/>
                  <a:ext cx="3" cy="2"/>
                </a:xfrm>
                <a:custGeom>
                  <a:avLst/>
                  <a:gdLst>
                    <a:gd name="T0" fmla="*/ 0 w 7"/>
                    <a:gd name="T1" fmla="*/ 0 h 6"/>
                    <a:gd name="T2" fmla="*/ 0 w 7"/>
                    <a:gd name="T3" fmla="*/ 0 h 6"/>
                    <a:gd name="T4" fmla="*/ 0 w 7"/>
                    <a:gd name="T5" fmla="*/ 0 h 6"/>
                    <a:gd name="T6" fmla="*/ 0 w 7"/>
                    <a:gd name="T7" fmla="*/ 0 h 6"/>
                    <a:gd name="T8" fmla="*/ 0 w 7"/>
                    <a:gd name="T9" fmla="*/ 0 h 6"/>
                    <a:gd name="T10" fmla="*/ 0 w 7"/>
                    <a:gd name="T11" fmla="*/ 0 h 6"/>
                    <a:gd name="T12" fmla="*/ 0 w 7"/>
                    <a:gd name="T13" fmla="*/ 0 h 6"/>
                    <a:gd name="T14" fmla="*/ 0 w 7"/>
                    <a:gd name="T15" fmla="*/ 0 h 6"/>
                    <a:gd name="T16" fmla="*/ 0 w 7"/>
                    <a:gd name="T17" fmla="*/ 0 h 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7"/>
                    <a:gd name="T28" fmla="*/ 0 h 6"/>
                    <a:gd name="T29" fmla="*/ 7 w 7"/>
                    <a:gd name="T30" fmla="*/ 6 h 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7" h="6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7" y="6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41" name="Line 1200"/>
                <p:cNvSpPr>
                  <a:spLocks noChangeShapeType="1"/>
                </p:cNvSpPr>
                <p:nvPr/>
              </p:nvSpPr>
              <p:spPr bwMode="auto">
                <a:xfrm>
                  <a:off x="2616" y="282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42" name="Freeform 1201"/>
                <p:cNvSpPr>
                  <a:spLocks/>
                </p:cNvSpPr>
                <p:nvPr/>
              </p:nvSpPr>
              <p:spPr bwMode="auto">
                <a:xfrm>
                  <a:off x="2605" y="2821"/>
                  <a:ext cx="12" cy="2"/>
                </a:xfrm>
                <a:custGeom>
                  <a:avLst/>
                  <a:gdLst>
                    <a:gd name="T0" fmla="*/ 0 w 35"/>
                    <a:gd name="T1" fmla="*/ 0 h 6"/>
                    <a:gd name="T2" fmla="*/ 0 w 35"/>
                    <a:gd name="T3" fmla="*/ 0 h 6"/>
                    <a:gd name="T4" fmla="*/ 0 w 35"/>
                    <a:gd name="T5" fmla="*/ 0 h 6"/>
                    <a:gd name="T6" fmla="*/ 0 w 35"/>
                    <a:gd name="T7" fmla="*/ 0 h 6"/>
                    <a:gd name="T8" fmla="*/ 0 w 35"/>
                    <a:gd name="T9" fmla="*/ 0 h 6"/>
                    <a:gd name="T10" fmla="*/ 0 w 35"/>
                    <a:gd name="T11" fmla="*/ 0 h 6"/>
                    <a:gd name="T12" fmla="*/ 0 w 35"/>
                    <a:gd name="T13" fmla="*/ 0 h 6"/>
                    <a:gd name="T14" fmla="*/ 0 w 35"/>
                    <a:gd name="T15" fmla="*/ 0 h 6"/>
                    <a:gd name="T16" fmla="*/ 0 w 35"/>
                    <a:gd name="T17" fmla="*/ 0 h 6"/>
                    <a:gd name="T18" fmla="*/ 0 w 35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5"/>
                    <a:gd name="T31" fmla="*/ 0 h 6"/>
                    <a:gd name="T32" fmla="*/ 35 w 35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5" h="6">
                      <a:moveTo>
                        <a:pt x="33" y="6"/>
                      </a:moveTo>
                      <a:lnTo>
                        <a:pt x="35" y="6"/>
                      </a:lnTo>
                      <a:lnTo>
                        <a:pt x="35" y="2"/>
                      </a:lnTo>
                      <a:lnTo>
                        <a:pt x="35" y="0"/>
                      </a:ln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2" y="6"/>
                      </a:lnTo>
                      <a:lnTo>
                        <a:pt x="33" y="6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43" name="Line 1202"/>
                <p:cNvSpPr>
                  <a:spLocks noChangeShapeType="1"/>
                </p:cNvSpPr>
                <p:nvPr/>
              </p:nvSpPr>
              <p:spPr bwMode="auto">
                <a:xfrm>
                  <a:off x="2606" y="282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44" name="Freeform 1203"/>
                <p:cNvSpPr>
                  <a:spLocks/>
                </p:cNvSpPr>
                <p:nvPr/>
              </p:nvSpPr>
              <p:spPr bwMode="auto">
                <a:xfrm>
                  <a:off x="2605" y="2821"/>
                  <a:ext cx="27" cy="2"/>
                </a:xfrm>
                <a:custGeom>
                  <a:avLst/>
                  <a:gdLst>
                    <a:gd name="T0" fmla="*/ 0 w 82"/>
                    <a:gd name="T1" fmla="*/ 0 h 6"/>
                    <a:gd name="T2" fmla="*/ 0 w 82"/>
                    <a:gd name="T3" fmla="*/ 0 h 6"/>
                    <a:gd name="T4" fmla="*/ 0 w 82"/>
                    <a:gd name="T5" fmla="*/ 0 h 6"/>
                    <a:gd name="T6" fmla="*/ 0 w 82"/>
                    <a:gd name="T7" fmla="*/ 0 h 6"/>
                    <a:gd name="T8" fmla="*/ 0 w 82"/>
                    <a:gd name="T9" fmla="*/ 0 h 6"/>
                    <a:gd name="T10" fmla="*/ 0 w 82"/>
                    <a:gd name="T11" fmla="*/ 0 h 6"/>
                    <a:gd name="T12" fmla="*/ 0 w 82"/>
                    <a:gd name="T13" fmla="*/ 0 h 6"/>
                    <a:gd name="T14" fmla="*/ 0 w 82"/>
                    <a:gd name="T15" fmla="*/ 0 h 6"/>
                    <a:gd name="T16" fmla="*/ 0 w 82"/>
                    <a:gd name="T17" fmla="*/ 0 h 6"/>
                    <a:gd name="T18" fmla="*/ 0 w 82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2"/>
                    <a:gd name="T31" fmla="*/ 0 h 6"/>
                    <a:gd name="T32" fmla="*/ 82 w 82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2" h="6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76" y="6"/>
                      </a:lnTo>
                      <a:lnTo>
                        <a:pt x="82" y="6"/>
                      </a:lnTo>
                      <a:lnTo>
                        <a:pt x="82" y="2"/>
                      </a:lnTo>
                      <a:lnTo>
                        <a:pt x="82" y="0"/>
                      </a:lnTo>
                      <a:lnTo>
                        <a:pt x="79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45" name="Line 1204"/>
                <p:cNvSpPr>
                  <a:spLocks noChangeShapeType="1"/>
                </p:cNvSpPr>
                <p:nvPr/>
              </p:nvSpPr>
              <p:spPr bwMode="auto">
                <a:xfrm>
                  <a:off x="2630" y="282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46" name="Freeform 1205"/>
                <p:cNvSpPr>
                  <a:spLocks/>
                </p:cNvSpPr>
                <p:nvPr/>
              </p:nvSpPr>
              <p:spPr bwMode="auto">
                <a:xfrm>
                  <a:off x="2630" y="2812"/>
                  <a:ext cx="2" cy="11"/>
                </a:xfrm>
                <a:custGeom>
                  <a:avLst/>
                  <a:gdLst>
                    <a:gd name="T0" fmla="*/ 0 w 6"/>
                    <a:gd name="T1" fmla="*/ 0 h 35"/>
                    <a:gd name="T2" fmla="*/ 0 w 6"/>
                    <a:gd name="T3" fmla="*/ 0 h 35"/>
                    <a:gd name="T4" fmla="*/ 0 w 6"/>
                    <a:gd name="T5" fmla="*/ 0 h 35"/>
                    <a:gd name="T6" fmla="*/ 0 w 6"/>
                    <a:gd name="T7" fmla="*/ 0 h 35"/>
                    <a:gd name="T8" fmla="*/ 0 w 6"/>
                    <a:gd name="T9" fmla="*/ 0 h 35"/>
                    <a:gd name="T10" fmla="*/ 0 w 6"/>
                    <a:gd name="T11" fmla="*/ 0 h 35"/>
                    <a:gd name="T12" fmla="*/ 0 w 6"/>
                    <a:gd name="T13" fmla="*/ 0 h 35"/>
                    <a:gd name="T14" fmla="*/ 0 w 6"/>
                    <a:gd name="T15" fmla="*/ 0 h 35"/>
                    <a:gd name="T16" fmla="*/ 0 w 6"/>
                    <a:gd name="T17" fmla="*/ 0 h 35"/>
                    <a:gd name="T18" fmla="*/ 0 w 6"/>
                    <a:gd name="T19" fmla="*/ 0 h 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35"/>
                    <a:gd name="T32" fmla="*/ 6 w 6"/>
                    <a:gd name="T33" fmla="*/ 35 h 3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35">
                      <a:moveTo>
                        <a:pt x="0" y="31"/>
                      </a:moveTo>
                      <a:lnTo>
                        <a:pt x="0" y="35"/>
                      </a:lnTo>
                      <a:lnTo>
                        <a:pt x="3" y="35"/>
                      </a:lnTo>
                      <a:lnTo>
                        <a:pt x="6" y="35"/>
                      </a:lnTo>
                      <a:lnTo>
                        <a:pt x="6" y="10"/>
                      </a:lnTo>
                      <a:lnTo>
                        <a:pt x="6" y="4"/>
                      </a:lnTo>
                      <a:lnTo>
                        <a:pt x="3" y="0"/>
                      </a:lnTo>
                      <a:lnTo>
                        <a:pt x="0" y="4"/>
                      </a:lnTo>
                      <a:lnTo>
                        <a:pt x="0" y="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47" name="Line 1206"/>
                <p:cNvSpPr>
                  <a:spLocks noChangeShapeType="1"/>
                </p:cNvSpPr>
                <p:nvPr/>
              </p:nvSpPr>
              <p:spPr bwMode="auto">
                <a:xfrm>
                  <a:off x="2631" y="281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48" name="Freeform 1207"/>
                <p:cNvSpPr>
                  <a:spLocks/>
                </p:cNvSpPr>
                <p:nvPr/>
              </p:nvSpPr>
              <p:spPr bwMode="auto">
                <a:xfrm>
                  <a:off x="2630" y="2812"/>
                  <a:ext cx="13" cy="2"/>
                </a:xfrm>
                <a:custGeom>
                  <a:avLst/>
                  <a:gdLst>
                    <a:gd name="T0" fmla="*/ 0 w 37"/>
                    <a:gd name="T1" fmla="*/ 0 h 7"/>
                    <a:gd name="T2" fmla="*/ 0 w 37"/>
                    <a:gd name="T3" fmla="*/ 0 h 7"/>
                    <a:gd name="T4" fmla="*/ 0 w 37"/>
                    <a:gd name="T5" fmla="*/ 0 h 7"/>
                    <a:gd name="T6" fmla="*/ 0 w 37"/>
                    <a:gd name="T7" fmla="*/ 0 h 7"/>
                    <a:gd name="T8" fmla="*/ 0 w 37"/>
                    <a:gd name="T9" fmla="*/ 0 h 7"/>
                    <a:gd name="T10" fmla="*/ 0 w 37"/>
                    <a:gd name="T11" fmla="*/ 0 h 7"/>
                    <a:gd name="T12" fmla="*/ 0 w 37"/>
                    <a:gd name="T13" fmla="*/ 0 h 7"/>
                    <a:gd name="T14" fmla="*/ 0 w 37"/>
                    <a:gd name="T15" fmla="*/ 0 h 7"/>
                    <a:gd name="T16" fmla="*/ 0 w 37"/>
                    <a:gd name="T17" fmla="*/ 0 h 7"/>
                    <a:gd name="T18" fmla="*/ 0 w 37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7"/>
                    <a:gd name="T31" fmla="*/ 0 h 7"/>
                    <a:gd name="T32" fmla="*/ 37 w 37"/>
                    <a:gd name="T33" fmla="*/ 7 h 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7" h="7">
                      <a:moveTo>
                        <a:pt x="3" y="0"/>
                      </a:moveTo>
                      <a:lnTo>
                        <a:pt x="0" y="4"/>
                      </a:lnTo>
                      <a:lnTo>
                        <a:pt x="0" y="7"/>
                      </a:lnTo>
                      <a:lnTo>
                        <a:pt x="28" y="7"/>
                      </a:lnTo>
                      <a:lnTo>
                        <a:pt x="37" y="7"/>
                      </a:lnTo>
                      <a:lnTo>
                        <a:pt x="37" y="4"/>
                      </a:lnTo>
                      <a:lnTo>
                        <a:pt x="3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49" name="Line 1208"/>
                <p:cNvSpPr>
                  <a:spLocks noChangeShapeType="1"/>
                </p:cNvSpPr>
                <p:nvPr/>
              </p:nvSpPr>
              <p:spPr bwMode="auto">
                <a:xfrm>
                  <a:off x="2641" y="281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50" name="Freeform 1209"/>
                <p:cNvSpPr>
                  <a:spLocks/>
                </p:cNvSpPr>
                <p:nvPr/>
              </p:nvSpPr>
              <p:spPr bwMode="auto">
                <a:xfrm>
                  <a:off x="2641" y="2804"/>
                  <a:ext cx="2" cy="10"/>
                </a:xfrm>
                <a:custGeom>
                  <a:avLst/>
                  <a:gdLst>
                    <a:gd name="T0" fmla="*/ 0 w 6"/>
                    <a:gd name="T1" fmla="*/ 0 h 31"/>
                    <a:gd name="T2" fmla="*/ 0 w 6"/>
                    <a:gd name="T3" fmla="*/ 0 h 31"/>
                    <a:gd name="T4" fmla="*/ 0 w 6"/>
                    <a:gd name="T5" fmla="*/ 0 h 31"/>
                    <a:gd name="T6" fmla="*/ 0 w 6"/>
                    <a:gd name="T7" fmla="*/ 0 h 31"/>
                    <a:gd name="T8" fmla="*/ 0 w 6"/>
                    <a:gd name="T9" fmla="*/ 0 h 31"/>
                    <a:gd name="T10" fmla="*/ 0 w 6"/>
                    <a:gd name="T11" fmla="*/ 0 h 31"/>
                    <a:gd name="T12" fmla="*/ 0 w 6"/>
                    <a:gd name="T13" fmla="*/ 0 h 31"/>
                    <a:gd name="T14" fmla="*/ 0 w 6"/>
                    <a:gd name="T15" fmla="*/ 0 h 31"/>
                    <a:gd name="T16" fmla="*/ 0 w 6"/>
                    <a:gd name="T17" fmla="*/ 0 h 31"/>
                    <a:gd name="T18" fmla="*/ 0 w 6"/>
                    <a:gd name="T19" fmla="*/ 0 h 3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31"/>
                    <a:gd name="T32" fmla="*/ 6 w 6"/>
                    <a:gd name="T33" fmla="*/ 31 h 3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31">
                      <a:moveTo>
                        <a:pt x="0" y="28"/>
                      </a:moveTo>
                      <a:lnTo>
                        <a:pt x="0" y="31"/>
                      </a:lnTo>
                      <a:lnTo>
                        <a:pt x="2" y="31"/>
                      </a:lnTo>
                      <a:lnTo>
                        <a:pt x="6" y="31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51" name="Line 1210"/>
                <p:cNvSpPr>
                  <a:spLocks noChangeShapeType="1"/>
                </p:cNvSpPr>
                <p:nvPr/>
              </p:nvSpPr>
              <p:spPr bwMode="auto">
                <a:xfrm>
                  <a:off x="2641" y="280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52" name="Freeform 1211"/>
                <p:cNvSpPr>
                  <a:spLocks/>
                </p:cNvSpPr>
                <p:nvPr/>
              </p:nvSpPr>
              <p:spPr bwMode="auto">
                <a:xfrm>
                  <a:off x="2641" y="2804"/>
                  <a:ext cx="18" cy="1"/>
                </a:xfrm>
                <a:custGeom>
                  <a:avLst/>
                  <a:gdLst>
                    <a:gd name="T0" fmla="*/ 0 w 54"/>
                    <a:gd name="T1" fmla="*/ 0 h 3"/>
                    <a:gd name="T2" fmla="*/ 0 w 54"/>
                    <a:gd name="T3" fmla="*/ 0 h 3"/>
                    <a:gd name="T4" fmla="*/ 0 w 54"/>
                    <a:gd name="T5" fmla="*/ 0 h 3"/>
                    <a:gd name="T6" fmla="*/ 0 w 54"/>
                    <a:gd name="T7" fmla="*/ 0 h 3"/>
                    <a:gd name="T8" fmla="*/ 0 w 54"/>
                    <a:gd name="T9" fmla="*/ 0 h 3"/>
                    <a:gd name="T10" fmla="*/ 0 w 54"/>
                    <a:gd name="T11" fmla="*/ 0 h 3"/>
                    <a:gd name="T12" fmla="*/ 0 w 54"/>
                    <a:gd name="T13" fmla="*/ 0 h 3"/>
                    <a:gd name="T14" fmla="*/ 0 w 54"/>
                    <a:gd name="T15" fmla="*/ 0 h 3"/>
                    <a:gd name="T16" fmla="*/ 0 w 54"/>
                    <a:gd name="T17" fmla="*/ 0 h 3"/>
                    <a:gd name="T18" fmla="*/ 0 w 54"/>
                    <a:gd name="T19" fmla="*/ 0 h 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4"/>
                    <a:gd name="T31" fmla="*/ 0 h 3"/>
                    <a:gd name="T32" fmla="*/ 54 w 54"/>
                    <a:gd name="T33" fmla="*/ 3 h 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4" h="3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49" y="3"/>
                      </a:lnTo>
                      <a:lnTo>
                        <a:pt x="54" y="3"/>
                      </a:lnTo>
                      <a:lnTo>
                        <a:pt x="54" y="0"/>
                      </a:lnTo>
                      <a:lnTo>
                        <a:pt x="5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53" name="Line 1212"/>
                <p:cNvSpPr>
                  <a:spLocks noChangeShapeType="1"/>
                </p:cNvSpPr>
                <p:nvPr/>
              </p:nvSpPr>
              <p:spPr bwMode="auto">
                <a:xfrm>
                  <a:off x="2657" y="280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54" name="Freeform 1213"/>
                <p:cNvSpPr>
                  <a:spLocks/>
                </p:cNvSpPr>
                <p:nvPr/>
              </p:nvSpPr>
              <p:spPr bwMode="auto">
                <a:xfrm>
                  <a:off x="2657" y="2794"/>
                  <a:ext cx="2" cy="12"/>
                </a:xfrm>
                <a:custGeom>
                  <a:avLst/>
                  <a:gdLst>
                    <a:gd name="T0" fmla="*/ 0 w 5"/>
                    <a:gd name="T1" fmla="*/ 0 h 34"/>
                    <a:gd name="T2" fmla="*/ 0 w 5"/>
                    <a:gd name="T3" fmla="*/ 0 h 34"/>
                    <a:gd name="T4" fmla="*/ 0 w 5"/>
                    <a:gd name="T5" fmla="*/ 0 h 34"/>
                    <a:gd name="T6" fmla="*/ 0 w 5"/>
                    <a:gd name="T7" fmla="*/ 0 h 34"/>
                    <a:gd name="T8" fmla="*/ 0 w 5"/>
                    <a:gd name="T9" fmla="*/ 0 h 34"/>
                    <a:gd name="T10" fmla="*/ 0 w 5"/>
                    <a:gd name="T11" fmla="*/ 0 h 34"/>
                    <a:gd name="T12" fmla="*/ 0 w 5"/>
                    <a:gd name="T13" fmla="*/ 0 h 34"/>
                    <a:gd name="T14" fmla="*/ 0 w 5"/>
                    <a:gd name="T15" fmla="*/ 0 h 34"/>
                    <a:gd name="T16" fmla="*/ 0 w 5"/>
                    <a:gd name="T17" fmla="*/ 0 h 34"/>
                    <a:gd name="T18" fmla="*/ 0 w 5"/>
                    <a:gd name="T19" fmla="*/ 0 h 3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34"/>
                    <a:gd name="T32" fmla="*/ 5 w 5"/>
                    <a:gd name="T33" fmla="*/ 34 h 3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34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3" y="34"/>
                      </a:lnTo>
                      <a:lnTo>
                        <a:pt x="5" y="31"/>
                      </a:lnTo>
                      <a:lnTo>
                        <a:pt x="5" y="7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55" name="Line 1214"/>
                <p:cNvSpPr>
                  <a:spLocks noChangeShapeType="1"/>
                </p:cNvSpPr>
                <p:nvPr/>
              </p:nvSpPr>
              <p:spPr bwMode="auto">
                <a:xfrm>
                  <a:off x="2658" y="279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56" name="Freeform 1215"/>
                <p:cNvSpPr>
                  <a:spLocks/>
                </p:cNvSpPr>
                <p:nvPr/>
              </p:nvSpPr>
              <p:spPr bwMode="auto">
                <a:xfrm>
                  <a:off x="2657" y="2794"/>
                  <a:ext cx="5" cy="3"/>
                </a:xfrm>
                <a:custGeom>
                  <a:avLst/>
                  <a:gdLst>
                    <a:gd name="T0" fmla="*/ 0 w 16"/>
                    <a:gd name="T1" fmla="*/ 0 h 7"/>
                    <a:gd name="T2" fmla="*/ 0 w 16"/>
                    <a:gd name="T3" fmla="*/ 0 h 7"/>
                    <a:gd name="T4" fmla="*/ 0 w 16"/>
                    <a:gd name="T5" fmla="*/ 0 h 7"/>
                    <a:gd name="T6" fmla="*/ 0 w 16"/>
                    <a:gd name="T7" fmla="*/ 0 h 7"/>
                    <a:gd name="T8" fmla="*/ 0 w 16"/>
                    <a:gd name="T9" fmla="*/ 0 h 7"/>
                    <a:gd name="T10" fmla="*/ 0 w 16"/>
                    <a:gd name="T11" fmla="*/ 0 h 7"/>
                    <a:gd name="T12" fmla="*/ 0 w 16"/>
                    <a:gd name="T13" fmla="*/ 0 h 7"/>
                    <a:gd name="T14" fmla="*/ 0 w 16"/>
                    <a:gd name="T15" fmla="*/ 0 h 7"/>
                    <a:gd name="T16" fmla="*/ 0 w 16"/>
                    <a:gd name="T17" fmla="*/ 0 h 7"/>
                    <a:gd name="T18" fmla="*/ 0 w 16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6"/>
                    <a:gd name="T31" fmla="*/ 0 h 7"/>
                    <a:gd name="T32" fmla="*/ 16 w 16"/>
                    <a:gd name="T33" fmla="*/ 7 h 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6" h="7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7"/>
                      </a:lnTo>
                      <a:lnTo>
                        <a:pt x="8" y="7"/>
                      </a:lnTo>
                      <a:lnTo>
                        <a:pt x="14" y="7"/>
                      </a:lnTo>
                      <a:lnTo>
                        <a:pt x="16" y="4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57" name="Line 1216"/>
                <p:cNvSpPr>
                  <a:spLocks noChangeShapeType="1"/>
                </p:cNvSpPr>
                <p:nvPr/>
              </p:nvSpPr>
              <p:spPr bwMode="auto">
                <a:xfrm>
                  <a:off x="2661" y="279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58" name="Freeform 1217"/>
                <p:cNvSpPr>
                  <a:spLocks/>
                </p:cNvSpPr>
                <p:nvPr/>
              </p:nvSpPr>
              <p:spPr bwMode="auto">
                <a:xfrm>
                  <a:off x="2661" y="2785"/>
                  <a:ext cx="1" cy="12"/>
                </a:xfrm>
                <a:custGeom>
                  <a:avLst/>
                  <a:gdLst>
                    <a:gd name="T0" fmla="*/ 0 w 3"/>
                    <a:gd name="T1" fmla="*/ 0 h 34"/>
                    <a:gd name="T2" fmla="*/ 0 w 3"/>
                    <a:gd name="T3" fmla="*/ 0 h 34"/>
                    <a:gd name="T4" fmla="*/ 0 w 3"/>
                    <a:gd name="T5" fmla="*/ 0 h 34"/>
                    <a:gd name="T6" fmla="*/ 0 w 3"/>
                    <a:gd name="T7" fmla="*/ 0 h 34"/>
                    <a:gd name="T8" fmla="*/ 0 w 3"/>
                    <a:gd name="T9" fmla="*/ 0 h 34"/>
                    <a:gd name="T10" fmla="*/ 0 w 3"/>
                    <a:gd name="T11" fmla="*/ 0 h 34"/>
                    <a:gd name="T12" fmla="*/ 0 w 3"/>
                    <a:gd name="T13" fmla="*/ 0 h 34"/>
                    <a:gd name="T14" fmla="*/ 0 w 3"/>
                    <a:gd name="T15" fmla="*/ 0 h 34"/>
                    <a:gd name="T16" fmla="*/ 0 w 3"/>
                    <a:gd name="T17" fmla="*/ 0 h 34"/>
                    <a:gd name="T18" fmla="*/ 0 w 3"/>
                    <a:gd name="T19" fmla="*/ 0 h 3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"/>
                    <a:gd name="T31" fmla="*/ 0 h 34"/>
                    <a:gd name="T32" fmla="*/ 3 w 3"/>
                    <a:gd name="T33" fmla="*/ 34 h 3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" h="34">
                      <a:moveTo>
                        <a:pt x="0" y="31"/>
                      </a:moveTo>
                      <a:lnTo>
                        <a:pt x="0" y="34"/>
                      </a:lnTo>
                      <a:lnTo>
                        <a:pt x="3" y="34"/>
                      </a:lnTo>
                      <a:lnTo>
                        <a:pt x="3" y="9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59" name="Line 1218"/>
                <p:cNvSpPr>
                  <a:spLocks noChangeShapeType="1"/>
                </p:cNvSpPr>
                <p:nvPr/>
              </p:nvSpPr>
              <p:spPr bwMode="auto">
                <a:xfrm>
                  <a:off x="2662" y="278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60" name="Freeform 1219"/>
                <p:cNvSpPr>
                  <a:spLocks/>
                </p:cNvSpPr>
                <p:nvPr/>
              </p:nvSpPr>
              <p:spPr bwMode="auto">
                <a:xfrm>
                  <a:off x="2661" y="2785"/>
                  <a:ext cx="18" cy="2"/>
                </a:xfrm>
                <a:custGeom>
                  <a:avLst/>
                  <a:gdLst>
                    <a:gd name="T0" fmla="*/ 0 w 55"/>
                    <a:gd name="T1" fmla="*/ 0 h 6"/>
                    <a:gd name="T2" fmla="*/ 0 w 55"/>
                    <a:gd name="T3" fmla="*/ 0 h 6"/>
                    <a:gd name="T4" fmla="*/ 0 w 55"/>
                    <a:gd name="T5" fmla="*/ 0 h 6"/>
                    <a:gd name="T6" fmla="*/ 0 w 55"/>
                    <a:gd name="T7" fmla="*/ 0 h 6"/>
                    <a:gd name="T8" fmla="*/ 0 w 55"/>
                    <a:gd name="T9" fmla="*/ 0 h 6"/>
                    <a:gd name="T10" fmla="*/ 0 w 55"/>
                    <a:gd name="T11" fmla="*/ 0 h 6"/>
                    <a:gd name="T12" fmla="*/ 0 w 55"/>
                    <a:gd name="T13" fmla="*/ 0 h 6"/>
                    <a:gd name="T14" fmla="*/ 0 w 55"/>
                    <a:gd name="T15" fmla="*/ 0 h 6"/>
                    <a:gd name="T16" fmla="*/ 0 w 55"/>
                    <a:gd name="T17" fmla="*/ 0 h 6"/>
                    <a:gd name="T18" fmla="*/ 0 w 55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5"/>
                    <a:gd name="T31" fmla="*/ 0 h 6"/>
                    <a:gd name="T32" fmla="*/ 55 w 55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5" h="6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49" y="6"/>
                      </a:lnTo>
                      <a:lnTo>
                        <a:pt x="51" y="6"/>
                      </a:lnTo>
                      <a:lnTo>
                        <a:pt x="55" y="3"/>
                      </a:lnTo>
                      <a:lnTo>
                        <a:pt x="5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61" name="Line 1220"/>
                <p:cNvSpPr>
                  <a:spLocks noChangeShapeType="1"/>
                </p:cNvSpPr>
                <p:nvPr/>
              </p:nvSpPr>
              <p:spPr bwMode="auto">
                <a:xfrm>
                  <a:off x="2677" y="278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62" name="Freeform 1221"/>
                <p:cNvSpPr>
                  <a:spLocks/>
                </p:cNvSpPr>
                <p:nvPr/>
              </p:nvSpPr>
              <p:spPr bwMode="auto">
                <a:xfrm>
                  <a:off x="2677" y="2776"/>
                  <a:ext cx="1" cy="11"/>
                </a:xfrm>
                <a:custGeom>
                  <a:avLst/>
                  <a:gdLst>
                    <a:gd name="T0" fmla="*/ 0 w 2"/>
                    <a:gd name="T1" fmla="*/ 0 h 34"/>
                    <a:gd name="T2" fmla="*/ 0 w 2"/>
                    <a:gd name="T3" fmla="*/ 0 h 34"/>
                    <a:gd name="T4" fmla="*/ 1 w 2"/>
                    <a:gd name="T5" fmla="*/ 0 h 34"/>
                    <a:gd name="T6" fmla="*/ 1 w 2"/>
                    <a:gd name="T7" fmla="*/ 0 h 34"/>
                    <a:gd name="T8" fmla="*/ 1 w 2"/>
                    <a:gd name="T9" fmla="*/ 0 h 34"/>
                    <a:gd name="T10" fmla="*/ 1 w 2"/>
                    <a:gd name="T11" fmla="*/ 0 h 34"/>
                    <a:gd name="T12" fmla="*/ 1 w 2"/>
                    <a:gd name="T13" fmla="*/ 0 h 34"/>
                    <a:gd name="T14" fmla="*/ 0 w 2"/>
                    <a:gd name="T15" fmla="*/ 0 h 34"/>
                    <a:gd name="T16" fmla="*/ 0 w 2"/>
                    <a:gd name="T17" fmla="*/ 0 h 34"/>
                    <a:gd name="T18" fmla="*/ 0 w 2"/>
                    <a:gd name="T19" fmla="*/ 0 h 3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34"/>
                    <a:gd name="T32" fmla="*/ 2 w 2"/>
                    <a:gd name="T33" fmla="*/ 34 h 3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34">
                      <a:moveTo>
                        <a:pt x="0" y="31"/>
                      </a:moveTo>
                      <a:lnTo>
                        <a:pt x="0" y="34"/>
                      </a:lnTo>
                      <a:lnTo>
                        <a:pt x="2" y="34"/>
                      </a:lnTo>
                      <a:lnTo>
                        <a:pt x="2" y="6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63" name="Line 1222"/>
                <p:cNvSpPr>
                  <a:spLocks noChangeShapeType="1"/>
                </p:cNvSpPr>
                <p:nvPr/>
              </p:nvSpPr>
              <p:spPr bwMode="auto">
                <a:xfrm>
                  <a:off x="2678" y="277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64" name="Freeform 1223"/>
                <p:cNvSpPr>
                  <a:spLocks/>
                </p:cNvSpPr>
                <p:nvPr/>
              </p:nvSpPr>
              <p:spPr bwMode="auto">
                <a:xfrm>
                  <a:off x="2677" y="2776"/>
                  <a:ext cx="8" cy="1"/>
                </a:xfrm>
                <a:custGeom>
                  <a:avLst/>
                  <a:gdLst>
                    <a:gd name="T0" fmla="*/ 0 w 24"/>
                    <a:gd name="T1" fmla="*/ 0 h 3"/>
                    <a:gd name="T2" fmla="*/ 0 w 24"/>
                    <a:gd name="T3" fmla="*/ 0 h 3"/>
                    <a:gd name="T4" fmla="*/ 0 w 24"/>
                    <a:gd name="T5" fmla="*/ 0 h 3"/>
                    <a:gd name="T6" fmla="*/ 0 w 24"/>
                    <a:gd name="T7" fmla="*/ 0 h 3"/>
                    <a:gd name="T8" fmla="*/ 0 w 24"/>
                    <a:gd name="T9" fmla="*/ 0 h 3"/>
                    <a:gd name="T10" fmla="*/ 0 w 24"/>
                    <a:gd name="T11" fmla="*/ 0 h 3"/>
                    <a:gd name="T12" fmla="*/ 0 w 24"/>
                    <a:gd name="T13" fmla="*/ 0 h 3"/>
                    <a:gd name="T14" fmla="*/ 0 w 24"/>
                    <a:gd name="T15" fmla="*/ 0 h 3"/>
                    <a:gd name="T16" fmla="*/ 0 w 24"/>
                    <a:gd name="T17" fmla="*/ 0 h 3"/>
                    <a:gd name="T18" fmla="*/ 0 w 24"/>
                    <a:gd name="T19" fmla="*/ 0 h 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4"/>
                    <a:gd name="T31" fmla="*/ 0 h 3"/>
                    <a:gd name="T32" fmla="*/ 24 w 24"/>
                    <a:gd name="T33" fmla="*/ 3 h 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4" h="3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19" y="3"/>
                      </a:lnTo>
                      <a:lnTo>
                        <a:pt x="24" y="3"/>
                      </a:lnTo>
                      <a:lnTo>
                        <a:pt x="24" y="0"/>
                      </a:lnTo>
                      <a:lnTo>
                        <a:pt x="2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65" name="Line 1224"/>
                <p:cNvSpPr>
                  <a:spLocks noChangeShapeType="1"/>
                </p:cNvSpPr>
                <p:nvPr/>
              </p:nvSpPr>
              <p:spPr bwMode="auto">
                <a:xfrm>
                  <a:off x="2683" y="277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66" name="Freeform 1225"/>
                <p:cNvSpPr>
                  <a:spLocks/>
                </p:cNvSpPr>
                <p:nvPr/>
              </p:nvSpPr>
              <p:spPr bwMode="auto">
                <a:xfrm>
                  <a:off x="2683" y="2766"/>
                  <a:ext cx="2" cy="12"/>
                </a:xfrm>
                <a:custGeom>
                  <a:avLst/>
                  <a:gdLst>
                    <a:gd name="T0" fmla="*/ 0 w 5"/>
                    <a:gd name="T1" fmla="*/ 0 h 36"/>
                    <a:gd name="T2" fmla="*/ 0 w 5"/>
                    <a:gd name="T3" fmla="*/ 0 h 36"/>
                    <a:gd name="T4" fmla="*/ 0 w 5"/>
                    <a:gd name="T5" fmla="*/ 0 h 36"/>
                    <a:gd name="T6" fmla="*/ 0 w 5"/>
                    <a:gd name="T7" fmla="*/ 0 h 36"/>
                    <a:gd name="T8" fmla="*/ 0 w 5"/>
                    <a:gd name="T9" fmla="*/ 0 h 36"/>
                    <a:gd name="T10" fmla="*/ 0 w 5"/>
                    <a:gd name="T11" fmla="*/ 0 h 36"/>
                    <a:gd name="T12" fmla="*/ 0 w 5"/>
                    <a:gd name="T13" fmla="*/ 0 h 36"/>
                    <a:gd name="T14" fmla="*/ 0 w 5"/>
                    <a:gd name="T15" fmla="*/ 0 h 36"/>
                    <a:gd name="T16" fmla="*/ 0 w 5"/>
                    <a:gd name="T17" fmla="*/ 0 h 36"/>
                    <a:gd name="T18" fmla="*/ 0 w 5"/>
                    <a:gd name="T19" fmla="*/ 0 h 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36"/>
                    <a:gd name="T32" fmla="*/ 5 w 5"/>
                    <a:gd name="T33" fmla="*/ 36 h 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36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3" y="36"/>
                      </a:lnTo>
                      <a:lnTo>
                        <a:pt x="5" y="33"/>
                      </a:lnTo>
                      <a:lnTo>
                        <a:pt x="5" y="6"/>
                      </a:lnTo>
                      <a:lnTo>
                        <a:pt x="5" y="2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67" name="Line 1226"/>
                <p:cNvSpPr>
                  <a:spLocks noChangeShapeType="1"/>
                </p:cNvSpPr>
                <p:nvPr/>
              </p:nvSpPr>
              <p:spPr bwMode="auto">
                <a:xfrm>
                  <a:off x="2684" y="276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68" name="Freeform 1227"/>
                <p:cNvSpPr>
                  <a:spLocks/>
                </p:cNvSpPr>
                <p:nvPr/>
              </p:nvSpPr>
              <p:spPr bwMode="auto">
                <a:xfrm>
                  <a:off x="2683" y="2766"/>
                  <a:ext cx="5" cy="2"/>
                </a:xfrm>
                <a:custGeom>
                  <a:avLst/>
                  <a:gdLst>
                    <a:gd name="T0" fmla="*/ 0 w 14"/>
                    <a:gd name="T1" fmla="*/ 0 h 6"/>
                    <a:gd name="T2" fmla="*/ 0 w 14"/>
                    <a:gd name="T3" fmla="*/ 0 h 6"/>
                    <a:gd name="T4" fmla="*/ 0 w 14"/>
                    <a:gd name="T5" fmla="*/ 0 h 6"/>
                    <a:gd name="T6" fmla="*/ 0 w 14"/>
                    <a:gd name="T7" fmla="*/ 0 h 6"/>
                    <a:gd name="T8" fmla="*/ 0 w 14"/>
                    <a:gd name="T9" fmla="*/ 0 h 6"/>
                    <a:gd name="T10" fmla="*/ 0 w 14"/>
                    <a:gd name="T11" fmla="*/ 0 h 6"/>
                    <a:gd name="T12" fmla="*/ 0 w 14"/>
                    <a:gd name="T13" fmla="*/ 0 h 6"/>
                    <a:gd name="T14" fmla="*/ 0 w 14"/>
                    <a:gd name="T15" fmla="*/ 0 h 6"/>
                    <a:gd name="T16" fmla="*/ 0 w 14"/>
                    <a:gd name="T17" fmla="*/ 0 h 6"/>
                    <a:gd name="T18" fmla="*/ 0 w 1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4"/>
                    <a:gd name="T31" fmla="*/ 0 h 6"/>
                    <a:gd name="T32" fmla="*/ 14 w 1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4" h="6">
                      <a:moveTo>
                        <a:pt x="3" y="0"/>
                      </a:move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9" y="6"/>
                      </a:lnTo>
                      <a:lnTo>
                        <a:pt x="14" y="6"/>
                      </a:lnTo>
                      <a:lnTo>
                        <a:pt x="14" y="2"/>
                      </a:lnTo>
                      <a:lnTo>
                        <a:pt x="1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69" name="Line 1228"/>
                <p:cNvSpPr>
                  <a:spLocks noChangeShapeType="1"/>
                </p:cNvSpPr>
                <p:nvPr/>
              </p:nvSpPr>
              <p:spPr bwMode="auto">
                <a:xfrm>
                  <a:off x="2686" y="276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70" name="Freeform 1229"/>
                <p:cNvSpPr>
                  <a:spLocks/>
                </p:cNvSpPr>
                <p:nvPr/>
              </p:nvSpPr>
              <p:spPr bwMode="auto">
                <a:xfrm>
                  <a:off x="2686" y="2747"/>
                  <a:ext cx="2" cy="21"/>
                </a:xfrm>
                <a:custGeom>
                  <a:avLst/>
                  <a:gdLst>
                    <a:gd name="T0" fmla="*/ 0 w 5"/>
                    <a:gd name="T1" fmla="*/ 0 h 62"/>
                    <a:gd name="T2" fmla="*/ 0 w 5"/>
                    <a:gd name="T3" fmla="*/ 0 h 62"/>
                    <a:gd name="T4" fmla="*/ 0 w 5"/>
                    <a:gd name="T5" fmla="*/ 0 h 62"/>
                    <a:gd name="T6" fmla="*/ 0 w 5"/>
                    <a:gd name="T7" fmla="*/ 0 h 62"/>
                    <a:gd name="T8" fmla="*/ 0 w 5"/>
                    <a:gd name="T9" fmla="*/ 0 h 62"/>
                    <a:gd name="T10" fmla="*/ 0 w 5"/>
                    <a:gd name="T11" fmla="*/ 0 h 62"/>
                    <a:gd name="T12" fmla="*/ 0 w 5"/>
                    <a:gd name="T13" fmla="*/ 0 h 62"/>
                    <a:gd name="T14" fmla="*/ 0 w 5"/>
                    <a:gd name="T15" fmla="*/ 0 h 62"/>
                    <a:gd name="T16" fmla="*/ 0 w 5"/>
                    <a:gd name="T17" fmla="*/ 0 h 62"/>
                    <a:gd name="T18" fmla="*/ 0 w 5"/>
                    <a:gd name="T19" fmla="*/ 0 h 6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62"/>
                    <a:gd name="T32" fmla="*/ 5 w 5"/>
                    <a:gd name="T33" fmla="*/ 62 h 6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62">
                      <a:moveTo>
                        <a:pt x="0" y="58"/>
                      </a:moveTo>
                      <a:lnTo>
                        <a:pt x="2" y="62"/>
                      </a:lnTo>
                      <a:lnTo>
                        <a:pt x="5" y="62"/>
                      </a:lnTo>
                      <a:lnTo>
                        <a:pt x="5" y="6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0" y="58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71" name="Line 1230"/>
                <p:cNvSpPr>
                  <a:spLocks noChangeShapeType="1"/>
                </p:cNvSpPr>
                <p:nvPr/>
              </p:nvSpPr>
              <p:spPr bwMode="auto">
                <a:xfrm>
                  <a:off x="2687" y="274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72" name="Freeform 1231"/>
                <p:cNvSpPr>
                  <a:spLocks/>
                </p:cNvSpPr>
                <p:nvPr/>
              </p:nvSpPr>
              <p:spPr bwMode="auto">
                <a:xfrm>
                  <a:off x="2686" y="2747"/>
                  <a:ext cx="6" cy="2"/>
                </a:xfrm>
                <a:custGeom>
                  <a:avLst/>
                  <a:gdLst>
                    <a:gd name="T0" fmla="*/ 0 w 16"/>
                    <a:gd name="T1" fmla="*/ 0 h 6"/>
                    <a:gd name="T2" fmla="*/ 0 w 16"/>
                    <a:gd name="T3" fmla="*/ 0 h 6"/>
                    <a:gd name="T4" fmla="*/ 0 w 16"/>
                    <a:gd name="T5" fmla="*/ 0 h 6"/>
                    <a:gd name="T6" fmla="*/ 0 w 16"/>
                    <a:gd name="T7" fmla="*/ 0 h 6"/>
                    <a:gd name="T8" fmla="*/ 0 w 16"/>
                    <a:gd name="T9" fmla="*/ 0 h 6"/>
                    <a:gd name="T10" fmla="*/ 0 w 16"/>
                    <a:gd name="T11" fmla="*/ 0 h 6"/>
                    <a:gd name="T12" fmla="*/ 0 w 16"/>
                    <a:gd name="T13" fmla="*/ 0 h 6"/>
                    <a:gd name="T14" fmla="*/ 0 w 16"/>
                    <a:gd name="T15" fmla="*/ 0 h 6"/>
                    <a:gd name="T16" fmla="*/ 0 w 16"/>
                    <a:gd name="T17" fmla="*/ 0 h 6"/>
                    <a:gd name="T18" fmla="*/ 0 w 16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6"/>
                    <a:gd name="T31" fmla="*/ 0 h 6"/>
                    <a:gd name="T32" fmla="*/ 16 w 16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6" h="6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" y="6"/>
                      </a:lnTo>
                      <a:lnTo>
                        <a:pt x="11" y="6"/>
                      </a:lnTo>
                      <a:lnTo>
                        <a:pt x="16" y="6"/>
                      </a:lnTo>
                      <a:lnTo>
                        <a:pt x="16" y="3"/>
                      </a:lnTo>
                      <a:lnTo>
                        <a:pt x="16" y="0"/>
                      </a:lnTo>
                      <a:lnTo>
                        <a:pt x="1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73" name="Line 1232"/>
                <p:cNvSpPr>
                  <a:spLocks noChangeShapeType="1"/>
                </p:cNvSpPr>
                <p:nvPr/>
              </p:nvSpPr>
              <p:spPr bwMode="auto">
                <a:xfrm>
                  <a:off x="2690" y="274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74" name="Freeform 1233"/>
                <p:cNvSpPr>
                  <a:spLocks/>
                </p:cNvSpPr>
                <p:nvPr/>
              </p:nvSpPr>
              <p:spPr bwMode="auto">
                <a:xfrm>
                  <a:off x="2690" y="2738"/>
                  <a:ext cx="2" cy="11"/>
                </a:xfrm>
                <a:custGeom>
                  <a:avLst/>
                  <a:gdLst>
                    <a:gd name="T0" fmla="*/ 0 w 5"/>
                    <a:gd name="T1" fmla="*/ 0 h 33"/>
                    <a:gd name="T2" fmla="*/ 0 w 5"/>
                    <a:gd name="T3" fmla="*/ 0 h 33"/>
                    <a:gd name="T4" fmla="*/ 0 w 5"/>
                    <a:gd name="T5" fmla="*/ 0 h 33"/>
                    <a:gd name="T6" fmla="*/ 0 w 5"/>
                    <a:gd name="T7" fmla="*/ 0 h 33"/>
                    <a:gd name="T8" fmla="*/ 0 w 5"/>
                    <a:gd name="T9" fmla="*/ 0 h 33"/>
                    <a:gd name="T10" fmla="*/ 0 w 5"/>
                    <a:gd name="T11" fmla="*/ 0 h 33"/>
                    <a:gd name="T12" fmla="*/ 0 w 5"/>
                    <a:gd name="T13" fmla="*/ 0 h 33"/>
                    <a:gd name="T14" fmla="*/ 0 w 5"/>
                    <a:gd name="T15" fmla="*/ 0 h 33"/>
                    <a:gd name="T16" fmla="*/ 0 w 5"/>
                    <a:gd name="T17" fmla="*/ 0 h 33"/>
                    <a:gd name="T18" fmla="*/ 0 w 5"/>
                    <a:gd name="T19" fmla="*/ 0 h 3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33"/>
                    <a:gd name="T32" fmla="*/ 5 w 5"/>
                    <a:gd name="T33" fmla="*/ 33 h 3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33">
                      <a:moveTo>
                        <a:pt x="0" y="30"/>
                      </a:moveTo>
                      <a:lnTo>
                        <a:pt x="0" y="33"/>
                      </a:lnTo>
                      <a:lnTo>
                        <a:pt x="2" y="33"/>
                      </a:lnTo>
                      <a:lnTo>
                        <a:pt x="5" y="33"/>
                      </a:lnTo>
                      <a:lnTo>
                        <a:pt x="5" y="6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75" name="Line 1234"/>
                <p:cNvSpPr>
                  <a:spLocks noChangeShapeType="1"/>
                </p:cNvSpPr>
                <p:nvPr/>
              </p:nvSpPr>
              <p:spPr bwMode="auto">
                <a:xfrm>
                  <a:off x="2691" y="273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76" name="Freeform 1235"/>
                <p:cNvSpPr>
                  <a:spLocks/>
                </p:cNvSpPr>
                <p:nvPr/>
              </p:nvSpPr>
              <p:spPr bwMode="auto">
                <a:xfrm>
                  <a:off x="2690" y="2738"/>
                  <a:ext cx="32" cy="1"/>
                </a:xfrm>
                <a:custGeom>
                  <a:avLst/>
                  <a:gdLst>
                    <a:gd name="T0" fmla="*/ 0 w 96"/>
                    <a:gd name="T1" fmla="*/ 0 h 2"/>
                    <a:gd name="T2" fmla="*/ 0 w 96"/>
                    <a:gd name="T3" fmla="*/ 0 h 2"/>
                    <a:gd name="T4" fmla="*/ 0 w 96"/>
                    <a:gd name="T5" fmla="*/ 1 h 2"/>
                    <a:gd name="T6" fmla="*/ 0 w 96"/>
                    <a:gd name="T7" fmla="*/ 1 h 2"/>
                    <a:gd name="T8" fmla="*/ 0 w 96"/>
                    <a:gd name="T9" fmla="*/ 1 h 2"/>
                    <a:gd name="T10" fmla="*/ 0 w 96"/>
                    <a:gd name="T11" fmla="*/ 1 h 2"/>
                    <a:gd name="T12" fmla="*/ 0 w 96"/>
                    <a:gd name="T13" fmla="*/ 1 h 2"/>
                    <a:gd name="T14" fmla="*/ 0 w 96"/>
                    <a:gd name="T15" fmla="*/ 0 h 2"/>
                    <a:gd name="T16" fmla="*/ 0 w 96"/>
                    <a:gd name="T17" fmla="*/ 0 h 2"/>
                    <a:gd name="T18" fmla="*/ 0 w 96"/>
                    <a:gd name="T19" fmla="*/ 0 h 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96"/>
                    <a:gd name="T31" fmla="*/ 0 h 2"/>
                    <a:gd name="T32" fmla="*/ 96 w 96"/>
                    <a:gd name="T33" fmla="*/ 2 h 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96" h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87" y="2"/>
                      </a:lnTo>
                      <a:lnTo>
                        <a:pt x="92" y="2"/>
                      </a:lnTo>
                      <a:lnTo>
                        <a:pt x="96" y="2"/>
                      </a:lnTo>
                      <a:lnTo>
                        <a:pt x="92" y="0"/>
                      </a:lnTo>
                      <a:lnTo>
                        <a:pt x="9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77" name="Line 1236"/>
                <p:cNvSpPr>
                  <a:spLocks noChangeShapeType="1"/>
                </p:cNvSpPr>
                <p:nvPr/>
              </p:nvSpPr>
              <p:spPr bwMode="auto">
                <a:xfrm>
                  <a:off x="2720" y="273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78" name="Freeform 1237"/>
                <p:cNvSpPr>
                  <a:spLocks/>
                </p:cNvSpPr>
                <p:nvPr/>
              </p:nvSpPr>
              <p:spPr bwMode="auto">
                <a:xfrm>
                  <a:off x="2720" y="2728"/>
                  <a:ext cx="1" cy="12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0 h 37"/>
                    <a:gd name="T4" fmla="*/ 1 w 2"/>
                    <a:gd name="T5" fmla="*/ 0 h 37"/>
                    <a:gd name="T6" fmla="*/ 1 w 2"/>
                    <a:gd name="T7" fmla="*/ 0 h 37"/>
                    <a:gd name="T8" fmla="*/ 1 w 2"/>
                    <a:gd name="T9" fmla="*/ 0 h 37"/>
                    <a:gd name="T10" fmla="*/ 1 w 2"/>
                    <a:gd name="T11" fmla="*/ 0 h 37"/>
                    <a:gd name="T12" fmla="*/ 1 w 2"/>
                    <a:gd name="T13" fmla="*/ 0 h 37"/>
                    <a:gd name="T14" fmla="*/ 0 w 2"/>
                    <a:gd name="T15" fmla="*/ 0 h 37"/>
                    <a:gd name="T16" fmla="*/ 0 w 2"/>
                    <a:gd name="T17" fmla="*/ 0 h 37"/>
                    <a:gd name="T18" fmla="*/ 0 w 2"/>
                    <a:gd name="T19" fmla="*/ 0 h 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37"/>
                    <a:gd name="T32" fmla="*/ 2 w 2"/>
                    <a:gd name="T33" fmla="*/ 37 h 3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37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2" y="37"/>
                      </a:lnTo>
                      <a:lnTo>
                        <a:pt x="2" y="33"/>
                      </a:lnTo>
                      <a:lnTo>
                        <a:pt x="2" y="6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79" name="Line 1238"/>
                <p:cNvSpPr>
                  <a:spLocks noChangeShapeType="1"/>
                </p:cNvSpPr>
                <p:nvPr/>
              </p:nvSpPr>
              <p:spPr bwMode="auto">
                <a:xfrm>
                  <a:off x="2721" y="272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80" name="Freeform 1239"/>
                <p:cNvSpPr>
                  <a:spLocks/>
                </p:cNvSpPr>
                <p:nvPr/>
              </p:nvSpPr>
              <p:spPr bwMode="auto">
                <a:xfrm>
                  <a:off x="2720" y="2728"/>
                  <a:ext cx="8" cy="2"/>
                </a:xfrm>
                <a:custGeom>
                  <a:avLst/>
                  <a:gdLst>
                    <a:gd name="T0" fmla="*/ 0 w 24"/>
                    <a:gd name="T1" fmla="*/ 0 h 6"/>
                    <a:gd name="T2" fmla="*/ 0 w 24"/>
                    <a:gd name="T3" fmla="*/ 0 h 6"/>
                    <a:gd name="T4" fmla="*/ 0 w 24"/>
                    <a:gd name="T5" fmla="*/ 0 h 6"/>
                    <a:gd name="T6" fmla="*/ 0 w 24"/>
                    <a:gd name="T7" fmla="*/ 0 h 6"/>
                    <a:gd name="T8" fmla="*/ 0 w 24"/>
                    <a:gd name="T9" fmla="*/ 0 h 6"/>
                    <a:gd name="T10" fmla="*/ 0 w 24"/>
                    <a:gd name="T11" fmla="*/ 0 h 6"/>
                    <a:gd name="T12" fmla="*/ 0 w 24"/>
                    <a:gd name="T13" fmla="*/ 0 h 6"/>
                    <a:gd name="T14" fmla="*/ 0 w 24"/>
                    <a:gd name="T15" fmla="*/ 0 h 6"/>
                    <a:gd name="T16" fmla="*/ 0 w 24"/>
                    <a:gd name="T17" fmla="*/ 0 h 6"/>
                    <a:gd name="T18" fmla="*/ 0 w 2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4"/>
                    <a:gd name="T31" fmla="*/ 0 h 6"/>
                    <a:gd name="T32" fmla="*/ 24 w 2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4" h="6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19" y="6"/>
                      </a:lnTo>
                      <a:lnTo>
                        <a:pt x="24" y="6"/>
                      </a:lnTo>
                      <a:lnTo>
                        <a:pt x="24" y="2"/>
                      </a:lnTo>
                      <a:lnTo>
                        <a:pt x="24" y="0"/>
                      </a:lnTo>
                      <a:lnTo>
                        <a:pt x="2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81" name="Line 1240"/>
                <p:cNvSpPr>
                  <a:spLocks noChangeShapeType="1"/>
                </p:cNvSpPr>
                <p:nvPr/>
              </p:nvSpPr>
              <p:spPr bwMode="auto">
                <a:xfrm>
                  <a:off x="2726" y="272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82" name="Freeform 1241"/>
                <p:cNvSpPr>
                  <a:spLocks/>
                </p:cNvSpPr>
                <p:nvPr/>
              </p:nvSpPr>
              <p:spPr bwMode="auto">
                <a:xfrm>
                  <a:off x="2726" y="2699"/>
                  <a:ext cx="2" cy="31"/>
                </a:xfrm>
                <a:custGeom>
                  <a:avLst/>
                  <a:gdLst>
                    <a:gd name="T0" fmla="*/ 0 w 5"/>
                    <a:gd name="T1" fmla="*/ 0 h 93"/>
                    <a:gd name="T2" fmla="*/ 0 w 5"/>
                    <a:gd name="T3" fmla="*/ 0 h 93"/>
                    <a:gd name="T4" fmla="*/ 0 w 5"/>
                    <a:gd name="T5" fmla="*/ 0 h 93"/>
                    <a:gd name="T6" fmla="*/ 0 w 5"/>
                    <a:gd name="T7" fmla="*/ 0 h 93"/>
                    <a:gd name="T8" fmla="*/ 0 w 5"/>
                    <a:gd name="T9" fmla="*/ 0 h 93"/>
                    <a:gd name="T10" fmla="*/ 0 w 5"/>
                    <a:gd name="T11" fmla="*/ 0 h 93"/>
                    <a:gd name="T12" fmla="*/ 0 w 5"/>
                    <a:gd name="T13" fmla="*/ 0 h 93"/>
                    <a:gd name="T14" fmla="*/ 0 w 5"/>
                    <a:gd name="T15" fmla="*/ 0 h 93"/>
                    <a:gd name="T16" fmla="*/ 0 w 5"/>
                    <a:gd name="T17" fmla="*/ 0 h 93"/>
                    <a:gd name="T18" fmla="*/ 0 w 5"/>
                    <a:gd name="T19" fmla="*/ 0 h 9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93"/>
                    <a:gd name="T32" fmla="*/ 5 w 5"/>
                    <a:gd name="T33" fmla="*/ 93 h 9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93">
                      <a:moveTo>
                        <a:pt x="0" y="89"/>
                      </a:moveTo>
                      <a:lnTo>
                        <a:pt x="0" y="93"/>
                      </a:lnTo>
                      <a:lnTo>
                        <a:pt x="2" y="93"/>
                      </a:lnTo>
                      <a:lnTo>
                        <a:pt x="5" y="93"/>
                      </a:lnTo>
                      <a:lnTo>
                        <a:pt x="5" y="6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83" name="Line 1242"/>
                <p:cNvSpPr>
                  <a:spLocks noChangeShapeType="1"/>
                </p:cNvSpPr>
                <p:nvPr/>
              </p:nvSpPr>
              <p:spPr bwMode="auto">
                <a:xfrm>
                  <a:off x="2727" y="269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84" name="Freeform 1243"/>
                <p:cNvSpPr>
                  <a:spLocks/>
                </p:cNvSpPr>
                <p:nvPr/>
              </p:nvSpPr>
              <p:spPr bwMode="auto">
                <a:xfrm>
                  <a:off x="2726" y="2699"/>
                  <a:ext cx="19" cy="1"/>
                </a:xfrm>
                <a:custGeom>
                  <a:avLst/>
                  <a:gdLst>
                    <a:gd name="T0" fmla="*/ 0 w 55"/>
                    <a:gd name="T1" fmla="*/ 0 h 4"/>
                    <a:gd name="T2" fmla="*/ 0 w 55"/>
                    <a:gd name="T3" fmla="*/ 0 h 4"/>
                    <a:gd name="T4" fmla="*/ 0 w 55"/>
                    <a:gd name="T5" fmla="*/ 0 h 4"/>
                    <a:gd name="T6" fmla="*/ 0 w 55"/>
                    <a:gd name="T7" fmla="*/ 0 h 4"/>
                    <a:gd name="T8" fmla="*/ 0 w 55"/>
                    <a:gd name="T9" fmla="*/ 0 h 4"/>
                    <a:gd name="T10" fmla="*/ 0 w 55"/>
                    <a:gd name="T11" fmla="*/ 0 h 4"/>
                    <a:gd name="T12" fmla="*/ 0 w 55"/>
                    <a:gd name="T13" fmla="*/ 0 h 4"/>
                    <a:gd name="T14" fmla="*/ 0 w 55"/>
                    <a:gd name="T15" fmla="*/ 0 h 4"/>
                    <a:gd name="T16" fmla="*/ 0 w 55"/>
                    <a:gd name="T17" fmla="*/ 0 h 4"/>
                    <a:gd name="T18" fmla="*/ 0 w 55"/>
                    <a:gd name="T19" fmla="*/ 0 h 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5"/>
                    <a:gd name="T31" fmla="*/ 0 h 4"/>
                    <a:gd name="T32" fmla="*/ 55 w 55"/>
                    <a:gd name="T33" fmla="*/ 4 h 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5" h="4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50" y="4"/>
                      </a:lnTo>
                      <a:lnTo>
                        <a:pt x="55" y="4"/>
                      </a:lnTo>
                      <a:lnTo>
                        <a:pt x="55" y="0"/>
                      </a:lnTo>
                      <a:lnTo>
                        <a:pt x="5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85" name="Line 1244"/>
                <p:cNvSpPr>
                  <a:spLocks noChangeShapeType="1"/>
                </p:cNvSpPr>
                <p:nvPr/>
              </p:nvSpPr>
              <p:spPr bwMode="auto">
                <a:xfrm>
                  <a:off x="2743" y="270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86" name="Freeform 1245"/>
                <p:cNvSpPr>
                  <a:spLocks/>
                </p:cNvSpPr>
                <p:nvPr/>
              </p:nvSpPr>
              <p:spPr bwMode="auto">
                <a:xfrm>
                  <a:off x="2743" y="2689"/>
                  <a:ext cx="2" cy="12"/>
                </a:xfrm>
                <a:custGeom>
                  <a:avLst/>
                  <a:gdLst>
                    <a:gd name="T0" fmla="*/ 0 w 5"/>
                    <a:gd name="T1" fmla="*/ 0 h 37"/>
                    <a:gd name="T2" fmla="*/ 0 w 5"/>
                    <a:gd name="T3" fmla="*/ 0 h 37"/>
                    <a:gd name="T4" fmla="*/ 0 w 5"/>
                    <a:gd name="T5" fmla="*/ 0 h 37"/>
                    <a:gd name="T6" fmla="*/ 0 w 5"/>
                    <a:gd name="T7" fmla="*/ 0 h 37"/>
                    <a:gd name="T8" fmla="*/ 0 w 5"/>
                    <a:gd name="T9" fmla="*/ 0 h 37"/>
                    <a:gd name="T10" fmla="*/ 0 w 5"/>
                    <a:gd name="T11" fmla="*/ 0 h 37"/>
                    <a:gd name="T12" fmla="*/ 0 w 5"/>
                    <a:gd name="T13" fmla="*/ 0 h 37"/>
                    <a:gd name="T14" fmla="*/ 0 w 5"/>
                    <a:gd name="T15" fmla="*/ 0 h 37"/>
                    <a:gd name="T16" fmla="*/ 0 w 5"/>
                    <a:gd name="T17" fmla="*/ 0 h 37"/>
                    <a:gd name="T18" fmla="*/ 0 w 5"/>
                    <a:gd name="T19" fmla="*/ 0 h 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37"/>
                    <a:gd name="T32" fmla="*/ 5 w 5"/>
                    <a:gd name="T33" fmla="*/ 37 h 3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37">
                      <a:moveTo>
                        <a:pt x="0" y="35"/>
                      </a:moveTo>
                      <a:lnTo>
                        <a:pt x="0" y="35"/>
                      </a:lnTo>
                      <a:lnTo>
                        <a:pt x="2" y="37"/>
                      </a:lnTo>
                      <a:lnTo>
                        <a:pt x="5" y="35"/>
                      </a:lnTo>
                      <a:lnTo>
                        <a:pt x="5" y="6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87" name="Line 1246"/>
                <p:cNvSpPr>
                  <a:spLocks noChangeShapeType="1"/>
                </p:cNvSpPr>
                <p:nvPr/>
              </p:nvSpPr>
              <p:spPr bwMode="auto">
                <a:xfrm>
                  <a:off x="2744" y="268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88" name="Freeform 1247"/>
                <p:cNvSpPr>
                  <a:spLocks/>
                </p:cNvSpPr>
                <p:nvPr/>
              </p:nvSpPr>
              <p:spPr bwMode="auto">
                <a:xfrm>
                  <a:off x="2743" y="2689"/>
                  <a:ext cx="65" cy="2"/>
                </a:xfrm>
                <a:custGeom>
                  <a:avLst/>
                  <a:gdLst>
                    <a:gd name="T0" fmla="*/ 0 w 194"/>
                    <a:gd name="T1" fmla="*/ 0 h 6"/>
                    <a:gd name="T2" fmla="*/ 0 w 194"/>
                    <a:gd name="T3" fmla="*/ 0 h 6"/>
                    <a:gd name="T4" fmla="*/ 0 w 194"/>
                    <a:gd name="T5" fmla="*/ 0 h 6"/>
                    <a:gd name="T6" fmla="*/ 0 w 194"/>
                    <a:gd name="T7" fmla="*/ 0 h 6"/>
                    <a:gd name="T8" fmla="*/ 0 w 194"/>
                    <a:gd name="T9" fmla="*/ 0 h 6"/>
                    <a:gd name="T10" fmla="*/ 0 w 194"/>
                    <a:gd name="T11" fmla="*/ 0 h 6"/>
                    <a:gd name="T12" fmla="*/ 0 w 194"/>
                    <a:gd name="T13" fmla="*/ 0 h 6"/>
                    <a:gd name="T14" fmla="*/ 0 w 194"/>
                    <a:gd name="T15" fmla="*/ 0 h 6"/>
                    <a:gd name="T16" fmla="*/ 0 w 194"/>
                    <a:gd name="T17" fmla="*/ 0 h 6"/>
                    <a:gd name="T18" fmla="*/ 0 w 19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94"/>
                    <a:gd name="T31" fmla="*/ 0 h 6"/>
                    <a:gd name="T32" fmla="*/ 194 w 19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94" h="6">
                      <a:moveTo>
                        <a:pt x="2" y="0"/>
                      </a:move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185" y="6"/>
                      </a:lnTo>
                      <a:lnTo>
                        <a:pt x="190" y="6"/>
                      </a:lnTo>
                      <a:lnTo>
                        <a:pt x="194" y="4"/>
                      </a:lnTo>
                      <a:lnTo>
                        <a:pt x="190" y="4"/>
                      </a:lnTo>
                      <a:lnTo>
                        <a:pt x="188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89" name="Line 1248"/>
                <p:cNvSpPr>
                  <a:spLocks noChangeShapeType="1"/>
                </p:cNvSpPr>
                <p:nvPr/>
              </p:nvSpPr>
              <p:spPr bwMode="auto">
                <a:xfrm>
                  <a:off x="2806" y="269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90" name="Freeform 1249"/>
                <p:cNvSpPr>
                  <a:spLocks/>
                </p:cNvSpPr>
                <p:nvPr/>
              </p:nvSpPr>
              <p:spPr bwMode="auto">
                <a:xfrm>
                  <a:off x="2806" y="2679"/>
                  <a:ext cx="1" cy="12"/>
                </a:xfrm>
                <a:custGeom>
                  <a:avLst/>
                  <a:gdLst>
                    <a:gd name="T0" fmla="*/ 0 w 2"/>
                    <a:gd name="T1" fmla="*/ 0 h 35"/>
                    <a:gd name="T2" fmla="*/ 0 w 2"/>
                    <a:gd name="T3" fmla="*/ 0 h 35"/>
                    <a:gd name="T4" fmla="*/ 1 w 2"/>
                    <a:gd name="T5" fmla="*/ 0 h 35"/>
                    <a:gd name="T6" fmla="*/ 1 w 2"/>
                    <a:gd name="T7" fmla="*/ 0 h 35"/>
                    <a:gd name="T8" fmla="*/ 1 w 2"/>
                    <a:gd name="T9" fmla="*/ 0 h 35"/>
                    <a:gd name="T10" fmla="*/ 1 w 2"/>
                    <a:gd name="T11" fmla="*/ 0 h 35"/>
                    <a:gd name="T12" fmla="*/ 1 w 2"/>
                    <a:gd name="T13" fmla="*/ 0 h 35"/>
                    <a:gd name="T14" fmla="*/ 0 w 2"/>
                    <a:gd name="T15" fmla="*/ 0 h 35"/>
                    <a:gd name="T16" fmla="*/ 0 w 2"/>
                    <a:gd name="T17" fmla="*/ 0 h 35"/>
                    <a:gd name="T18" fmla="*/ 0 w 2"/>
                    <a:gd name="T19" fmla="*/ 0 h 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35"/>
                    <a:gd name="T32" fmla="*/ 2 w 2"/>
                    <a:gd name="T33" fmla="*/ 35 h 3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35">
                      <a:moveTo>
                        <a:pt x="0" y="33"/>
                      </a:moveTo>
                      <a:lnTo>
                        <a:pt x="0" y="35"/>
                      </a:lnTo>
                      <a:lnTo>
                        <a:pt x="2" y="35"/>
                      </a:lnTo>
                      <a:lnTo>
                        <a:pt x="2" y="8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91" name="Line 1250"/>
                <p:cNvSpPr>
                  <a:spLocks noChangeShapeType="1"/>
                </p:cNvSpPr>
                <p:nvPr/>
              </p:nvSpPr>
              <p:spPr bwMode="auto">
                <a:xfrm>
                  <a:off x="2806" y="267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92" name="Freeform 1251"/>
                <p:cNvSpPr>
                  <a:spLocks/>
                </p:cNvSpPr>
                <p:nvPr/>
              </p:nvSpPr>
              <p:spPr bwMode="auto">
                <a:xfrm>
                  <a:off x="2806" y="2679"/>
                  <a:ext cx="14" cy="2"/>
                </a:xfrm>
                <a:custGeom>
                  <a:avLst/>
                  <a:gdLst>
                    <a:gd name="T0" fmla="*/ 0 w 44"/>
                    <a:gd name="T1" fmla="*/ 0 h 6"/>
                    <a:gd name="T2" fmla="*/ 0 w 44"/>
                    <a:gd name="T3" fmla="*/ 0 h 6"/>
                    <a:gd name="T4" fmla="*/ 0 w 44"/>
                    <a:gd name="T5" fmla="*/ 0 h 6"/>
                    <a:gd name="T6" fmla="*/ 0 w 44"/>
                    <a:gd name="T7" fmla="*/ 0 h 6"/>
                    <a:gd name="T8" fmla="*/ 0 w 44"/>
                    <a:gd name="T9" fmla="*/ 0 h 6"/>
                    <a:gd name="T10" fmla="*/ 0 w 44"/>
                    <a:gd name="T11" fmla="*/ 0 h 6"/>
                    <a:gd name="T12" fmla="*/ 0 w 44"/>
                    <a:gd name="T13" fmla="*/ 0 h 6"/>
                    <a:gd name="T14" fmla="*/ 0 w 44"/>
                    <a:gd name="T15" fmla="*/ 0 h 6"/>
                    <a:gd name="T16" fmla="*/ 0 w 44"/>
                    <a:gd name="T17" fmla="*/ 0 h 6"/>
                    <a:gd name="T18" fmla="*/ 0 w 4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4"/>
                    <a:gd name="T31" fmla="*/ 0 h 6"/>
                    <a:gd name="T32" fmla="*/ 44 w 4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4" h="6">
                      <a:moveTo>
                        <a:pt x="2" y="0"/>
                      </a:move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39" y="6"/>
                      </a:lnTo>
                      <a:lnTo>
                        <a:pt x="44" y="6"/>
                      </a:lnTo>
                      <a:lnTo>
                        <a:pt x="44" y="2"/>
                      </a:lnTo>
                      <a:lnTo>
                        <a:pt x="4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93" name="Line 1252"/>
                <p:cNvSpPr>
                  <a:spLocks noChangeShapeType="1"/>
                </p:cNvSpPr>
                <p:nvPr/>
              </p:nvSpPr>
              <p:spPr bwMode="auto">
                <a:xfrm>
                  <a:off x="2819" y="268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94" name="Freeform 1253"/>
                <p:cNvSpPr>
                  <a:spLocks/>
                </p:cNvSpPr>
                <p:nvPr/>
              </p:nvSpPr>
              <p:spPr bwMode="auto">
                <a:xfrm>
                  <a:off x="2819" y="2659"/>
                  <a:ext cx="1" cy="22"/>
                </a:xfrm>
                <a:custGeom>
                  <a:avLst/>
                  <a:gdLst>
                    <a:gd name="T0" fmla="*/ 0 w 5"/>
                    <a:gd name="T1" fmla="*/ 0 h 66"/>
                    <a:gd name="T2" fmla="*/ 0 w 5"/>
                    <a:gd name="T3" fmla="*/ 0 h 66"/>
                    <a:gd name="T4" fmla="*/ 0 w 5"/>
                    <a:gd name="T5" fmla="*/ 0 h 66"/>
                    <a:gd name="T6" fmla="*/ 0 w 5"/>
                    <a:gd name="T7" fmla="*/ 0 h 66"/>
                    <a:gd name="T8" fmla="*/ 0 w 5"/>
                    <a:gd name="T9" fmla="*/ 0 h 66"/>
                    <a:gd name="T10" fmla="*/ 0 w 5"/>
                    <a:gd name="T11" fmla="*/ 0 h 66"/>
                    <a:gd name="T12" fmla="*/ 0 w 5"/>
                    <a:gd name="T13" fmla="*/ 0 h 66"/>
                    <a:gd name="T14" fmla="*/ 0 w 5"/>
                    <a:gd name="T15" fmla="*/ 0 h 66"/>
                    <a:gd name="T16" fmla="*/ 0 w 5"/>
                    <a:gd name="T17" fmla="*/ 0 h 66"/>
                    <a:gd name="T18" fmla="*/ 0 w 5"/>
                    <a:gd name="T19" fmla="*/ 0 h 6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66"/>
                    <a:gd name="T32" fmla="*/ 5 w 5"/>
                    <a:gd name="T33" fmla="*/ 66 h 6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66">
                      <a:moveTo>
                        <a:pt x="0" y="62"/>
                      </a:moveTo>
                      <a:lnTo>
                        <a:pt x="0" y="66"/>
                      </a:lnTo>
                      <a:lnTo>
                        <a:pt x="2" y="66"/>
                      </a:lnTo>
                      <a:lnTo>
                        <a:pt x="5" y="66"/>
                      </a:lnTo>
                      <a:lnTo>
                        <a:pt x="5" y="6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62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95" name="Line 1254"/>
                <p:cNvSpPr>
                  <a:spLocks noChangeShapeType="1"/>
                </p:cNvSpPr>
                <p:nvPr/>
              </p:nvSpPr>
              <p:spPr bwMode="auto">
                <a:xfrm>
                  <a:off x="2819" y="265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96" name="Freeform 1255"/>
                <p:cNvSpPr>
                  <a:spLocks/>
                </p:cNvSpPr>
                <p:nvPr/>
              </p:nvSpPr>
              <p:spPr bwMode="auto">
                <a:xfrm>
                  <a:off x="2819" y="2659"/>
                  <a:ext cx="5" cy="1"/>
                </a:xfrm>
                <a:custGeom>
                  <a:avLst/>
                  <a:gdLst>
                    <a:gd name="T0" fmla="*/ 0 w 16"/>
                    <a:gd name="T1" fmla="*/ 0 h 4"/>
                    <a:gd name="T2" fmla="*/ 0 w 16"/>
                    <a:gd name="T3" fmla="*/ 0 h 4"/>
                    <a:gd name="T4" fmla="*/ 0 w 16"/>
                    <a:gd name="T5" fmla="*/ 0 h 4"/>
                    <a:gd name="T6" fmla="*/ 0 w 16"/>
                    <a:gd name="T7" fmla="*/ 0 h 4"/>
                    <a:gd name="T8" fmla="*/ 0 w 16"/>
                    <a:gd name="T9" fmla="*/ 0 h 4"/>
                    <a:gd name="T10" fmla="*/ 0 w 16"/>
                    <a:gd name="T11" fmla="*/ 0 h 4"/>
                    <a:gd name="T12" fmla="*/ 0 w 16"/>
                    <a:gd name="T13" fmla="*/ 0 h 4"/>
                    <a:gd name="T14" fmla="*/ 0 w 16"/>
                    <a:gd name="T15" fmla="*/ 0 h 4"/>
                    <a:gd name="T16" fmla="*/ 0 w 16"/>
                    <a:gd name="T17" fmla="*/ 0 h 4"/>
                    <a:gd name="T18" fmla="*/ 0 w 16"/>
                    <a:gd name="T19" fmla="*/ 0 h 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6"/>
                    <a:gd name="T31" fmla="*/ 0 h 4"/>
                    <a:gd name="T32" fmla="*/ 16 w 16"/>
                    <a:gd name="T33" fmla="*/ 4 h 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6" h="4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7" y="4"/>
                      </a:lnTo>
                      <a:lnTo>
                        <a:pt x="13" y="4"/>
                      </a:lnTo>
                      <a:lnTo>
                        <a:pt x="16" y="4"/>
                      </a:lnTo>
                      <a:lnTo>
                        <a:pt x="13" y="0"/>
                      </a:lnTo>
                      <a:lnTo>
                        <a:pt x="1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97" name="Line 1256"/>
                <p:cNvSpPr>
                  <a:spLocks noChangeShapeType="1"/>
                </p:cNvSpPr>
                <p:nvPr/>
              </p:nvSpPr>
              <p:spPr bwMode="auto">
                <a:xfrm>
                  <a:off x="2822" y="266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98" name="Freeform 1257"/>
                <p:cNvSpPr>
                  <a:spLocks/>
                </p:cNvSpPr>
                <p:nvPr/>
              </p:nvSpPr>
              <p:spPr bwMode="auto">
                <a:xfrm>
                  <a:off x="2822" y="2649"/>
                  <a:ext cx="1" cy="12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0 h 36"/>
                    <a:gd name="T4" fmla="*/ 1 w 2"/>
                    <a:gd name="T5" fmla="*/ 0 h 36"/>
                    <a:gd name="T6" fmla="*/ 1 w 2"/>
                    <a:gd name="T7" fmla="*/ 0 h 36"/>
                    <a:gd name="T8" fmla="*/ 1 w 2"/>
                    <a:gd name="T9" fmla="*/ 0 h 36"/>
                    <a:gd name="T10" fmla="*/ 1 w 2"/>
                    <a:gd name="T11" fmla="*/ 0 h 36"/>
                    <a:gd name="T12" fmla="*/ 1 w 2"/>
                    <a:gd name="T13" fmla="*/ 0 h 36"/>
                    <a:gd name="T14" fmla="*/ 0 w 2"/>
                    <a:gd name="T15" fmla="*/ 0 h 36"/>
                    <a:gd name="T16" fmla="*/ 0 w 2"/>
                    <a:gd name="T17" fmla="*/ 0 h 36"/>
                    <a:gd name="T18" fmla="*/ 0 w 2"/>
                    <a:gd name="T19" fmla="*/ 0 h 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36"/>
                    <a:gd name="T32" fmla="*/ 2 w 2"/>
                    <a:gd name="T33" fmla="*/ 36 h 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36">
                      <a:moveTo>
                        <a:pt x="0" y="34"/>
                      </a:moveTo>
                      <a:lnTo>
                        <a:pt x="0" y="34"/>
                      </a:lnTo>
                      <a:lnTo>
                        <a:pt x="2" y="36"/>
                      </a:lnTo>
                      <a:lnTo>
                        <a:pt x="2" y="34"/>
                      </a:lnTo>
                      <a:lnTo>
                        <a:pt x="2" y="6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899" name="Line 1258"/>
                <p:cNvSpPr>
                  <a:spLocks noChangeShapeType="1"/>
                </p:cNvSpPr>
                <p:nvPr/>
              </p:nvSpPr>
              <p:spPr bwMode="auto">
                <a:xfrm>
                  <a:off x="2823" y="264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00" name="Freeform 1259"/>
                <p:cNvSpPr>
                  <a:spLocks/>
                </p:cNvSpPr>
                <p:nvPr/>
              </p:nvSpPr>
              <p:spPr bwMode="auto">
                <a:xfrm>
                  <a:off x="2822" y="2649"/>
                  <a:ext cx="5" cy="1"/>
                </a:xfrm>
                <a:custGeom>
                  <a:avLst/>
                  <a:gdLst>
                    <a:gd name="T0" fmla="*/ 0 w 13"/>
                    <a:gd name="T1" fmla="*/ 0 h 3"/>
                    <a:gd name="T2" fmla="*/ 0 w 13"/>
                    <a:gd name="T3" fmla="*/ 0 h 3"/>
                    <a:gd name="T4" fmla="*/ 0 w 13"/>
                    <a:gd name="T5" fmla="*/ 0 h 3"/>
                    <a:gd name="T6" fmla="*/ 0 w 13"/>
                    <a:gd name="T7" fmla="*/ 0 h 3"/>
                    <a:gd name="T8" fmla="*/ 0 w 13"/>
                    <a:gd name="T9" fmla="*/ 0 h 3"/>
                    <a:gd name="T10" fmla="*/ 0 w 13"/>
                    <a:gd name="T11" fmla="*/ 0 h 3"/>
                    <a:gd name="T12" fmla="*/ 0 w 13"/>
                    <a:gd name="T13" fmla="*/ 0 h 3"/>
                    <a:gd name="T14" fmla="*/ 0 w 13"/>
                    <a:gd name="T15" fmla="*/ 0 h 3"/>
                    <a:gd name="T16" fmla="*/ 0 w 13"/>
                    <a:gd name="T17" fmla="*/ 0 h 3"/>
                    <a:gd name="T18" fmla="*/ 0 w 13"/>
                    <a:gd name="T19" fmla="*/ 0 h 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3"/>
                    <a:gd name="T31" fmla="*/ 0 h 3"/>
                    <a:gd name="T32" fmla="*/ 13 w 13"/>
                    <a:gd name="T33" fmla="*/ 3 h 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3" h="3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7" y="3"/>
                      </a:lnTo>
                      <a:lnTo>
                        <a:pt x="13" y="3"/>
                      </a:lnTo>
                      <a:lnTo>
                        <a:pt x="13" y="0"/>
                      </a:lnTo>
                      <a:lnTo>
                        <a:pt x="1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01" name="Line 1260"/>
                <p:cNvSpPr>
                  <a:spLocks noChangeShapeType="1"/>
                </p:cNvSpPr>
                <p:nvPr/>
              </p:nvSpPr>
              <p:spPr bwMode="auto">
                <a:xfrm>
                  <a:off x="2825" y="265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02" name="Freeform 1261"/>
                <p:cNvSpPr>
                  <a:spLocks/>
                </p:cNvSpPr>
                <p:nvPr/>
              </p:nvSpPr>
              <p:spPr bwMode="auto">
                <a:xfrm>
                  <a:off x="2825" y="2639"/>
                  <a:ext cx="2" cy="12"/>
                </a:xfrm>
                <a:custGeom>
                  <a:avLst/>
                  <a:gdLst>
                    <a:gd name="T0" fmla="*/ 0 w 6"/>
                    <a:gd name="T1" fmla="*/ 0 h 37"/>
                    <a:gd name="T2" fmla="*/ 0 w 6"/>
                    <a:gd name="T3" fmla="*/ 0 h 37"/>
                    <a:gd name="T4" fmla="*/ 0 w 6"/>
                    <a:gd name="T5" fmla="*/ 0 h 37"/>
                    <a:gd name="T6" fmla="*/ 0 w 6"/>
                    <a:gd name="T7" fmla="*/ 0 h 37"/>
                    <a:gd name="T8" fmla="*/ 0 w 6"/>
                    <a:gd name="T9" fmla="*/ 0 h 37"/>
                    <a:gd name="T10" fmla="*/ 0 w 6"/>
                    <a:gd name="T11" fmla="*/ 0 h 37"/>
                    <a:gd name="T12" fmla="*/ 0 w 6"/>
                    <a:gd name="T13" fmla="*/ 0 h 37"/>
                    <a:gd name="T14" fmla="*/ 0 w 6"/>
                    <a:gd name="T15" fmla="*/ 0 h 37"/>
                    <a:gd name="T16" fmla="*/ 0 w 6"/>
                    <a:gd name="T17" fmla="*/ 0 h 37"/>
                    <a:gd name="T18" fmla="*/ 0 w 6"/>
                    <a:gd name="T19" fmla="*/ 0 h 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37"/>
                    <a:gd name="T32" fmla="*/ 6 w 6"/>
                    <a:gd name="T33" fmla="*/ 37 h 3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37">
                      <a:moveTo>
                        <a:pt x="0" y="34"/>
                      </a:moveTo>
                      <a:lnTo>
                        <a:pt x="4" y="34"/>
                      </a:lnTo>
                      <a:lnTo>
                        <a:pt x="4" y="37"/>
                      </a:lnTo>
                      <a:lnTo>
                        <a:pt x="6" y="34"/>
                      </a:ln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7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03" name="Line 1262"/>
                <p:cNvSpPr>
                  <a:spLocks noChangeShapeType="1"/>
                </p:cNvSpPr>
                <p:nvPr/>
              </p:nvSpPr>
              <p:spPr bwMode="auto">
                <a:xfrm>
                  <a:off x="2826" y="263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04" name="Freeform 1263"/>
                <p:cNvSpPr>
                  <a:spLocks/>
                </p:cNvSpPr>
                <p:nvPr/>
              </p:nvSpPr>
              <p:spPr bwMode="auto">
                <a:xfrm>
                  <a:off x="2825" y="2639"/>
                  <a:ext cx="18" cy="1"/>
                </a:xfrm>
                <a:custGeom>
                  <a:avLst/>
                  <a:gdLst>
                    <a:gd name="T0" fmla="*/ 0 w 55"/>
                    <a:gd name="T1" fmla="*/ 0 h 3"/>
                    <a:gd name="T2" fmla="*/ 0 w 55"/>
                    <a:gd name="T3" fmla="*/ 0 h 3"/>
                    <a:gd name="T4" fmla="*/ 0 w 55"/>
                    <a:gd name="T5" fmla="*/ 0 h 3"/>
                    <a:gd name="T6" fmla="*/ 0 w 55"/>
                    <a:gd name="T7" fmla="*/ 0 h 3"/>
                    <a:gd name="T8" fmla="*/ 0 w 55"/>
                    <a:gd name="T9" fmla="*/ 0 h 3"/>
                    <a:gd name="T10" fmla="*/ 0 w 55"/>
                    <a:gd name="T11" fmla="*/ 0 h 3"/>
                    <a:gd name="T12" fmla="*/ 0 w 55"/>
                    <a:gd name="T13" fmla="*/ 0 h 3"/>
                    <a:gd name="T14" fmla="*/ 0 w 55"/>
                    <a:gd name="T15" fmla="*/ 0 h 3"/>
                    <a:gd name="T16" fmla="*/ 0 w 55"/>
                    <a:gd name="T17" fmla="*/ 0 h 3"/>
                    <a:gd name="T18" fmla="*/ 0 w 55"/>
                    <a:gd name="T19" fmla="*/ 0 h 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5"/>
                    <a:gd name="T31" fmla="*/ 0 h 3"/>
                    <a:gd name="T32" fmla="*/ 55 w 55"/>
                    <a:gd name="T33" fmla="*/ 3 h 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5" h="3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3"/>
                      </a:lnTo>
                      <a:lnTo>
                        <a:pt x="4" y="3"/>
                      </a:lnTo>
                      <a:lnTo>
                        <a:pt x="52" y="3"/>
                      </a:lnTo>
                      <a:lnTo>
                        <a:pt x="55" y="3"/>
                      </a:lnTo>
                      <a:lnTo>
                        <a:pt x="55" y="0"/>
                      </a:lnTo>
                      <a:lnTo>
                        <a:pt x="52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05" name="Line 1264"/>
                <p:cNvSpPr>
                  <a:spLocks noChangeShapeType="1"/>
                </p:cNvSpPr>
                <p:nvPr/>
              </p:nvSpPr>
              <p:spPr bwMode="auto">
                <a:xfrm>
                  <a:off x="2841" y="264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06" name="Freeform 1265"/>
                <p:cNvSpPr>
                  <a:spLocks/>
                </p:cNvSpPr>
                <p:nvPr/>
              </p:nvSpPr>
              <p:spPr bwMode="auto">
                <a:xfrm>
                  <a:off x="2841" y="2628"/>
                  <a:ext cx="2" cy="13"/>
                </a:xfrm>
                <a:custGeom>
                  <a:avLst/>
                  <a:gdLst>
                    <a:gd name="T0" fmla="*/ 0 w 5"/>
                    <a:gd name="T1" fmla="*/ 0 h 38"/>
                    <a:gd name="T2" fmla="*/ 0 w 5"/>
                    <a:gd name="T3" fmla="*/ 0 h 38"/>
                    <a:gd name="T4" fmla="*/ 0 w 5"/>
                    <a:gd name="T5" fmla="*/ 0 h 38"/>
                    <a:gd name="T6" fmla="*/ 0 w 5"/>
                    <a:gd name="T7" fmla="*/ 0 h 38"/>
                    <a:gd name="T8" fmla="*/ 0 w 5"/>
                    <a:gd name="T9" fmla="*/ 0 h 38"/>
                    <a:gd name="T10" fmla="*/ 0 w 5"/>
                    <a:gd name="T11" fmla="*/ 0 h 38"/>
                    <a:gd name="T12" fmla="*/ 0 w 5"/>
                    <a:gd name="T13" fmla="*/ 0 h 38"/>
                    <a:gd name="T14" fmla="*/ 0 w 5"/>
                    <a:gd name="T15" fmla="*/ 0 h 38"/>
                    <a:gd name="T16" fmla="*/ 0 w 5"/>
                    <a:gd name="T17" fmla="*/ 0 h 38"/>
                    <a:gd name="T18" fmla="*/ 0 w 5"/>
                    <a:gd name="T19" fmla="*/ 0 h 3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38"/>
                    <a:gd name="T32" fmla="*/ 5 w 5"/>
                    <a:gd name="T33" fmla="*/ 38 h 3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38">
                      <a:moveTo>
                        <a:pt x="0" y="34"/>
                      </a:moveTo>
                      <a:lnTo>
                        <a:pt x="2" y="34"/>
                      </a:lnTo>
                      <a:lnTo>
                        <a:pt x="2" y="38"/>
                      </a:lnTo>
                      <a:lnTo>
                        <a:pt x="5" y="34"/>
                      </a:lnTo>
                      <a:lnTo>
                        <a:pt x="5" y="3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07" name="Line 1266"/>
                <p:cNvSpPr>
                  <a:spLocks noChangeShapeType="1"/>
                </p:cNvSpPr>
                <p:nvPr/>
              </p:nvSpPr>
              <p:spPr bwMode="auto">
                <a:xfrm>
                  <a:off x="2842" y="262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08" name="Freeform 1267"/>
                <p:cNvSpPr>
                  <a:spLocks/>
                </p:cNvSpPr>
                <p:nvPr/>
              </p:nvSpPr>
              <p:spPr bwMode="auto">
                <a:xfrm>
                  <a:off x="2841" y="2628"/>
                  <a:ext cx="16" cy="1"/>
                </a:xfrm>
                <a:custGeom>
                  <a:avLst/>
                  <a:gdLst>
                    <a:gd name="T0" fmla="*/ 0 w 46"/>
                    <a:gd name="T1" fmla="*/ 0 h 3"/>
                    <a:gd name="T2" fmla="*/ 0 w 46"/>
                    <a:gd name="T3" fmla="*/ 0 h 3"/>
                    <a:gd name="T4" fmla="*/ 0 w 46"/>
                    <a:gd name="T5" fmla="*/ 0 h 3"/>
                    <a:gd name="T6" fmla="*/ 0 w 46"/>
                    <a:gd name="T7" fmla="*/ 0 h 3"/>
                    <a:gd name="T8" fmla="*/ 0 w 46"/>
                    <a:gd name="T9" fmla="*/ 0 h 3"/>
                    <a:gd name="T10" fmla="*/ 0 w 46"/>
                    <a:gd name="T11" fmla="*/ 0 h 3"/>
                    <a:gd name="T12" fmla="*/ 0 w 46"/>
                    <a:gd name="T13" fmla="*/ 0 h 3"/>
                    <a:gd name="T14" fmla="*/ 0 w 46"/>
                    <a:gd name="T15" fmla="*/ 0 h 3"/>
                    <a:gd name="T16" fmla="*/ 0 w 46"/>
                    <a:gd name="T17" fmla="*/ 0 h 3"/>
                    <a:gd name="T18" fmla="*/ 0 w 46"/>
                    <a:gd name="T19" fmla="*/ 0 h 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6"/>
                    <a:gd name="T31" fmla="*/ 0 h 3"/>
                    <a:gd name="T32" fmla="*/ 46 w 46"/>
                    <a:gd name="T33" fmla="*/ 3 h 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6" h="3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41" y="3"/>
                      </a:lnTo>
                      <a:lnTo>
                        <a:pt x="43" y="3"/>
                      </a:lnTo>
                      <a:lnTo>
                        <a:pt x="46" y="3"/>
                      </a:lnTo>
                      <a:lnTo>
                        <a:pt x="43" y="0"/>
                      </a:lnTo>
                      <a:lnTo>
                        <a:pt x="4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09" name="Line 1268"/>
                <p:cNvSpPr>
                  <a:spLocks noChangeShapeType="1"/>
                </p:cNvSpPr>
                <p:nvPr/>
              </p:nvSpPr>
              <p:spPr bwMode="auto">
                <a:xfrm>
                  <a:off x="2855" y="262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10" name="Freeform 1269"/>
                <p:cNvSpPr>
                  <a:spLocks/>
                </p:cNvSpPr>
                <p:nvPr/>
              </p:nvSpPr>
              <p:spPr bwMode="auto">
                <a:xfrm>
                  <a:off x="2855" y="2618"/>
                  <a:ext cx="1" cy="13"/>
                </a:xfrm>
                <a:custGeom>
                  <a:avLst/>
                  <a:gdLst>
                    <a:gd name="T0" fmla="*/ 0 w 2"/>
                    <a:gd name="T1" fmla="*/ 0 h 38"/>
                    <a:gd name="T2" fmla="*/ 0 w 2"/>
                    <a:gd name="T3" fmla="*/ 0 h 38"/>
                    <a:gd name="T4" fmla="*/ 1 w 2"/>
                    <a:gd name="T5" fmla="*/ 0 h 38"/>
                    <a:gd name="T6" fmla="*/ 1 w 2"/>
                    <a:gd name="T7" fmla="*/ 0 h 38"/>
                    <a:gd name="T8" fmla="*/ 1 w 2"/>
                    <a:gd name="T9" fmla="*/ 0 h 38"/>
                    <a:gd name="T10" fmla="*/ 1 w 2"/>
                    <a:gd name="T11" fmla="*/ 0 h 38"/>
                    <a:gd name="T12" fmla="*/ 1 w 2"/>
                    <a:gd name="T13" fmla="*/ 0 h 38"/>
                    <a:gd name="T14" fmla="*/ 0 w 2"/>
                    <a:gd name="T15" fmla="*/ 0 h 38"/>
                    <a:gd name="T16" fmla="*/ 0 w 2"/>
                    <a:gd name="T17" fmla="*/ 0 h 38"/>
                    <a:gd name="T18" fmla="*/ 0 w 2"/>
                    <a:gd name="T19" fmla="*/ 0 h 3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38"/>
                    <a:gd name="T32" fmla="*/ 2 w 2"/>
                    <a:gd name="T33" fmla="*/ 38 h 3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38">
                      <a:moveTo>
                        <a:pt x="0" y="34"/>
                      </a:moveTo>
                      <a:lnTo>
                        <a:pt x="0" y="34"/>
                      </a:lnTo>
                      <a:lnTo>
                        <a:pt x="2" y="38"/>
                      </a:lnTo>
                      <a:lnTo>
                        <a:pt x="2" y="34"/>
                      </a:lnTo>
                      <a:lnTo>
                        <a:pt x="2" y="4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11" name="Line 1270"/>
                <p:cNvSpPr>
                  <a:spLocks noChangeShapeType="1"/>
                </p:cNvSpPr>
                <p:nvPr/>
              </p:nvSpPr>
              <p:spPr bwMode="auto">
                <a:xfrm>
                  <a:off x="2856" y="261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12" name="Freeform 1271"/>
                <p:cNvSpPr>
                  <a:spLocks/>
                </p:cNvSpPr>
                <p:nvPr/>
              </p:nvSpPr>
              <p:spPr bwMode="auto">
                <a:xfrm>
                  <a:off x="2855" y="2618"/>
                  <a:ext cx="15" cy="1"/>
                </a:xfrm>
                <a:custGeom>
                  <a:avLst/>
                  <a:gdLst>
                    <a:gd name="T0" fmla="*/ 0 w 44"/>
                    <a:gd name="T1" fmla="*/ 0 h 4"/>
                    <a:gd name="T2" fmla="*/ 0 w 44"/>
                    <a:gd name="T3" fmla="*/ 0 h 4"/>
                    <a:gd name="T4" fmla="*/ 0 w 44"/>
                    <a:gd name="T5" fmla="*/ 0 h 4"/>
                    <a:gd name="T6" fmla="*/ 0 w 44"/>
                    <a:gd name="T7" fmla="*/ 0 h 4"/>
                    <a:gd name="T8" fmla="*/ 0 w 44"/>
                    <a:gd name="T9" fmla="*/ 0 h 4"/>
                    <a:gd name="T10" fmla="*/ 0 w 44"/>
                    <a:gd name="T11" fmla="*/ 0 h 4"/>
                    <a:gd name="T12" fmla="*/ 0 w 44"/>
                    <a:gd name="T13" fmla="*/ 0 h 4"/>
                    <a:gd name="T14" fmla="*/ 0 w 44"/>
                    <a:gd name="T15" fmla="*/ 0 h 4"/>
                    <a:gd name="T16" fmla="*/ 0 w 44"/>
                    <a:gd name="T17" fmla="*/ 0 h 4"/>
                    <a:gd name="T18" fmla="*/ 0 w 44"/>
                    <a:gd name="T19" fmla="*/ 0 h 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4"/>
                    <a:gd name="T31" fmla="*/ 0 h 4"/>
                    <a:gd name="T32" fmla="*/ 44 w 44"/>
                    <a:gd name="T33" fmla="*/ 4 h 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4" h="4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38" y="4"/>
                      </a:lnTo>
                      <a:lnTo>
                        <a:pt x="44" y="4"/>
                      </a:lnTo>
                      <a:lnTo>
                        <a:pt x="44" y="0"/>
                      </a:lnTo>
                      <a:lnTo>
                        <a:pt x="4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13" name="Line 1272"/>
                <p:cNvSpPr>
                  <a:spLocks noChangeShapeType="1"/>
                </p:cNvSpPr>
                <p:nvPr/>
              </p:nvSpPr>
              <p:spPr bwMode="auto">
                <a:xfrm>
                  <a:off x="2868" y="261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14" name="Freeform 1273"/>
                <p:cNvSpPr>
                  <a:spLocks/>
                </p:cNvSpPr>
                <p:nvPr/>
              </p:nvSpPr>
              <p:spPr bwMode="auto">
                <a:xfrm>
                  <a:off x="2868" y="2607"/>
                  <a:ext cx="2" cy="13"/>
                </a:xfrm>
                <a:custGeom>
                  <a:avLst/>
                  <a:gdLst>
                    <a:gd name="T0" fmla="*/ 0 w 6"/>
                    <a:gd name="T1" fmla="*/ 0 h 40"/>
                    <a:gd name="T2" fmla="*/ 0 w 6"/>
                    <a:gd name="T3" fmla="*/ 0 h 40"/>
                    <a:gd name="T4" fmla="*/ 0 w 6"/>
                    <a:gd name="T5" fmla="*/ 0 h 40"/>
                    <a:gd name="T6" fmla="*/ 0 w 6"/>
                    <a:gd name="T7" fmla="*/ 0 h 40"/>
                    <a:gd name="T8" fmla="*/ 0 w 6"/>
                    <a:gd name="T9" fmla="*/ 0 h 40"/>
                    <a:gd name="T10" fmla="*/ 0 w 6"/>
                    <a:gd name="T11" fmla="*/ 0 h 40"/>
                    <a:gd name="T12" fmla="*/ 0 w 6"/>
                    <a:gd name="T13" fmla="*/ 0 h 40"/>
                    <a:gd name="T14" fmla="*/ 0 w 6"/>
                    <a:gd name="T15" fmla="*/ 0 h 40"/>
                    <a:gd name="T16" fmla="*/ 0 w 6"/>
                    <a:gd name="T17" fmla="*/ 0 h 40"/>
                    <a:gd name="T18" fmla="*/ 0 w 6"/>
                    <a:gd name="T19" fmla="*/ 0 h 4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0"/>
                    <a:gd name="T32" fmla="*/ 6 w 6"/>
                    <a:gd name="T33" fmla="*/ 40 h 4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0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3" y="40"/>
                      </a:lnTo>
                      <a:lnTo>
                        <a:pt x="6" y="37"/>
                      </a:lnTo>
                      <a:lnTo>
                        <a:pt x="6" y="6"/>
                      </a:lnTo>
                      <a:lnTo>
                        <a:pt x="6" y="2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15" name="Line 1274"/>
                <p:cNvSpPr>
                  <a:spLocks noChangeShapeType="1"/>
                </p:cNvSpPr>
                <p:nvPr/>
              </p:nvSpPr>
              <p:spPr bwMode="auto">
                <a:xfrm>
                  <a:off x="2869" y="260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16" name="Freeform 1275"/>
                <p:cNvSpPr>
                  <a:spLocks/>
                </p:cNvSpPr>
                <p:nvPr/>
              </p:nvSpPr>
              <p:spPr bwMode="auto">
                <a:xfrm>
                  <a:off x="2868" y="2607"/>
                  <a:ext cx="15" cy="2"/>
                </a:xfrm>
                <a:custGeom>
                  <a:avLst/>
                  <a:gdLst>
                    <a:gd name="T0" fmla="*/ 0 w 47"/>
                    <a:gd name="T1" fmla="*/ 0 h 6"/>
                    <a:gd name="T2" fmla="*/ 0 w 47"/>
                    <a:gd name="T3" fmla="*/ 0 h 6"/>
                    <a:gd name="T4" fmla="*/ 0 w 47"/>
                    <a:gd name="T5" fmla="*/ 0 h 6"/>
                    <a:gd name="T6" fmla="*/ 0 w 47"/>
                    <a:gd name="T7" fmla="*/ 0 h 6"/>
                    <a:gd name="T8" fmla="*/ 0 w 47"/>
                    <a:gd name="T9" fmla="*/ 0 h 6"/>
                    <a:gd name="T10" fmla="*/ 0 w 47"/>
                    <a:gd name="T11" fmla="*/ 0 h 6"/>
                    <a:gd name="T12" fmla="*/ 0 w 47"/>
                    <a:gd name="T13" fmla="*/ 0 h 6"/>
                    <a:gd name="T14" fmla="*/ 0 w 47"/>
                    <a:gd name="T15" fmla="*/ 0 h 6"/>
                    <a:gd name="T16" fmla="*/ 0 w 47"/>
                    <a:gd name="T17" fmla="*/ 0 h 6"/>
                    <a:gd name="T18" fmla="*/ 0 w 47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7"/>
                    <a:gd name="T31" fmla="*/ 0 h 6"/>
                    <a:gd name="T32" fmla="*/ 47 w 47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7" h="6">
                      <a:moveTo>
                        <a:pt x="3" y="0"/>
                      </a:move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38" y="6"/>
                      </a:lnTo>
                      <a:lnTo>
                        <a:pt x="43" y="6"/>
                      </a:lnTo>
                      <a:lnTo>
                        <a:pt x="47" y="2"/>
                      </a:lnTo>
                      <a:lnTo>
                        <a:pt x="43" y="2"/>
                      </a:lnTo>
                      <a:lnTo>
                        <a:pt x="4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17" name="Line 1276"/>
                <p:cNvSpPr>
                  <a:spLocks noChangeShapeType="1"/>
                </p:cNvSpPr>
                <p:nvPr/>
              </p:nvSpPr>
              <p:spPr bwMode="auto">
                <a:xfrm>
                  <a:off x="2881" y="260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18" name="Freeform 1277"/>
                <p:cNvSpPr>
                  <a:spLocks/>
                </p:cNvSpPr>
                <p:nvPr/>
              </p:nvSpPr>
              <p:spPr bwMode="auto">
                <a:xfrm>
                  <a:off x="2881" y="2597"/>
                  <a:ext cx="1" cy="12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0 h 37"/>
                    <a:gd name="T4" fmla="*/ 1 w 2"/>
                    <a:gd name="T5" fmla="*/ 0 h 37"/>
                    <a:gd name="T6" fmla="*/ 1 w 2"/>
                    <a:gd name="T7" fmla="*/ 0 h 37"/>
                    <a:gd name="T8" fmla="*/ 1 w 2"/>
                    <a:gd name="T9" fmla="*/ 0 h 37"/>
                    <a:gd name="T10" fmla="*/ 1 w 2"/>
                    <a:gd name="T11" fmla="*/ 0 h 37"/>
                    <a:gd name="T12" fmla="*/ 1 w 2"/>
                    <a:gd name="T13" fmla="*/ 0 h 37"/>
                    <a:gd name="T14" fmla="*/ 0 w 2"/>
                    <a:gd name="T15" fmla="*/ 0 h 37"/>
                    <a:gd name="T16" fmla="*/ 0 w 2"/>
                    <a:gd name="T17" fmla="*/ 0 h 37"/>
                    <a:gd name="T18" fmla="*/ 0 w 2"/>
                    <a:gd name="T19" fmla="*/ 0 h 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37"/>
                    <a:gd name="T32" fmla="*/ 2 w 2"/>
                    <a:gd name="T33" fmla="*/ 37 h 3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37">
                      <a:moveTo>
                        <a:pt x="0" y="33"/>
                      </a:moveTo>
                      <a:lnTo>
                        <a:pt x="0" y="37"/>
                      </a:lnTo>
                      <a:lnTo>
                        <a:pt x="2" y="37"/>
                      </a:lnTo>
                      <a:lnTo>
                        <a:pt x="2" y="6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19" name="Line 1278"/>
                <p:cNvSpPr>
                  <a:spLocks noChangeShapeType="1"/>
                </p:cNvSpPr>
                <p:nvPr/>
              </p:nvSpPr>
              <p:spPr bwMode="auto">
                <a:xfrm>
                  <a:off x="2882" y="259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20" name="Freeform 1279"/>
                <p:cNvSpPr>
                  <a:spLocks/>
                </p:cNvSpPr>
                <p:nvPr/>
              </p:nvSpPr>
              <p:spPr bwMode="auto">
                <a:xfrm>
                  <a:off x="2881" y="2597"/>
                  <a:ext cx="25" cy="2"/>
                </a:xfrm>
                <a:custGeom>
                  <a:avLst/>
                  <a:gdLst>
                    <a:gd name="T0" fmla="*/ 0 w 74"/>
                    <a:gd name="T1" fmla="*/ 0 h 6"/>
                    <a:gd name="T2" fmla="*/ 0 w 74"/>
                    <a:gd name="T3" fmla="*/ 0 h 6"/>
                    <a:gd name="T4" fmla="*/ 0 w 74"/>
                    <a:gd name="T5" fmla="*/ 0 h 6"/>
                    <a:gd name="T6" fmla="*/ 0 w 74"/>
                    <a:gd name="T7" fmla="*/ 0 h 6"/>
                    <a:gd name="T8" fmla="*/ 0 w 74"/>
                    <a:gd name="T9" fmla="*/ 0 h 6"/>
                    <a:gd name="T10" fmla="*/ 0 w 74"/>
                    <a:gd name="T11" fmla="*/ 0 h 6"/>
                    <a:gd name="T12" fmla="*/ 0 w 74"/>
                    <a:gd name="T13" fmla="*/ 0 h 6"/>
                    <a:gd name="T14" fmla="*/ 0 w 74"/>
                    <a:gd name="T15" fmla="*/ 0 h 6"/>
                    <a:gd name="T16" fmla="*/ 0 w 74"/>
                    <a:gd name="T17" fmla="*/ 0 h 6"/>
                    <a:gd name="T18" fmla="*/ 0 w 7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4"/>
                    <a:gd name="T31" fmla="*/ 0 h 6"/>
                    <a:gd name="T32" fmla="*/ 74 w 7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4" h="6">
                      <a:moveTo>
                        <a:pt x="2" y="0"/>
                      </a:move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68" y="6"/>
                      </a:lnTo>
                      <a:lnTo>
                        <a:pt x="74" y="6"/>
                      </a:lnTo>
                      <a:lnTo>
                        <a:pt x="74" y="2"/>
                      </a:lnTo>
                      <a:lnTo>
                        <a:pt x="7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21" name="Line 1280"/>
                <p:cNvSpPr>
                  <a:spLocks noChangeShapeType="1"/>
                </p:cNvSpPr>
                <p:nvPr/>
              </p:nvSpPr>
              <p:spPr bwMode="auto">
                <a:xfrm>
                  <a:off x="2904" y="259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22" name="Freeform 1281"/>
                <p:cNvSpPr>
                  <a:spLocks/>
                </p:cNvSpPr>
                <p:nvPr/>
              </p:nvSpPr>
              <p:spPr bwMode="auto">
                <a:xfrm>
                  <a:off x="2904" y="2586"/>
                  <a:ext cx="2" cy="13"/>
                </a:xfrm>
                <a:custGeom>
                  <a:avLst/>
                  <a:gdLst>
                    <a:gd name="T0" fmla="*/ 0 w 6"/>
                    <a:gd name="T1" fmla="*/ 0 h 37"/>
                    <a:gd name="T2" fmla="*/ 0 w 6"/>
                    <a:gd name="T3" fmla="*/ 0 h 37"/>
                    <a:gd name="T4" fmla="*/ 0 w 6"/>
                    <a:gd name="T5" fmla="*/ 0 h 37"/>
                    <a:gd name="T6" fmla="*/ 0 w 6"/>
                    <a:gd name="T7" fmla="*/ 0 h 37"/>
                    <a:gd name="T8" fmla="*/ 0 w 6"/>
                    <a:gd name="T9" fmla="*/ 0 h 37"/>
                    <a:gd name="T10" fmla="*/ 0 w 6"/>
                    <a:gd name="T11" fmla="*/ 0 h 37"/>
                    <a:gd name="T12" fmla="*/ 0 w 6"/>
                    <a:gd name="T13" fmla="*/ 0 h 37"/>
                    <a:gd name="T14" fmla="*/ 0 w 6"/>
                    <a:gd name="T15" fmla="*/ 0 h 37"/>
                    <a:gd name="T16" fmla="*/ 0 w 6"/>
                    <a:gd name="T17" fmla="*/ 0 h 37"/>
                    <a:gd name="T18" fmla="*/ 0 w 6"/>
                    <a:gd name="T19" fmla="*/ 0 h 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37"/>
                    <a:gd name="T32" fmla="*/ 6 w 6"/>
                    <a:gd name="T33" fmla="*/ 37 h 3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37">
                      <a:moveTo>
                        <a:pt x="0" y="33"/>
                      </a:moveTo>
                      <a:lnTo>
                        <a:pt x="0" y="37"/>
                      </a:lnTo>
                      <a:lnTo>
                        <a:pt x="3" y="37"/>
                      </a:lnTo>
                      <a:lnTo>
                        <a:pt x="6" y="37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23" name="Line 1282"/>
                <p:cNvSpPr>
                  <a:spLocks noChangeShapeType="1"/>
                </p:cNvSpPr>
                <p:nvPr/>
              </p:nvSpPr>
              <p:spPr bwMode="auto">
                <a:xfrm>
                  <a:off x="2905" y="258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24" name="Freeform 1283"/>
                <p:cNvSpPr>
                  <a:spLocks/>
                </p:cNvSpPr>
                <p:nvPr/>
              </p:nvSpPr>
              <p:spPr bwMode="auto">
                <a:xfrm>
                  <a:off x="2904" y="2586"/>
                  <a:ext cx="41" cy="2"/>
                </a:xfrm>
                <a:custGeom>
                  <a:avLst/>
                  <a:gdLst>
                    <a:gd name="T0" fmla="*/ 0 w 124"/>
                    <a:gd name="T1" fmla="*/ 0 h 6"/>
                    <a:gd name="T2" fmla="*/ 0 w 124"/>
                    <a:gd name="T3" fmla="*/ 0 h 6"/>
                    <a:gd name="T4" fmla="*/ 0 w 124"/>
                    <a:gd name="T5" fmla="*/ 0 h 6"/>
                    <a:gd name="T6" fmla="*/ 0 w 124"/>
                    <a:gd name="T7" fmla="*/ 0 h 6"/>
                    <a:gd name="T8" fmla="*/ 0 w 124"/>
                    <a:gd name="T9" fmla="*/ 0 h 6"/>
                    <a:gd name="T10" fmla="*/ 0 w 124"/>
                    <a:gd name="T11" fmla="*/ 0 h 6"/>
                    <a:gd name="T12" fmla="*/ 0 w 124"/>
                    <a:gd name="T13" fmla="*/ 0 h 6"/>
                    <a:gd name="T14" fmla="*/ 0 w 124"/>
                    <a:gd name="T15" fmla="*/ 0 h 6"/>
                    <a:gd name="T16" fmla="*/ 0 w 124"/>
                    <a:gd name="T17" fmla="*/ 0 h 6"/>
                    <a:gd name="T18" fmla="*/ 0 w 12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24"/>
                    <a:gd name="T31" fmla="*/ 0 h 6"/>
                    <a:gd name="T32" fmla="*/ 124 w 12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24" h="6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118" y="6"/>
                      </a:lnTo>
                      <a:lnTo>
                        <a:pt x="124" y="6"/>
                      </a:lnTo>
                      <a:lnTo>
                        <a:pt x="124" y="4"/>
                      </a:lnTo>
                      <a:lnTo>
                        <a:pt x="124" y="0"/>
                      </a:lnTo>
                      <a:lnTo>
                        <a:pt x="12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25" name="Line 1284"/>
                <p:cNvSpPr>
                  <a:spLocks noChangeShapeType="1"/>
                </p:cNvSpPr>
                <p:nvPr/>
              </p:nvSpPr>
              <p:spPr bwMode="auto">
                <a:xfrm>
                  <a:off x="2943" y="258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26" name="Freeform 1285"/>
                <p:cNvSpPr>
                  <a:spLocks/>
                </p:cNvSpPr>
                <p:nvPr/>
              </p:nvSpPr>
              <p:spPr bwMode="auto">
                <a:xfrm>
                  <a:off x="2943" y="2576"/>
                  <a:ext cx="2" cy="12"/>
                </a:xfrm>
                <a:custGeom>
                  <a:avLst/>
                  <a:gdLst>
                    <a:gd name="T0" fmla="*/ 0 w 6"/>
                    <a:gd name="T1" fmla="*/ 0 h 37"/>
                    <a:gd name="T2" fmla="*/ 0 w 6"/>
                    <a:gd name="T3" fmla="*/ 0 h 37"/>
                    <a:gd name="T4" fmla="*/ 0 w 6"/>
                    <a:gd name="T5" fmla="*/ 0 h 37"/>
                    <a:gd name="T6" fmla="*/ 0 w 6"/>
                    <a:gd name="T7" fmla="*/ 0 h 37"/>
                    <a:gd name="T8" fmla="*/ 0 w 6"/>
                    <a:gd name="T9" fmla="*/ 0 h 37"/>
                    <a:gd name="T10" fmla="*/ 0 w 6"/>
                    <a:gd name="T11" fmla="*/ 0 h 37"/>
                    <a:gd name="T12" fmla="*/ 0 w 6"/>
                    <a:gd name="T13" fmla="*/ 0 h 37"/>
                    <a:gd name="T14" fmla="*/ 0 w 6"/>
                    <a:gd name="T15" fmla="*/ 0 h 37"/>
                    <a:gd name="T16" fmla="*/ 0 w 6"/>
                    <a:gd name="T17" fmla="*/ 0 h 37"/>
                    <a:gd name="T18" fmla="*/ 0 w 6"/>
                    <a:gd name="T19" fmla="*/ 0 h 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37"/>
                    <a:gd name="T32" fmla="*/ 6 w 6"/>
                    <a:gd name="T33" fmla="*/ 37 h 3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37">
                      <a:moveTo>
                        <a:pt x="0" y="35"/>
                      </a:moveTo>
                      <a:lnTo>
                        <a:pt x="3" y="37"/>
                      </a:lnTo>
                      <a:lnTo>
                        <a:pt x="6" y="37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4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27" name="Line 1286"/>
                <p:cNvSpPr>
                  <a:spLocks noChangeShapeType="1"/>
                </p:cNvSpPr>
                <p:nvPr/>
              </p:nvSpPr>
              <p:spPr bwMode="auto">
                <a:xfrm>
                  <a:off x="2944" y="257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28" name="Freeform 1287"/>
                <p:cNvSpPr>
                  <a:spLocks/>
                </p:cNvSpPr>
                <p:nvPr/>
              </p:nvSpPr>
              <p:spPr bwMode="auto">
                <a:xfrm>
                  <a:off x="2943" y="2576"/>
                  <a:ext cx="42" cy="1"/>
                </a:xfrm>
                <a:custGeom>
                  <a:avLst/>
                  <a:gdLst>
                    <a:gd name="T0" fmla="*/ 0 w 126"/>
                    <a:gd name="T1" fmla="*/ 0 h 4"/>
                    <a:gd name="T2" fmla="*/ 0 w 126"/>
                    <a:gd name="T3" fmla="*/ 0 h 4"/>
                    <a:gd name="T4" fmla="*/ 0 w 126"/>
                    <a:gd name="T5" fmla="*/ 0 h 4"/>
                    <a:gd name="T6" fmla="*/ 0 w 126"/>
                    <a:gd name="T7" fmla="*/ 0 h 4"/>
                    <a:gd name="T8" fmla="*/ 0 w 126"/>
                    <a:gd name="T9" fmla="*/ 0 h 4"/>
                    <a:gd name="T10" fmla="*/ 0 w 126"/>
                    <a:gd name="T11" fmla="*/ 0 h 4"/>
                    <a:gd name="T12" fmla="*/ 0 w 126"/>
                    <a:gd name="T13" fmla="*/ 0 h 4"/>
                    <a:gd name="T14" fmla="*/ 0 w 126"/>
                    <a:gd name="T15" fmla="*/ 0 h 4"/>
                    <a:gd name="T16" fmla="*/ 0 w 126"/>
                    <a:gd name="T17" fmla="*/ 0 h 4"/>
                    <a:gd name="T18" fmla="*/ 0 w 126"/>
                    <a:gd name="T19" fmla="*/ 0 h 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26"/>
                    <a:gd name="T31" fmla="*/ 0 h 4"/>
                    <a:gd name="T32" fmla="*/ 126 w 126"/>
                    <a:gd name="T33" fmla="*/ 4 h 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26" h="4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4"/>
                      </a:lnTo>
                      <a:lnTo>
                        <a:pt x="3" y="4"/>
                      </a:lnTo>
                      <a:lnTo>
                        <a:pt x="121" y="4"/>
                      </a:lnTo>
                      <a:lnTo>
                        <a:pt x="123" y="4"/>
                      </a:lnTo>
                      <a:lnTo>
                        <a:pt x="126" y="4"/>
                      </a:lnTo>
                      <a:lnTo>
                        <a:pt x="123" y="0"/>
                      </a:lnTo>
                      <a:lnTo>
                        <a:pt x="12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29" name="Line 1288"/>
                <p:cNvSpPr>
                  <a:spLocks noChangeShapeType="1"/>
                </p:cNvSpPr>
                <p:nvPr/>
              </p:nvSpPr>
              <p:spPr bwMode="auto">
                <a:xfrm>
                  <a:off x="2984" y="257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30" name="Freeform 1289"/>
                <p:cNvSpPr>
                  <a:spLocks/>
                </p:cNvSpPr>
                <p:nvPr/>
              </p:nvSpPr>
              <p:spPr bwMode="auto">
                <a:xfrm>
                  <a:off x="2984" y="2565"/>
                  <a:ext cx="1" cy="13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0 h 39"/>
                    <a:gd name="T4" fmla="*/ 1 w 2"/>
                    <a:gd name="T5" fmla="*/ 0 h 39"/>
                    <a:gd name="T6" fmla="*/ 1 w 2"/>
                    <a:gd name="T7" fmla="*/ 0 h 39"/>
                    <a:gd name="T8" fmla="*/ 1 w 2"/>
                    <a:gd name="T9" fmla="*/ 0 h 39"/>
                    <a:gd name="T10" fmla="*/ 1 w 2"/>
                    <a:gd name="T11" fmla="*/ 0 h 39"/>
                    <a:gd name="T12" fmla="*/ 1 w 2"/>
                    <a:gd name="T13" fmla="*/ 0 h 39"/>
                    <a:gd name="T14" fmla="*/ 0 w 2"/>
                    <a:gd name="T15" fmla="*/ 0 h 39"/>
                    <a:gd name="T16" fmla="*/ 0 w 2"/>
                    <a:gd name="T17" fmla="*/ 0 h 39"/>
                    <a:gd name="T18" fmla="*/ 0 w 2"/>
                    <a:gd name="T19" fmla="*/ 0 h 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39"/>
                    <a:gd name="T32" fmla="*/ 2 w 2"/>
                    <a:gd name="T33" fmla="*/ 39 h 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39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" y="39"/>
                      </a:lnTo>
                      <a:lnTo>
                        <a:pt x="2" y="37"/>
                      </a:lnTo>
                      <a:lnTo>
                        <a:pt x="2" y="6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31" name="Line 1290"/>
                <p:cNvSpPr>
                  <a:spLocks noChangeShapeType="1"/>
                </p:cNvSpPr>
                <p:nvPr/>
              </p:nvSpPr>
              <p:spPr bwMode="auto">
                <a:xfrm>
                  <a:off x="2984" y="256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32" name="Freeform 1291"/>
                <p:cNvSpPr>
                  <a:spLocks/>
                </p:cNvSpPr>
                <p:nvPr/>
              </p:nvSpPr>
              <p:spPr bwMode="auto">
                <a:xfrm>
                  <a:off x="2984" y="2565"/>
                  <a:ext cx="28" cy="2"/>
                </a:xfrm>
                <a:custGeom>
                  <a:avLst/>
                  <a:gdLst>
                    <a:gd name="T0" fmla="*/ 0 w 84"/>
                    <a:gd name="T1" fmla="*/ 0 h 6"/>
                    <a:gd name="T2" fmla="*/ 0 w 84"/>
                    <a:gd name="T3" fmla="*/ 0 h 6"/>
                    <a:gd name="T4" fmla="*/ 0 w 84"/>
                    <a:gd name="T5" fmla="*/ 0 h 6"/>
                    <a:gd name="T6" fmla="*/ 0 w 84"/>
                    <a:gd name="T7" fmla="*/ 0 h 6"/>
                    <a:gd name="T8" fmla="*/ 0 w 84"/>
                    <a:gd name="T9" fmla="*/ 0 h 6"/>
                    <a:gd name="T10" fmla="*/ 0 w 84"/>
                    <a:gd name="T11" fmla="*/ 0 h 6"/>
                    <a:gd name="T12" fmla="*/ 0 w 84"/>
                    <a:gd name="T13" fmla="*/ 0 h 6"/>
                    <a:gd name="T14" fmla="*/ 0 w 84"/>
                    <a:gd name="T15" fmla="*/ 0 h 6"/>
                    <a:gd name="T16" fmla="*/ 0 w 84"/>
                    <a:gd name="T17" fmla="*/ 0 h 6"/>
                    <a:gd name="T18" fmla="*/ 0 w 8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4"/>
                    <a:gd name="T31" fmla="*/ 0 h 6"/>
                    <a:gd name="T32" fmla="*/ 84 w 8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4" h="6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76" y="6"/>
                      </a:lnTo>
                      <a:lnTo>
                        <a:pt x="81" y="6"/>
                      </a:lnTo>
                      <a:lnTo>
                        <a:pt x="84" y="3"/>
                      </a:lnTo>
                      <a:lnTo>
                        <a:pt x="81" y="0"/>
                      </a:lnTo>
                      <a:lnTo>
                        <a:pt x="79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33" name="Line 1292"/>
                <p:cNvSpPr>
                  <a:spLocks noChangeShapeType="1"/>
                </p:cNvSpPr>
                <p:nvPr/>
              </p:nvSpPr>
              <p:spPr bwMode="auto">
                <a:xfrm>
                  <a:off x="3010" y="256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34" name="Freeform 1293"/>
                <p:cNvSpPr>
                  <a:spLocks/>
                </p:cNvSpPr>
                <p:nvPr/>
              </p:nvSpPr>
              <p:spPr bwMode="auto">
                <a:xfrm>
                  <a:off x="3010" y="2555"/>
                  <a:ext cx="1" cy="12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0 h 37"/>
                    <a:gd name="T4" fmla="*/ 1 w 2"/>
                    <a:gd name="T5" fmla="*/ 0 h 37"/>
                    <a:gd name="T6" fmla="*/ 1 w 2"/>
                    <a:gd name="T7" fmla="*/ 0 h 37"/>
                    <a:gd name="T8" fmla="*/ 1 w 2"/>
                    <a:gd name="T9" fmla="*/ 0 h 37"/>
                    <a:gd name="T10" fmla="*/ 1 w 2"/>
                    <a:gd name="T11" fmla="*/ 0 h 37"/>
                    <a:gd name="T12" fmla="*/ 1 w 2"/>
                    <a:gd name="T13" fmla="*/ 0 h 37"/>
                    <a:gd name="T14" fmla="*/ 0 w 2"/>
                    <a:gd name="T15" fmla="*/ 0 h 37"/>
                    <a:gd name="T16" fmla="*/ 0 w 2"/>
                    <a:gd name="T17" fmla="*/ 0 h 37"/>
                    <a:gd name="T18" fmla="*/ 0 w 2"/>
                    <a:gd name="T19" fmla="*/ 0 h 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37"/>
                    <a:gd name="T32" fmla="*/ 2 w 2"/>
                    <a:gd name="T33" fmla="*/ 37 h 3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37">
                      <a:moveTo>
                        <a:pt x="0" y="34"/>
                      </a:moveTo>
                      <a:lnTo>
                        <a:pt x="0" y="37"/>
                      </a:lnTo>
                      <a:lnTo>
                        <a:pt x="2" y="37"/>
                      </a:lnTo>
                      <a:lnTo>
                        <a:pt x="2" y="6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35" name="Line 1294"/>
                <p:cNvSpPr>
                  <a:spLocks noChangeShapeType="1"/>
                </p:cNvSpPr>
                <p:nvPr/>
              </p:nvSpPr>
              <p:spPr bwMode="auto">
                <a:xfrm>
                  <a:off x="3011" y="255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36" name="Freeform 1295"/>
                <p:cNvSpPr>
                  <a:spLocks/>
                </p:cNvSpPr>
                <p:nvPr/>
              </p:nvSpPr>
              <p:spPr bwMode="auto">
                <a:xfrm>
                  <a:off x="3010" y="2555"/>
                  <a:ext cx="18" cy="1"/>
                </a:xfrm>
                <a:custGeom>
                  <a:avLst/>
                  <a:gdLst>
                    <a:gd name="T0" fmla="*/ 0 w 55"/>
                    <a:gd name="T1" fmla="*/ 0 h 3"/>
                    <a:gd name="T2" fmla="*/ 0 w 55"/>
                    <a:gd name="T3" fmla="*/ 0 h 3"/>
                    <a:gd name="T4" fmla="*/ 0 w 55"/>
                    <a:gd name="T5" fmla="*/ 0 h 3"/>
                    <a:gd name="T6" fmla="*/ 0 w 55"/>
                    <a:gd name="T7" fmla="*/ 0 h 3"/>
                    <a:gd name="T8" fmla="*/ 0 w 55"/>
                    <a:gd name="T9" fmla="*/ 0 h 3"/>
                    <a:gd name="T10" fmla="*/ 0 w 55"/>
                    <a:gd name="T11" fmla="*/ 0 h 3"/>
                    <a:gd name="T12" fmla="*/ 0 w 55"/>
                    <a:gd name="T13" fmla="*/ 0 h 3"/>
                    <a:gd name="T14" fmla="*/ 0 w 55"/>
                    <a:gd name="T15" fmla="*/ 0 h 3"/>
                    <a:gd name="T16" fmla="*/ 0 w 55"/>
                    <a:gd name="T17" fmla="*/ 0 h 3"/>
                    <a:gd name="T18" fmla="*/ 0 w 55"/>
                    <a:gd name="T19" fmla="*/ 0 h 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5"/>
                    <a:gd name="T31" fmla="*/ 0 h 3"/>
                    <a:gd name="T32" fmla="*/ 55 w 55"/>
                    <a:gd name="T33" fmla="*/ 3 h 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5" h="3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50" y="3"/>
                      </a:lnTo>
                      <a:lnTo>
                        <a:pt x="52" y="3"/>
                      </a:lnTo>
                      <a:lnTo>
                        <a:pt x="55" y="3"/>
                      </a:lnTo>
                      <a:lnTo>
                        <a:pt x="5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37" name="Line 1296"/>
                <p:cNvSpPr>
                  <a:spLocks noChangeShapeType="1"/>
                </p:cNvSpPr>
                <p:nvPr/>
              </p:nvSpPr>
              <p:spPr bwMode="auto">
                <a:xfrm>
                  <a:off x="3027" y="255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38" name="Freeform 1297"/>
                <p:cNvSpPr>
                  <a:spLocks/>
                </p:cNvSpPr>
                <p:nvPr/>
              </p:nvSpPr>
              <p:spPr bwMode="auto">
                <a:xfrm>
                  <a:off x="3027" y="2543"/>
                  <a:ext cx="1" cy="14"/>
                </a:xfrm>
                <a:custGeom>
                  <a:avLst/>
                  <a:gdLst>
                    <a:gd name="T0" fmla="*/ 0 w 2"/>
                    <a:gd name="T1" fmla="*/ 0 h 40"/>
                    <a:gd name="T2" fmla="*/ 0 w 2"/>
                    <a:gd name="T3" fmla="*/ 0 h 40"/>
                    <a:gd name="T4" fmla="*/ 1 w 2"/>
                    <a:gd name="T5" fmla="*/ 0 h 40"/>
                    <a:gd name="T6" fmla="*/ 1 w 2"/>
                    <a:gd name="T7" fmla="*/ 0 h 40"/>
                    <a:gd name="T8" fmla="*/ 1 w 2"/>
                    <a:gd name="T9" fmla="*/ 0 h 40"/>
                    <a:gd name="T10" fmla="*/ 1 w 2"/>
                    <a:gd name="T11" fmla="*/ 0 h 40"/>
                    <a:gd name="T12" fmla="*/ 1 w 2"/>
                    <a:gd name="T13" fmla="*/ 0 h 40"/>
                    <a:gd name="T14" fmla="*/ 0 w 2"/>
                    <a:gd name="T15" fmla="*/ 0 h 40"/>
                    <a:gd name="T16" fmla="*/ 0 w 2"/>
                    <a:gd name="T17" fmla="*/ 0 h 40"/>
                    <a:gd name="T18" fmla="*/ 0 w 2"/>
                    <a:gd name="T19" fmla="*/ 0 h 4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40"/>
                    <a:gd name="T32" fmla="*/ 2 w 2"/>
                    <a:gd name="T33" fmla="*/ 40 h 4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40">
                      <a:moveTo>
                        <a:pt x="0" y="37"/>
                      </a:moveTo>
                      <a:lnTo>
                        <a:pt x="0" y="37"/>
                      </a:lnTo>
                      <a:lnTo>
                        <a:pt x="2" y="40"/>
                      </a:lnTo>
                      <a:lnTo>
                        <a:pt x="2" y="37"/>
                      </a:lnTo>
                      <a:lnTo>
                        <a:pt x="2" y="6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39" name="Line 1298"/>
                <p:cNvSpPr>
                  <a:spLocks noChangeShapeType="1"/>
                </p:cNvSpPr>
                <p:nvPr/>
              </p:nvSpPr>
              <p:spPr bwMode="auto">
                <a:xfrm>
                  <a:off x="3027" y="254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40" name="Freeform 1299"/>
                <p:cNvSpPr>
                  <a:spLocks/>
                </p:cNvSpPr>
                <p:nvPr/>
              </p:nvSpPr>
              <p:spPr bwMode="auto">
                <a:xfrm>
                  <a:off x="3027" y="2543"/>
                  <a:ext cx="8" cy="2"/>
                </a:xfrm>
                <a:custGeom>
                  <a:avLst/>
                  <a:gdLst>
                    <a:gd name="T0" fmla="*/ 0 w 24"/>
                    <a:gd name="T1" fmla="*/ 0 h 6"/>
                    <a:gd name="T2" fmla="*/ 0 w 24"/>
                    <a:gd name="T3" fmla="*/ 0 h 6"/>
                    <a:gd name="T4" fmla="*/ 0 w 24"/>
                    <a:gd name="T5" fmla="*/ 0 h 6"/>
                    <a:gd name="T6" fmla="*/ 0 w 24"/>
                    <a:gd name="T7" fmla="*/ 0 h 6"/>
                    <a:gd name="T8" fmla="*/ 0 w 24"/>
                    <a:gd name="T9" fmla="*/ 0 h 6"/>
                    <a:gd name="T10" fmla="*/ 0 w 24"/>
                    <a:gd name="T11" fmla="*/ 0 h 6"/>
                    <a:gd name="T12" fmla="*/ 0 w 24"/>
                    <a:gd name="T13" fmla="*/ 0 h 6"/>
                    <a:gd name="T14" fmla="*/ 0 w 24"/>
                    <a:gd name="T15" fmla="*/ 0 h 6"/>
                    <a:gd name="T16" fmla="*/ 0 w 24"/>
                    <a:gd name="T17" fmla="*/ 0 h 6"/>
                    <a:gd name="T18" fmla="*/ 0 w 2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4"/>
                    <a:gd name="T31" fmla="*/ 0 h 6"/>
                    <a:gd name="T32" fmla="*/ 24 w 2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4" h="6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18" y="6"/>
                      </a:lnTo>
                      <a:lnTo>
                        <a:pt x="24" y="6"/>
                      </a:lnTo>
                      <a:lnTo>
                        <a:pt x="24" y="3"/>
                      </a:lnTo>
                      <a:lnTo>
                        <a:pt x="24" y="0"/>
                      </a:lnTo>
                      <a:lnTo>
                        <a:pt x="2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41" name="Line 1300"/>
                <p:cNvSpPr>
                  <a:spLocks noChangeShapeType="1"/>
                </p:cNvSpPr>
                <p:nvPr/>
              </p:nvSpPr>
              <p:spPr bwMode="auto">
                <a:xfrm>
                  <a:off x="3033" y="254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42" name="Freeform 1301"/>
                <p:cNvSpPr>
                  <a:spLocks/>
                </p:cNvSpPr>
                <p:nvPr/>
              </p:nvSpPr>
              <p:spPr bwMode="auto">
                <a:xfrm>
                  <a:off x="3033" y="2533"/>
                  <a:ext cx="2" cy="12"/>
                </a:xfrm>
                <a:custGeom>
                  <a:avLst/>
                  <a:gdLst>
                    <a:gd name="T0" fmla="*/ 0 w 6"/>
                    <a:gd name="T1" fmla="*/ 0 h 37"/>
                    <a:gd name="T2" fmla="*/ 0 w 6"/>
                    <a:gd name="T3" fmla="*/ 0 h 37"/>
                    <a:gd name="T4" fmla="*/ 0 w 6"/>
                    <a:gd name="T5" fmla="*/ 0 h 37"/>
                    <a:gd name="T6" fmla="*/ 0 w 6"/>
                    <a:gd name="T7" fmla="*/ 0 h 37"/>
                    <a:gd name="T8" fmla="*/ 0 w 6"/>
                    <a:gd name="T9" fmla="*/ 0 h 37"/>
                    <a:gd name="T10" fmla="*/ 0 w 6"/>
                    <a:gd name="T11" fmla="*/ 0 h 37"/>
                    <a:gd name="T12" fmla="*/ 0 w 6"/>
                    <a:gd name="T13" fmla="*/ 0 h 37"/>
                    <a:gd name="T14" fmla="*/ 0 w 6"/>
                    <a:gd name="T15" fmla="*/ 0 h 37"/>
                    <a:gd name="T16" fmla="*/ 0 w 6"/>
                    <a:gd name="T17" fmla="*/ 0 h 37"/>
                    <a:gd name="T18" fmla="*/ 0 w 6"/>
                    <a:gd name="T19" fmla="*/ 0 h 3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37"/>
                    <a:gd name="T32" fmla="*/ 6 w 6"/>
                    <a:gd name="T33" fmla="*/ 37 h 3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37">
                      <a:moveTo>
                        <a:pt x="0" y="34"/>
                      </a:moveTo>
                      <a:lnTo>
                        <a:pt x="0" y="37"/>
                      </a:lnTo>
                      <a:lnTo>
                        <a:pt x="2" y="37"/>
                      </a:lnTo>
                      <a:lnTo>
                        <a:pt x="6" y="37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43" name="Line 1302"/>
                <p:cNvSpPr>
                  <a:spLocks noChangeShapeType="1"/>
                </p:cNvSpPr>
                <p:nvPr/>
              </p:nvSpPr>
              <p:spPr bwMode="auto">
                <a:xfrm>
                  <a:off x="3033" y="253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44" name="Freeform 1303"/>
                <p:cNvSpPr>
                  <a:spLocks/>
                </p:cNvSpPr>
                <p:nvPr/>
              </p:nvSpPr>
              <p:spPr bwMode="auto">
                <a:xfrm>
                  <a:off x="3033" y="2533"/>
                  <a:ext cx="4" cy="1"/>
                </a:xfrm>
                <a:custGeom>
                  <a:avLst/>
                  <a:gdLst>
                    <a:gd name="T0" fmla="*/ 0 w 13"/>
                    <a:gd name="T1" fmla="*/ 0 h 4"/>
                    <a:gd name="T2" fmla="*/ 0 w 13"/>
                    <a:gd name="T3" fmla="*/ 0 h 4"/>
                    <a:gd name="T4" fmla="*/ 0 w 13"/>
                    <a:gd name="T5" fmla="*/ 0 h 4"/>
                    <a:gd name="T6" fmla="*/ 0 w 13"/>
                    <a:gd name="T7" fmla="*/ 0 h 4"/>
                    <a:gd name="T8" fmla="*/ 0 w 13"/>
                    <a:gd name="T9" fmla="*/ 0 h 4"/>
                    <a:gd name="T10" fmla="*/ 0 w 13"/>
                    <a:gd name="T11" fmla="*/ 0 h 4"/>
                    <a:gd name="T12" fmla="*/ 0 w 13"/>
                    <a:gd name="T13" fmla="*/ 0 h 4"/>
                    <a:gd name="T14" fmla="*/ 0 w 13"/>
                    <a:gd name="T15" fmla="*/ 0 h 4"/>
                    <a:gd name="T16" fmla="*/ 0 w 13"/>
                    <a:gd name="T17" fmla="*/ 0 h 4"/>
                    <a:gd name="T18" fmla="*/ 0 w 13"/>
                    <a:gd name="T19" fmla="*/ 0 h 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3"/>
                    <a:gd name="T31" fmla="*/ 0 h 4"/>
                    <a:gd name="T32" fmla="*/ 13 w 13"/>
                    <a:gd name="T33" fmla="*/ 4 h 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3" h="4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13" y="4"/>
                      </a:lnTo>
                      <a:lnTo>
                        <a:pt x="13" y="0"/>
                      </a:lnTo>
                      <a:lnTo>
                        <a:pt x="1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45" name="Line 1304"/>
                <p:cNvSpPr>
                  <a:spLocks noChangeShapeType="1"/>
                </p:cNvSpPr>
                <p:nvPr/>
              </p:nvSpPr>
              <p:spPr bwMode="auto">
                <a:xfrm>
                  <a:off x="3035" y="253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46" name="Freeform 1305"/>
                <p:cNvSpPr>
                  <a:spLocks/>
                </p:cNvSpPr>
                <p:nvPr/>
              </p:nvSpPr>
              <p:spPr bwMode="auto">
                <a:xfrm>
                  <a:off x="3035" y="2522"/>
                  <a:ext cx="2" cy="13"/>
                </a:xfrm>
                <a:custGeom>
                  <a:avLst/>
                  <a:gdLst>
                    <a:gd name="T0" fmla="*/ 0 w 5"/>
                    <a:gd name="T1" fmla="*/ 0 h 39"/>
                    <a:gd name="T2" fmla="*/ 0 w 5"/>
                    <a:gd name="T3" fmla="*/ 0 h 39"/>
                    <a:gd name="T4" fmla="*/ 0 w 5"/>
                    <a:gd name="T5" fmla="*/ 0 h 39"/>
                    <a:gd name="T6" fmla="*/ 0 w 5"/>
                    <a:gd name="T7" fmla="*/ 0 h 39"/>
                    <a:gd name="T8" fmla="*/ 0 w 5"/>
                    <a:gd name="T9" fmla="*/ 0 h 39"/>
                    <a:gd name="T10" fmla="*/ 0 w 5"/>
                    <a:gd name="T11" fmla="*/ 0 h 39"/>
                    <a:gd name="T12" fmla="*/ 0 w 5"/>
                    <a:gd name="T13" fmla="*/ 0 h 39"/>
                    <a:gd name="T14" fmla="*/ 0 w 5"/>
                    <a:gd name="T15" fmla="*/ 0 h 39"/>
                    <a:gd name="T16" fmla="*/ 0 w 5"/>
                    <a:gd name="T17" fmla="*/ 0 h 39"/>
                    <a:gd name="T18" fmla="*/ 0 w 5"/>
                    <a:gd name="T19" fmla="*/ 0 h 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39"/>
                    <a:gd name="T32" fmla="*/ 5 w 5"/>
                    <a:gd name="T33" fmla="*/ 39 h 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39">
                      <a:moveTo>
                        <a:pt x="0" y="37"/>
                      </a:moveTo>
                      <a:lnTo>
                        <a:pt x="3" y="37"/>
                      </a:lnTo>
                      <a:lnTo>
                        <a:pt x="3" y="39"/>
                      </a:lnTo>
                      <a:lnTo>
                        <a:pt x="5" y="37"/>
                      </a:lnTo>
                      <a:lnTo>
                        <a:pt x="5" y="6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0" y="6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47" name="Line 1306"/>
                <p:cNvSpPr>
                  <a:spLocks noChangeShapeType="1"/>
                </p:cNvSpPr>
                <p:nvPr/>
              </p:nvSpPr>
              <p:spPr bwMode="auto">
                <a:xfrm>
                  <a:off x="3036" y="252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48" name="Freeform 1307"/>
                <p:cNvSpPr>
                  <a:spLocks/>
                </p:cNvSpPr>
                <p:nvPr/>
              </p:nvSpPr>
              <p:spPr bwMode="auto">
                <a:xfrm>
                  <a:off x="3035" y="2522"/>
                  <a:ext cx="10" cy="2"/>
                </a:xfrm>
                <a:custGeom>
                  <a:avLst/>
                  <a:gdLst>
                    <a:gd name="T0" fmla="*/ 0 w 28"/>
                    <a:gd name="T1" fmla="*/ 0 h 6"/>
                    <a:gd name="T2" fmla="*/ 0 w 28"/>
                    <a:gd name="T3" fmla="*/ 0 h 6"/>
                    <a:gd name="T4" fmla="*/ 0 w 28"/>
                    <a:gd name="T5" fmla="*/ 0 h 6"/>
                    <a:gd name="T6" fmla="*/ 0 w 28"/>
                    <a:gd name="T7" fmla="*/ 0 h 6"/>
                    <a:gd name="T8" fmla="*/ 0 w 28"/>
                    <a:gd name="T9" fmla="*/ 0 h 6"/>
                    <a:gd name="T10" fmla="*/ 0 w 28"/>
                    <a:gd name="T11" fmla="*/ 0 h 6"/>
                    <a:gd name="T12" fmla="*/ 0 w 28"/>
                    <a:gd name="T13" fmla="*/ 0 h 6"/>
                    <a:gd name="T14" fmla="*/ 0 w 28"/>
                    <a:gd name="T15" fmla="*/ 0 h 6"/>
                    <a:gd name="T16" fmla="*/ 0 w 28"/>
                    <a:gd name="T17" fmla="*/ 0 h 6"/>
                    <a:gd name="T18" fmla="*/ 0 w 28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8"/>
                    <a:gd name="T31" fmla="*/ 0 h 6"/>
                    <a:gd name="T32" fmla="*/ 28 w 28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8" h="6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3" y="6"/>
                      </a:lnTo>
                      <a:lnTo>
                        <a:pt x="22" y="6"/>
                      </a:lnTo>
                      <a:lnTo>
                        <a:pt x="25" y="6"/>
                      </a:lnTo>
                      <a:lnTo>
                        <a:pt x="28" y="2"/>
                      </a:lnTo>
                      <a:lnTo>
                        <a:pt x="25" y="0"/>
                      </a:lnTo>
                      <a:lnTo>
                        <a:pt x="22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49" name="Line 1308"/>
                <p:cNvSpPr>
                  <a:spLocks noChangeShapeType="1"/>
                </p:cNvSpPr>
                <p:nvPr/>
              </p:nvSpPr>
              <p:spPr bwMode="auto">
                <a:xfrm>
                  <a:off x="3043" y="252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50" name="Freeform 1309"/>
                <p:cNvSpPr>
                  <a:spLocks/>
                </p:cNvSpPr>
                <p:nvPr/>
              </p:nvSpPr>
              <p:spPr bwMode="auto">
                <a:xfrm>
                  <a:off x="3043" y="2500"/>
                  <a:ext cx="1" cy="24"/>
                </a:xfrm>
                <a:custGeom>
                  <a:avLst/>
                  <a:gdLst>
                    <a:gd name="T0" fmla="*/ 0 w 3"/>
                    <a:gd name="T1" fmla="*/ 0 h 71"/>
                    <a:gd name="T2" fmla="*/ 0 w 3"/>
                    <a:gd name="T3" fmla="*/ 0 h 71"/>
                    <a:gd name="T4" fmla="*/ 0 w 3"/>
                    <a:gd name="T5" fmla="*/ 0 h 71"/>
                    <a:gd name="T6" fmla="*/ 0 w 3"/>
                    <a:gd name="T7" fmla="*/ 0 h 71"/>
                    <a:gd name="T8" fmla="*/ 0 w 3"/>
                    <a:gd name="T9" fmla="*/ 0 h 71"/>
                    <a:gd name="T10" fmla="*/ 0 w 3"/>
                    <a:gd name="T11" fmla="*/ 0 h 71"/>
                    <a:gd name="T12" fmla="*/ 0 w 3"/>
                    <a:gd name="T13" fmla="*/ 0 h 71"/>
                    <a:gd name="T14" fmla="*/ 0 w 3"/>
                    <a:gd name="T15" fmla="*/ 0 h 71"/>
                    <a:gd name="T16" fmla="*/ 0 w 3"/>
                    <a:gd name="T17" fmla="*/ 0 h 71"/>
                    <a:gd name="T18" fmla="*/ 0 w 3"/>
                    <a:gd name="T19" fmla="*/ 0 h 7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"/>
                    <a:gd name="T31" fmla="*/ 0 h 71"/>
                    <a:gd name="T32" fmla="*/ 3 w 3"/>
                    <a:gd name="T33" fmla="*/ 71 h 7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" h="71">
                      <a:moveTo>
                        <a:pt x="0" y="67"/>
                      </a:moveTo>
                      <a:lnTo>
                        <a:pt x="0" y="71"/>
                      </a:lnTo>
                      <a:lnTo>
                        <a:pt x="3" y="71"/>
                      </a:lnTo>
                      <a:lnTo>
                        <a:pt x="3" y="7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51" name="Line 1310"/>
                <p:cNvSpPr>
                  <a:spLocks noChangeShapeType="1"/>
                </p:cNvSpPr>
                <p:nvPr/>
              </p:nvSpPr>
              <p:spPr bwMode="auto">
                <a:xfrm>
                  <a:off x="3044" y="250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52" name="Freeform 1311"/>
                <p:cNvSpPr>
                  <a:spLocks/>
                </p:cNvSpPr>
                <p:nvPr/>
              </p:nvSpPr>
              <p:spPr bwMode="auto">
                <a:xfrm>
                  <a:off x="3043" y="2500"/>
                  <a:ext cx="4" cy="1"/>
                </a:xfrm>
                <a:custGeom>
                  <a:avLst/>
                  <a:gdLst>
                    <a:gd name="T0" fmla="*/ 0 w 14"/>
                    <a:gd name="T1" fmla="*/ 0 h 3"/>
                    <a:gd name="T2" fmla="*/ 0 w 14"/>
                    <a:gd name="T3" fmla="*/ 0 h 3"/>
                    <a:gd name="T4" fmla="*/ 0 w 14"/>
                    <a:gd name="T5" fmla="*/ 0 h 3"/>
                    <a:gd name="T6" fmla="*/ 0 w 14"/>
                    <a:gd name="T7" fmla="*/ 0 h 3"/>
                    <a:gd name="T8" fmla="*/ 0 w 14"/>
                    <a:gd name="T9" fmla="*/ 0 h 3"/>
                    <a:gd name="T10" fmla="*/ 0 w 14"/>
                    <a:gd name="T11" fmla="*/ 0 h 3"/>
                    <a:gd name="T12" fmla="*/ 0 w 14"/>
                    <a:gd name="T13" fmla="*/ 0 h 3"/>
                    <a:gd name="T14" fmla="*/ 0 w 14"/>
                    <a:gd name="T15" fmla="*/ 0 h 3"/>
                    <a:gd name="T16" fmla="*/ 0 w 14"/>
                    <a:gd name="T17" fmla="*/ 0 h 3"/>
                    <a:gd name="T18" fmla="*/ 0 w 14"/>
                    <a:gd name="T19" fmla="*/ 0 h 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4"/>
                    <a:gd name="T31" fmla="*/ 0 h 3"/>
                    <a:gd name="T32" fmla="*/ 14 w 14"/>
                    <a:gd name="T33" fmla="*/ 3 h 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4" h="3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9" y="3"/>
                      </a:lnTo>
                      <a:lnTo>
                        <a:pt x="14" y="3"/>
                      </a:lnTo>
                      <a:lnTo>
                        <a:pt x="14" y="0"/>
                      </a:lnTo>
                      <a:lnTo>
                        <a:pt x="1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53" name="Line 1312"/>
                <p:cNvSpPr>
                  <a:spLocks noChangeShapeType="1"/>
                </p:cNvSpPr>
                <p:nvPr/>
              </p:nvSpPr>
              <p:spPr bwMode="auto">
                <a:xfrm>
                  <a:off x="3046" y="250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54" name="Freeform 1313"/>
                <p:cNvSpPr>
                  <a:spLocks/>
                </p:cNvSpPr>
                <p:nvPr/>
              </p:nvSpPr>
              <p:spPr bwMode="auto">
                <a:xfrm>
                  <a:off x="3046" y="2489"/>
                  <a:ext cx="1" cy="14"/>
                </a:xfrm>
                <a:custGeom>
                  <a:avLst/>
                  <a:gdLst>
                    <a:gd name="T0" fmla="*/ 0 w 5"/>
                    <a:gd name="T1" fmla="*/ 0 h 41"/>
                    <a:gd name="T2" fmla="*/ 0 w 5"/>
                    <a:gd name="T3" fmla="*/ 0 h 41"/>
                    <a:gd name="T4" fmla="*/ 0 w 5"/>
                    <a:gd name="T5" fmla="*/ 0 h 41"/>
                    <a:gd name="T6" fmla="*/ 0 w 5"/>
                    <a:gd name="T7" fmla="*/ 0 h 41"/>
                    <a:gd name="T8" fmla="*/ 0 w 5"/>
                    <a:gd name="T9" fmla="*/ 0 h 41"/>
                    <a:gd name="T10" fmla="*/ 0 w 5"/>
                    <a:gd name="T11" fmla="*/ 0 h 41"/>
                    <a:gd name="T12" fmla="*/ 0 w 5"/>
                    <a:gd name="T13" fmla="*/ 0 h 41"/>
                    <a:gd name="T14" fmla="*/ 0 w 5"/>
                    <a:gd name="T15" fmla="*/ 0 h 41"/>
                    <a:gd name="T16" fmla="*/ 0 w 5"/>
                    <a:gd name="T17" fmla="*/ 0 h 41"/>
                    <a:gd name="T18" fmla="*/ 0 w 5"/>
                    <a:gd name="T19" fmla="*/ 0 h 4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41"/>
                    <a:gd name="T32" fmla="*/ 5 w 5"/>
                    <a:gd name="T33" fmla="*/ 41 h 4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41">
                      <a:moveTo>
                        <a:pt x="0" y="37"/>
                      </a:moveTo>
                      <a:lnTo>
                        <a:pt x="2" y="37"/>
                      </a:lnTo>
                      <a:lnTo>
                        <a:pt x="2" y="41"/>
                      </a:lnTo>
                      <a:lnTo>
                        <a:pt x="5" y="37"/>
                      </a:lnTo>
                      <a:lnTo>
                        <a:pt x="5" y="6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6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55" name="Line 1314"/>
                <p:cNvSpPr>
                  <a:spLocks noChangeShapeType="1"/>
                </p:cNvSpPr>
                <p:nvPr/>
              </p:nvSpPr>
              <p:spPr bwMode="auto">
                <a:xfrm>
                  <a:off x="3046" y="248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56" name="Freeform 1315"/>
                <p:cNvSpPr>
                  <a:spLocks/>
                </p:cNvSpPr>
                <p:nvPr/>
              </p:nvSpPr>
              <p:spPr bwMode="auto">
                <a:xfrm>
                  <a:off x="3046" y="2489"/>
                  <a:ext cx="15" cy="2"/>
                </a:xfrm>
                <a:custGeom>
                  <a:avLst/>
                  <a:gdLst>
                    <a:gd name="T0" fmla="*/ 0 w 46"/>
                    <a:gd name="T1" fmla="*/ 0 h 6"/>
                    <a:gd name="T2" fmla="*/ 0 w 46"/>
                    <a:gd name="T3" fmla="*/ 0 h 6"/>
                    <a:gd name="T4" fmla="*/ 0 w 46"/>
                    <a:gd name="T5" fmla="*/ 0 h 6"/>
                    <a:gd name="T6" fmla="*/ 0 w 46"/>
                    <a:gd name="T7" fmla="*/ 0 h 6"/>
                    <a:gd name="T8" fmla="*/ 0 w 46"/>
                    <a:gd name="T9" fmla="*/ 0 h 6"/>
                    <a:gd name="T10" fmla="*/ 0 w 46"/>
                    <a:gd name="T11" fmla="*/ 0 h 6"/>
                    <a:gd name="T12" fmla="*/ 0 w 46"/>
                    <a:gd name="T13" fmla="*/ 0 h 6"/>
                    <a:gd name="T14" fmla="*/ 0 w 46"/>
                    <a:gd name="T15" fmla="*/ 0 h 6"/>
                    <a:gd name="T16" fmla="*/ 0 w 46"/>
                    <a:gd name="T17" fmla="*/ 0 h 6"/>
                    <a:gd name="T18" fmla="*/ 0 w 46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6"/>
                    <a:gd name="T31" fmla="*/ 0 h 6"/>
                    <a:gd name="T32" fmla="*/ 46 w 46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6" h="6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" y="6"/>
                      </a:lnTo>
                      <a:lnTo>
                        <a:pt x="41" y="6"/>
                      </a:lnTo>
                      <a:lnTo>
                        <a:pt x="43" y="6"/>
                      </a:lnTo>
                      <a:lnTo>
                        <a:pt x="46" y="3"/>
                      </a:lnTo>
                      <a:lnTo>
                        <a:pt x="43" y="0"/>
                      </a:lnTo>
                      <a:lnTo>
                        <a:pt x="4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57" name="Line 1316"/>
                <p:cNvSpPr>
                  <a:spLocks noChangeShapeType="1"/>
                </p:cNvSpPr>
                <p:nvPr/>
              </p:nvSpPr>
              <p:spPr bwMode="auto">
                <a:xfrm>
                  <a:off x="3059" y="249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58" name="Freeform 1317"/>
                <p:cNvSpPr>
                  <a:spLocks/>
                </p:cNvSpPr>
                <p:nvPr/>
              </p:nvSpPr>
              <p:spPr bwMode="auto">
                <a:xfrm>
                  <a:off x="3059" y="2456"/>
                  <a:ext cx="1" cy="35"/>
                </a:xfrm>
                <a:custGeom>
                  <a:avLst/>
                  <a:gdLst>
                    <a:gd name="T0" fmla="*/ 0 w 2"/>
                    <a:gd name="T1" fmla="*/ 0 h 104"/>
                    <a:gd name="T2" fmla="*/ 0 w 2"/>
                    <a:gd name="T3" fmla="*/ 0 h 104"/>
                    <a:gd name="T4" fmla="*/ 1 w 2"/>
                    <a:gd name="T5" fmla="*/ 0 h 104"/>
                    <a:gd name="T6" fmla="*/ 1 w 2"/>
                    <a:gd name="T7" fmla="*/ 0 h 104"/>
                    <a:gd name="T8" fmla="*/ 1 w 2"/>
                    <a:gd name="T9" fmla="*/ 0 h 104"/>
                    <a:gd name="T10" fmla="*/ 1 w 2"/>
                    <a:gd name="T11" fmla="*/ 0 h 104"/>
                    <a:gd name="T12" fmla="*/ 1 w 2"/>
                    <a:gd name="T13" fmla="*/ 0 h 104"/>
                    <a:gd name="T14" fmla="*/ 0 w 2"/>
                    <a:gd name="T15" fmla="*/ 0 h 104"/>
                    <a:gd name="T16" fmla="*/ 0 w 2"/>
                    <a:gd name="T17" fmla="*/ 0 h 104"/>
                    <a:gd name="T18" fmla="*/ 0 w 2"/>
                    <a:gd name="T19" fmla="*/ 0 h 10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104"/>
                    <a:gd name="T32" fmla="*/ 2 w 2"/>
                    <a:gd name="T33" fmla="*/ 104 h 10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104">
                      <a:moveTo>
                        <a:pt x="0" y="101"/>
                      </a:moveTo>
                      <a:lnTo>
                        <a:pt x="0" y="104"/>
                      </a:lnTo>
                      <a:lnTo>
                        <a:pt x="2" y="104"/>
                      </a:lnTo>
                      <a:lnTo>
                        <a:pt x="2" y="6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101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59" name="Line 1318"/>
                <p:cNvSpPr>
                  <a:spLocks noChangeShapeType="1"/>
                </p:cNvSpPr>
                <p:nvPr/>
              </p:nvSpPr>
              <p:spPr bwMode="auto">
                <a:xfrm>
                  <a:off x="3060" y="245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60" name="Freeform 1319"/>
                <p:cNvSpPr>
                  <a:spLocks/>
                </p:cNvSpPr>
                <p:nvPr/>
              </p:nvSpPr>
              <p:spPr bwMode="auto">
                <a:xfrm>
                  <a:off x="3059" y="2456"/>
                  <a:ext cx="48" cy="2"/>
                </a:xfrm>
                <a:custGeom>
                  <a:avLst/>
                  <a:gdLst>
                    <a:gd name="T0" fmla="*/ 0 w 142"/>
                    <a:gd name="T1" fmla="*/ 0 h 6"/>
                    <a:gd name="T2" fmla="*/ 0 w 142"/>
                    <a:gd name="T3" fmla="*/ 0 h 6"/>
                    <a:gd name="T4" fmla="*/ 0 w 142"/>
                    <a:gd name="T5" fmla="*/ 0 h 6"/>
                    <a:gd name="T6" fmla="*/ 0 w 142"/>
                    <a:gd name="T7" fmla="*/ 0 h 6"/>
                    <a:gd name="T8" fmla="*/ 0 w 142"/>
                    <a:gd name="T9" fmla="*/ 0 h 6"/>
                    <a:gd name="T10" fmla="*/ 0 w 142"/>
                    <a:gd name="T11" fmla="*/ 0 h 6"/>
                    <a:gd name="T12" fmla="*/ 0 w 142"/>
                    <a:gd name="T13" fmla="*/ 0 h 6"/>
                    <a:gd name="T14" fmla="*/ 0 w 142"/>
                    <a:gd name="T15" fmla="*/ 0 h 6"/>
                    <a:gd name="T16" fmla="*/ 0 w 142"/>
                    <a:gd name="T17" fmla="*/ 0 h 6"/>
                    <a:gd name="T18" fmla="*/ 0 w 142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42"/>
                    <a:gd name="T31" fmla="*/ 0 h 6"/>
                    <a:gd name="T32" fmla="*/ 142 w 142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42" h="6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136" y="6"/>
                      </a:lnTo>
                      <a:lnTo>
                        <a:pt x="142" y="6"/>
                      </a:lnTo>
                      <a:lnTo>
                        <a:pt x="142" y="2"/>
                      </a:lnTo>
                      <a:lnTo>
                        <a:pt x="142" y="0"/>
                      </a:lnTo>
                      <a:lnTo>
                        <a:pt x="14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61" name="Line 1320"/>
                <p:cNvSpPr>
                  <a:spLocks noChangeShapeType="1"/>
                </p:cNvSpPr>
                <p:nvPr/>
              </p:nvSpPr>
              <p:spPr bwMode="auto">
                <a:xfrm>
                  <a:off x="3105" y="245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62" name="Freeform 1321"/>
                <p:cNvSpPr>
                  <a:spLocks/>
                </p:cNvSpPr>
                <p:nvPr/>
              </p:nvSpPr>
              <p:spPr bwMode="auto">
                <a:xfrm>
                  <a:off x="3105" y="2445"/>
                  <a:ext cx="2" cy="13"/>
                </a:xfrm>
                <a:custGeom>
                  <a:avLst/>
                  <a:gdLst>
                    <a:gd name="T0" fmla="*/ 0 w 6"/>
                    <a:gd name="T1" fmla="*/ 0 h 40"/>
                    <a:gd name="T2" fmla="*/ 0 w 6"/>
                    <a:gd name="T3" fmla="*/ 0 h 40"/>
                    <a:gd name="T4" fmla="*/ 0 w 6"/>
                    <a:gd name="T5" fmla="*/ 0 h 40"/>
                    <a:gd name="T6" fmla="*/ 0 w 6"/>
                    <a:gd name="T7" fmla="*/ 0 h 40"/>
                    <a:gd name="T8" fmla="*/ 0 w 6"/>
                    <a:gd name="T9" fmla="*/ 0 h 40"/>
                    <a:gd name="T10" fmla="*/ 0 w 6"/>
                    <a:gd name="T11" fmla="*/ 0 h 40"/>
                    <a:gd name="T12" fmla="*/ 0 w 6"/>
                    <a:gd name="T13" fmla="*/ 0 h 40"/>
                    <a:gd name="T14" fmla="*/ 0 w 6"/>
                    <a:gd name="T15" fmla="*/ 0 h 40"/>
                    <a:gd name="T16" fmla="*/ 0 w 6"/>
                    <a:gd name="T17" fmla="*/ 0 h 40"/>
                    <a:gd name="T18" fmla="*/ 0 w 6"/>
                    <a:gd name="T19" fmla="*/ 0 h 4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0"/>
                    <a:gd name="T32" fmla="*/ 6 w 6"/>
                    <a:gd name="T33" fmla="*/ 40 h 4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0">
                      <a:moveTo>
                        <a:pt x="0" y="36"/>
                      </a:moveTo>
                      <a:lnTo>
                        <a:pt x="4" y="40"/>
                      </a:lnTo>
                      <a:lnTo>
                        <a:pt x="6" y="40"/>
                      </a:lnTo>
                      <a:lnTo>
                        <a:pt x="6" y="9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63" name="Line 1322"/>
                <p:cNvSpPr>
                  <a:spLocks noChangeShapeType="1"/>
                </p:cNvSpPr>
                <p:nvPr/>
              </p:nvSpPr>
              <p:spPr bwMode="auto">
                <a:xfrm>
                  <a:off x="3106" y="244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64" name="Freeform 1323"/>
                <p:cNvSpPr>
                  <a:spLocks/>
                </p:cNvSpPr>
                <p:nvPr/>
              </p:nvSpPr>
              <p:spPr bwMode="auto">
                <a:xfrm>
                  <a:off x="3105" y="2445"/>
                  <a:ext cx="15" cy="2"/>
                </a:xfrm>
                <a:custGeom>
                  <a:avLst/>
                  <a:gdLst>
                    <a:gd name="T0" fmla="*/ 0 w 47"/>
                    <a:gd name="T1" fmla="*/ 0 h 6"/>
                    <a:gd name="T2" fmla="*/ 0 w 47"/>
                    <a:gd name="T3" fmla="*/ 0 h 6"/>
                    <a:gd name="T4" fmla="*/ 0 w 47"/>
                    <a:gd name="T5" fmla="*/ 0 h 6"/>
                    <a:gd name="T6" fmla="*/ 0 w 47"/>
                    <a:gd name="T7" fmla="*/ 0 h 6"/>
                    <a:gd name="T8" fmla="*/ 0 w 47"/>
                    <a:gd name="T9" fmla="*/ 0 h 6"/>
                    <a:gd name="T10" fmla="*/ 0 w 47"/>
                    <a:gd name="T11" fmla="*/ 0 h 6"/>
                    <a:gd name="T12" fmla="*/ 0 w 47"/>
                    <a:gd name="T13" fmla="*/ 0 h 6"/>
                    <a:gd name="T14" fmla="*/ 0 w 47"/>
                    <a:gd name="T15" fmla="*/ 0 h 6"/>
                    <a:gd name="T16" fmla="*/ 0 w 47"/>
                    <a:gd name="T17" fmla="*/ 0 h 6"/>
                    <a:gd name="T18" fmla="*/ 0 w 47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7"/>
                    <a:gd name="T31" fmla="*/ 0 h 6"/>
                    <a:gd name="T32" fmla="*/ 47 w 47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7" h="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3"/>
                      </a:lnTo>
                      <a:lnTo>
                        <a:pt x="4" y="6"/>
                      </a:lnTo>
                      <a:lnTo>
                        <a:pt x="41" y="6"/>
                      </a:lnTo>
                      <a:lnTo>
                        <a:pt x="47" y="6"/>
                      </a:lnTo>
                      <a:lnTo>
                        <a:pt x="47" y="3"/>
                      </a:lnTo>
                      <a:lnTo>
                        <a:pt x="47" y="0"/>
                      </a:lnTo>
                      <a:lnTo>
                        <a:pt x="41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65" name="Line 1324"/>
                <p:cNvSpPr>
                  <a:spLocks noChangeShapeType="1"/>
                </p:cNvSpPr>
                <p:nvPr/>
              </p:nvSpPr>
              <p:spPr bwMode="auto">
                <a:xfrm>
                  <a:off x="3118" y="244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66" name="Freeform 1325"/>
                <p:cNvSpPr>
                  <a:spLocks/>
                </p:cNvSpPr>
                <p:nvPr/>
              </p:nvSpPr>
              <p:spPr bwMode="auto">
                <a:xfrm>
                  <a:off x="3118" y="2422"/>
                  <a:ext cx="2" cy="25"/>
                </a:xfrm>
                <a:custGeom>
                  <a:avLst/>
                  <a:gdLst>
                    <a:gd name="T0" fmla="*/ 0 w 6"/>
                    <a:gd name="T1" fmla="*/ 0 h 74"/>
                    <a:gd name="T2" fmla="*/ 0 w 6"/>
                    <a:gd name="T3" fmla="*/ 0 h 74"/>
                    <a:gd name="T4" fmla="*/ 0 w 6"/>
                    <a:gd name="T5" fmla="*/ 0 h 74"/>
                    <a:gd name="T6" fmla="*/ 0 w 6"/>
                    <a:gd name="T7" fmla="*/ 0 h 74"/>
                    <a:gd name="T8" fmla="*/ 0 w 6"/>
                    <a:gd name="T9" fmla="*/ 0 h 74"/>
                    <a:gd name="T10" fmla="*/ 0 w 6"/>
                    <a:gd name="T11" fmla="*/ 0 h 74"/>
                    <a:gd name="T12" fmla="*/ 0 w 6"/>
                    <a:gd name="T13" fmla="*/ 0 h 74"/>
                    <a:gd name="T14" fmla="*/ 0 w 6"/>
                    <a:gd name="T15" fmla="*/ 0 h 74"/>
                    <a:gd name="T16" fmla="*/ 0 w 6"/>
                    <a:gd name="T17" fmla="*/ 0 h 74"/>
                    <a:gd name="T18" fmla="*/ 0 w 6"/>
                    <a:gd name="T19" fmla="*/ 0 h 7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74"/>
                    <a:gd name="T32" fmla="*/ 6 w 6"/>
                    <a:gd name="T33" fmla="*/ 74 h 7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74">
                      <a:moveTo>
                        <a:pt x="0" y="71"/>
                      </a:moveTo>
                      <a:lnTo>
                        <a:pt x="0" y="74"/>
                      </a:lnTo>
                      <a:lnTo>
                        <a:pt x="3" y="74"/>
                      </a:lnTo>
                      <a:lnTo>
                        <a:pt x="6" y="74"/>
                      </a:lnTo>
                      <a:lnTo>
                        <a:pt x="6" y="9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71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67" name="Line 1326"/>
                <p:cNvSpPr>
                  <a:spLocks noChangeShapeType="1"/>
                </p:cNvSpPr>
                <p:nvPr/>
              </p:nvSpPr>
              <p:spPr bwMode="auto">
                <a:xfrm>
                  <a:off x="3119" y="242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68" name="Freeform 1327"/>
                <p:cNvSpPr>
                  <a:spLocks/>
                </p:cNvSpPr>
                <p:nvPr/>
              </p:nvSpPr>
              <p:spPr bwMode="auto">
                <a:xfrm>
                  <a:off x="3118" y="2422"/>
                  <a:ext cx="9" cy="2"/>
                </a:xfrm>
                <a:custGeom>
                  <a:avLst/>
                  <a:gdLst>
                    <a:gd name="T0" fmla="*/ 0 w 25"/>
                    <a:gd name="T1" fmla="*/ 0 h 6"/>
                    <a:gd name="T2" fmla="*/ 0 w 25"/>
                    <a:gd name="T3" fmla="*/ 0 h 6"/>
                    <a:gd name="T4" fmla="*/ 0 w 25"/>
                    <a:gd name="T5" fmla="*/ 0 h 6"/>
                    <a:gd name="T6" fmla="*/ 0 w 25"/>
                    <a:gd name="T7" fmla="*/ 0 h 6"/>
                    <a:gd name="T8" fmla="*/ 0 w 25"/>
                    <a:gd name="T9" fmla="*/ 0 h 6"/>
                    <a:gd name="T10" fmla="*/ 0 w 25"/>
                    <a:gd name="T11" fmla="*/ 0 h 6"/>
                    <a:gd name="T12" fmla="*/ 0 w 25"/>
                    <a:gd name="T13" fmla="*/ 0 h 6"/>
                    <a:gd name="T14" fmla="*/ 0 w 25"/>
                    <a:gd name="T15" fmla="*/ 0 h 6"/>
                    <a:gd name="T16" fmla="*/ 0 w 25"/>
                    <a:gd name="T17" fmla="*/ 0 h 6"/>
                    <a:gd name="T18" fmla="*/ 0 w 25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5"/>
                    <a:gd name="T31" fmla="*/ 0 h 6"/>
                    <a:gd name="T32" fmla="*/ 25 w 25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5" h="6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20" y="6"/>
                      </a:lnTo>
                      <a:lnTo>
                        <a:pt x="25" y="6"/>
                      </a:lnTo>
                      <a:lnTo>
                        <a:pt x="25" y="4"/>
                      </a:lnTo>
                      <a:lnTo>
                        <a:pt x="25" y="0"/>
                      </a:lnTo>
                      <a:lnTo>
                        <a:pt x="22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69" name="Line 1328"/>
                <p:cNvSpPr>
                  <a:spLocks noChangeShapeType="1"/>
                </p:cNvSpPr>
                <p:nvPr/>
              </p:nvSpPr>
              <p:spPr bwMode="auto">
                <a:xfrm>
                  <a:off x="3125" y="242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70" name="Freeform 1329"/>
                <p:cNvSpPr>
                  <a:spLocks/>
                </p:cNvSpPr>
                <p:nvPr/>
              </p:nvSpPr>
              <p:spPr bwMode="auto">
                <a:xfrm>
                  <a:off x="3125" y="2411"/>
                  <a:ext cx="2" cy="13"/>
                </a:xfrm>
                <a:custGeom>
                  <a:avLst/>
                  <a:gdLst>
                    <a:gd name="T0" fmla="*/ 0 w 5"/>
                    <a:gd name="T1" fmla="*/ 0 h 39"/>
                    <a:gd name="T2" fmla="*/ 0 w 5"/>
                    <a:gd name="T3" fmla="*/ 0 h 39"/>
                    <a:gd name="T4" fmla="*/ 0 w 5"/>
                    <a:gd name="T5" fmla="*/ 0 h 39"/>
                    <a:gd name="T6" fmla="*/ 0 w 5"/>
                    <a:gd name="T7" fmla="*/ 0 h 39"/>
                    <a:gd name="T8" fmla="*/ 0 w 5"/>
                    <a:gd name="T9" fmla="*/ 0 h 39"/>
                    <a:gd name="T10" fmla="*/ 0 w 5"/>
                    <a:gd name="T11" fmla="*/ 0 h 39"/>
                    <a:gd name="T12" fmla="*/ 0 w 5"/>
                    <a:gd name="T13" fmla="*/ 0 h 39"/>
                    <a:gd name="T14" fmla="*/ 0 w 5"/>
                    <a:gd name="T15" fmla="*/ 0 h 39"/>
                    <a:gd name="T16" fmla="*/ 0 w 5"/>
                    <a:gd name="T17" fmla="*/ 0 h 39"/>
                    <a:gd name="T18" fmla="*/ 0 w 5"/>
                    <a:gd name="T19" fmla="*/ 0 h 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39"/>
                    <a:gd name="T32" fmla="*/ 5 w 5"/>
                    <a:gd name="T33" fmla="*/ 39 h 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39">
                      <a:moveTo>
                        <a:pt x="0" y="37"/>
                      </a:moveTo>
                      <a:lnTo>
                        <a:pt x="0" y="39"/>
                      </a:lnTo>
                      <a:lnTo>
                        <a:pt x="2" y="39"/>
                      </a:lnTo>
                      <a:lnTo>
                        <a:pt x="5" y="39"/>
                      </a:lnTo>
                      <a:lnTo>
                        <a:pt x="5" y="8"/>
                      </a:lnTo>
                      <a:lnTo>
                        <a:pt x="5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71" name="Line 1330"/>
                <p:cNvSpPr>
                  <a:spLocks noChangeShapeType="1"/>
                </p:cNvSpPr>
                <p:nvPr/>
              </p:nvSpPr>
              <p:spPr bwMode="auto">
                <a:xfrm>
                  <a:off x="3126" y="241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72" name="Freeform 1331"/>
                <p:cNvSpPr>
                  <a:spLocks/>
                </p:cNvSpPr>
                <p:nvPr/>
              </p:nvSpPr>
              <p:spPr bwMode="auto">
                <a:xfrm>
                  <a:off x="3125" y="2411"/>
                  <a:ext cx="22" cy="2"/>
                </a:xfrm>
                <a:custGeom>
                  <a:avLst/>
                  <a:gdLst>
                    <a:gd name="T0" fmla="*/ 0 w 65"/>
                    <a:gd name="T1" fmla="*/ 0 h 6"/>
                    <a:gd name="T2" fmla="*/ 0 w 65"/>
                    <a:gd name="T3" fmla="*/ 0 h 6"/>
                    <a:gd name="T4" fmla="*/ 0 w 65"/>
                    <a:gd name="T5" fmla="*/ 0 h 6"/>
                    <a:gd name="T6" fmla="*/ 0 w 65"/>
                    <a:gd name="T7" fmla="*/ 0 h 6"/>
                    <a:gd name="T8" fmla="*/ 0 w 65"/>
                    <a:gd name="T9" fmla="*/ 0 h 6"/>
                    <a:gd name="T10" fmla="*/ 0 w 65"/>
                    <a:gd name="T11" fmla="*/ 0 h 6"/>
                    <a:gd name="T12" fmla="*/ 0 w 65"/>
                    <a:gd name="T13" fmla="*/ 0 h 6"/>
                    <a:gd name="T14" fmla="*/ 0 w 65"/>
                    <a:gd name="T15" fmla="*/ 0 h 6"/>
                    <a:gd name="T16" fmla="*/ 0 w 65"/>
                    <a:gd name="T17" fmla="*/ 0 h 6"/>
                    <a:gd name="T18" fmla="*/ 0 w 65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5"/>
                    <a:gd name="T31" fmla="*/ 0 h 6"/>
                    <a:gd name="T32" fmla="*/ 65 w 65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5" h="6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57" y="6"/>
                      </a:lnTo>
                      <a:lnTo>
                        <a:pt x="63" y="6"/>
                      </a:lnTo>
                      <a:lnTo>
                        <a:pt x="65" y="2"/>
                      </a:lnTo>
                      <a:lnTo>
                        <a:pt x="63" y="0"/>
                      </a:lnTo>
                      <a:lnTo>
                        <a:pt x="59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73" name="Line 1332"/>
                <p:cNvSpPr>
                  <a:spLocks noChangeShapeType="1"/>
                </p:cNvSpPr>
                <p:nvPr/>
              </p:nvSpPr>
              <p:spPr bwMode="auto">
                <a:xfrm>
                  <a:off x="3145" y="241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74" name="Freeform 1333"/>
                <p:cNvSpPr>
                  <a:spLocks/>
                </p:cNvSpPr>
                <p:nvPr/>
              </p:nvSpPr>
              <p:spPr bwMode="auto">
                <a:xfrm>
                  <a:off x="3145" y="2389"/>
                  <a:ext cx="1" cy="24"/>
                </a:xfrm>
                <a:custGeom>
                  <a:avLst/>
                  <a:gdLst>
                    <a:gd name="T0" fmla="*/ 0 w 4"/>
                    <a:gd name="T1" fmla="*/ 0 h 74"/>
                    <a:gd name="T2" fmla="*/ 0 w 4"/>
                    <a:gd name="T3" fmla="*/ 0 h 74"/>
                    <a:gd name="T4" fmla="*/ 0 w 4"/>
                    <a:gd name="T5" fmla="*/ 0 h 74"/>
                    <a:gd name="T6" fmla="*/ 0 w 4"/>
                    <a:gd name="T7" fmla="*/ 0 h 74"/>
                    <a:gd name="T8" fmla="*/ 0 w 4"/>
                    <a:gd name="T9" fmla="*/ 0 h 74"/>
                    <a:gd name="T10" fmla="*/ 0 w 4"/>
                    <a:gd name="T11" fmla="*/ 0 h 74"/>
                    <a:gd name="T12" fmla="*/ 0 w 4"/>
                    <a:gd name="T13" fmla="*/ 0 h 74"/>
                    <a:gd name="T14" fmla="*/ 0 w 4"/>
                    <a:gd name="T15" fmla="*/ 0 h 74"/>
                    <a:gd name="T16" fmla="*/ 0 w 4"/>
                    <a:gd name="T17" fmla="*/ 0 h 74"/>
                    <a:gd name="T18" fmla="*/ 0 w 4"/>
                    <a:gd name="T19" fmla="*/ 0 h 7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"/>
                    <a:gd name="T31" fmla="*/ 0 h 74"/>
                    <a:gd name="T32" fmla="*/ 4 w 4"/>
                    <a:gd name="T33" fmla="*/ 74 h 7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" h="74">
                      <a:moveTo>
                        <a:pt x="0" y="70"/>
                      </a:moveTo>
                      <a:lnTo>
                        <a:pt x="0" y="74"/>
                      </a:lnTo>
                      <a:lnTo>
                        <a:pt x="4" y="74"/>
                      </a:lnTo>
                      <a:lnTo>
                        <a:pt x="4" y="6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75" name="Line 1334"/>
                <p:cNvSpPr>
                  <a:spLocks noChangeShapeType="1"/>
                </p:cNvSpPr>
                <p:nvPr/>
              </p:nvSpPr>
              <p:spPr bwMode="auto">
                <a:xfrm>
                  <a:off x="3146" y="238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76" name="Freeform 1335"/>
                <p:cNvSpPr>
                  <a:spLocks/>
                </p:cNvSpPr>
                <p:nvPr/>
              </p:nvSpPr>
              <p:spPr bwMode="auto">
                <a:xfrm>
                  <a:off x="3145" y="2389"/>
                  <a:ext cx="51" cy="2"/>
                </a:xfrm>
                <a:custGeom>
                  <a:avLst/>
                  <a:gdLst>
                    <a:gd name="T0" fmla="*/ 0 w 154"/>
                    <a:gd name="T1" fmla="*/ 0 h 6"/>
                    <a:gd name="T2" fmla="*/ 0 w 154"/>
                    <a:gd name="T3" fmla="*/ 0 h 6"/>
                    <a:gd name="T4" fmla="*/ 0 w 154"/>
                    <a:gd name="T5" fmla="*/ 0 h 6"/>
                    <a:gd name="T6" fmla="*/ 0 w 154"/>
                    <a:gd name="T7" fmla="*/ 0 h 6"/>
                    <a:gd name="T8" fmla="*/ 0 w 154"/>
                    <a:gd name="T9" fmla="*/ 0 h 6"/>
                    <a:gd name="T10" fmla="*/ 0 w 154"/>
                    <a:gd name="T11" fmla="*/ 0 h 6"/>
                    <a:gd name="T12" fmla="*/ 0 w 154"/>
                    <a:gd name="T13" fmla="*/ 0 h 6"/>
                    <a:gd name="T14" fmla="*/ 0 w 154"/>
                    <a:gd name="T15" fmla="*/ 0 h 6"/>
                    <a:gd name="T16" fmla="*/ 0 w 154"/>
                    <a:gd name="T17" fmla="*/ 0 h 6"/>
                    <a:gd name="T18" fmla="*/ 0 w 15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54"/>
                    <a:gd name="T31" fmla="*/ 0 h 6"/>
                    <a:gd name="T32" fmla="*/ 154 w 15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54" h="6">
                      <a:moveTo>
                        <a:pt x="4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148" y="6"/>
                      </a:lnTo>
                      <a:lnTo>
                        <a:pt x="154" y="6"/>
                      </a:lnTo>
                      <a:lnTo>
                        <a:pt x="154" y="3"/>
                      </a:lnTo>
                      <a:lnTo>
                        <a:pt x="154" y="0"/>
                      </a:lnTo>
                      <a:lnTo>
                        <a:pt x="152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77" name="Line 1336"/>
                <p:cNvSpPr>
                  <a:spLocks noChangeShapeType="1"/>
                </p:cNvSpPr>
                <p:nvPr/>
              </p:nvSpPr>
              <p:spPr bwMode="auto">
                <a:xfrm>
                  <a:off x="3194" y="239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78" name="Freeform 1337"/>
                <p:cNvSpPr>
                  <a:spLocks/>
                </p:cNvSpPr>
                <p:nvPr/>
              </p:nvSpPr>
              <p:spPr bwMode="auto">
                <a:xfrm>
                  <a:off x="3194" y="2377"/>
                  <a:ext cx="2" cy="14"/>
                </a:xfrm>
                <a:custGeom>
                  <a:avLst/>
                  <a:gdLst>
                    <a:gd name="T0" fmla="*/ 0 w 6"/>
                    <a:gd name="T1" fmla="*/ 0 h 40"/>
                    <a:gd name="T2" fmla="*/ 0 w 6"/>
                    <a:gd name="T3" fmla="*/ 0 h 40"/>
                    <a:gd name="T4" fmla="*/ 0 w 6"/>
                    <a:gd name="T5" fmla="*/ 0 h 40"/>
                    <a:gd name="T6" fmla="*/ 0 w 6"/>
                    <a:gd name="T7" fmla="*/ 0 h 40"/>
                    <a:gd name="T8" fmla="*/ 0 w 6"/>
                    <a:gd name="T9" fmla="*/ 0 h 40"/>
                    <a:gd name="T10" fmla="*/ 0 w 6"/>
                    <a:gd name="T11" fmla="*/ 0 h 40"/>
                    <a:gd name="T12" fmla="*/ 0 w 6"/>
                    <a:gd name="T13" fmla="*/ 0 h 40"/>
                    <a:gd name="T14" fmla="*/ 0 w 6"/>
                    <a:gd name="T15" fmla="*/ 0 h 40"/>
                    <a:gd name="T16" fmla="*/ 0 w 6"/>
                    <a:gd name="T17" fmla="*/ 0 h 40"/>
                    <a:gd name="T18" fmla="*/ 0 w 6"/>
                    <a:gd name="T19" fmla="*/ 0 h 4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0"/>
                    <a:gd name="T32" fmla="*/ 6 w 6"/>
                    <a:gd name="T33" fmla="*/ 40 h 4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0">
                      <a:moveTo>
                        <a:pt x="0" y="37"/>
                      </a:moveTo>
                      <a:lnTo>
                        <a:pt x="0" y="40"/>
                      </a:lnTo>
                      <a:lnTo>
                        <a:pt x="4" y="40"/>
                      </a:lnTo>
                      <a:lnTo>
                        <a:pt x="6" y="40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79" name="Line 1338"/>
                <p:cNvSpPr>
                  <a:spLocks noChangeShapeType="1"/>
                </p:cNvSpPr>
                <p:nvPr/>
              </p:nvSpPr>
              <p:spPr bwMode="auto">
                <a:xfrm>
                  <a:off x="3195" y="237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80" name="Freeform 1339"/>
                <p:cNvSpPr>
                  <a:spLocks/>
                </p:cNvSpPr>
                <p:nvPr/>
              </p:nvSpPr>
              <p:spPr bwMode="auto">
                <a:xfrm>
                  <a:off x="3194" y="2377"/>
                  <a:ext cx="9" cy="2"/>
                </a:xfrm>
                <a:custGeom>
                  <a:avLst/>
                  <a:gdLst>
                    <a:gd name="T0" fmla="*/ 0 w 26"/>
                    <a:gd name="T1" fmla="*/ 0 h 6"/>
                    <a:gd name="T2" fmla="*/ 0 w 26"/>
                    <a:gd name="T3" fmla="*/ 0 h 6"/>
                    <a:gd name="T4" fmla="*/ 0 w 26"/>
                    <a:gd name="T5" fmla="*/ 0 h 6"/>
                    <a:gd name="T6" fmla="*/ 0 w 26"/>
                    <a:gd name="T7" fmla="*/ 0 h 6"/>
                    <a:gd name="T8" fmla="*/ 0 w 26"/>
                    <a:gd name="T9" fmla="*/ 0 h 6"/>
                    <a:gd name="T10" fmla="*/ 0 w 26"/>
                    <a:gd name="T11" fmla="*/ 0 h 6"/>
                    <a:gd name="T12" fmla="*/ 0 w 26"/>
                    <a:gd name="T13" fmla="*/ 0 h 6"/>
                    <a:gd name="T14" fmla="*/ 0 w 26"/>
                    <a:gd name="T15" fmla="*/ 0 h 6"/>
                    <a:gd name="T16" fmla="*/ 0 w 26"/>
                    <a:gd name="T17" fmla="*/ 0 h 6"/>
                    <a:gd name="T18" fmla="*/ 0 w 26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6"/>
                    <a:gd name="T31" fmla="*/ 0 h 6"/>
                    <a:gd name="T32" fmla="*/ 26 w 26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6" h="6">
                      <a:moveTo>
                        <a:pt x="4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20" y="6"/>
                      </a:lnTo>
                      <a:lnTo>
                        <a:pt x="26" y="6"/>
                      </a:lnTo>
                      <a:lnTo>
                        <a:pt x="26" y="3"/>
                      </a:lnTo>
                      <a:lnTo>
                        <a:pt x="26" y="0"/>
                      </a:lnTo>
                      <a:lnTo>
                        <a:pt x="22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81" name="Line 1340"/>
                <p:cNvSpPr>
                  <a:spLocks noChangeShapeType="1"/>
                </p:cNvSpPr>
                <p:nvPr/>
              </p:nvSpPr>
              <p:spPr bwMode="auto">
                <a:xfrm>
                  <a:off x="3201" y="237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82" name="Freeform 1341"/>
                <p:cNvSpPr>
                  <a:spLocks/>
                </p:cNvSpPr>
                <p:nvPr/>
              </p:nvSpPr>
              <p:spPr bwMode="auto">
                <a:xfrm>
                  <a:off x="3201" y="2366"/>
                  <a:ext cx="2" cy="13"/>
                </a:xfrm>
                <a:custGeom>
                  <a:avLst/>
                  <a:gdLst>
                    <a:gd name="T0" fmla="*/ 0 w 6"/>
                    <a:gd name="T1" fmla="*/ 0 h 41"/>
                    <a:gd name="T2" fmla="*/ 0 w 6"/>
                    <a:gd name="T3" fmla="*/ 0 h 41"/>
                    <a:gd name="T4" fmla="*/ 0 w 6"/>
                    <a:gd name="T5" fmla="*/ 0 h 41"/>
                    <a:gd name="T6" fmla="*/ 0 w 6"/>
                    <a:gd name="T7" fmla="*/ 0 h 41"/>
                    <a:gd name="T8" fmla="*/ 0 w 6"/>
                    <a:gd name="T9" fmla="*/ 0 h 41"/>
                    <a:gd name="T10" fmla="*/ 0 w 6"/>
                    <a:gd name="T11" fmla="*/ 0 h 41"/>
                    <a:gd name="T12" fmla="*/ 0 w 6"/>
                    <a:gd name="T13" fmla="*/ 0 h 41"/>
                    <a:gd name="T14" fmla="*/ 0 w 6"/>
                    <a:gd name="T15" fmla="*/ 0 h 41"/>
                    <a:gd name="T16" fmla="*/ 0 w 6"/>
                    <a:gd name="T17" fmla="*/ 0 h 41"/>
                    <a:gd name="T18" fmla="*/ 0 w 6"/>
                    <a:gd name="T19" fmla="*/ 0 h 4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1"/>
                    <a:gd name="T32" fmla="*/ 6 w 6"/>
                    <a:gd name="T33" fmla="*/ 41 h 4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1">
                      <a:moveTo>
                        <a:pt x="0" y="38"/>
                      </a:moveTo>
                      <a:lnTo>
                        <a:pt x="0" y="41"/>
                      </a:lnTo>
                      <a:lnTo>
                        <a:pt x="2" y="41"/>
                      </a:lnTo>
                      <a:lnTo>
                        <a:pt x="6" y="41"/>
                      </a:lnTo>
                      <a:lnTo>
                        <a:pt x="6" y="7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83" name="Line 1342"/>
                <p:cNvSpPr>
                  <a:spLocks noChangeShapeType="1"/>
                </p:cNvSpPr>
                <p:nvPr/>
              </p:nvSpPr>
              <p:spPr bwMode="auto">
                <a:xfrm>
                  <a:off x="3201" y="236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84" name="Freeform 1343"/>
                <p:cNvSpPr>
                  <a:spLocks/>
                </p:cNvSpPr>
                <p:nvPr/>
              </p:nvSpPr>
              <p:spPr bwMode="auto">
                <a:xfrm>
                  <a:off x="3201" y="2366"/>
                  <a:ext cx="15" cy="2"/>
                </a:xfrm>
                <a:custGeom>
                  <a:avLst/>
                  <a:gdLst>
                    <a:gd name="T0" fmla="*/ 0 w 46"/>
                    <a:gd name="T1" fmla="*/ 0 h 7"/>
                    <a:gd name="T2" fmla="*/ 0 w 46"/>
                    <a:gd name="T3" fmla="*/ 0 h 7"/>
                    <a:gd name="T4" fmla="*/ 0 w 46"/>
                    <a:gd name="T5" fmla="*/ 0 h 7"/>
                    <a:gd name="T6" fmla="*/ 0 w 46"/>
                    <a:gd name="T7" fmla="*/ 0 h 7"/>
                    <a:gd name="T8" fmla="*/ 0 w 46"/>
                    <a:gd name="T9" fmla="*/ 0 h 7"/>
                    <a:gd name="T10" fmla="*/ 0 w 46"/>
                    <a:gd name="T11" fmla="*/ 0 h 7"/>
                    <a:gd name="T12" fmla="*/ 0 w 46"/>
                    <a:gd name="T13" fmla="*/ 0 h 7"/>
                    <a:gd name="T14" fmla="*/ 0 w 46"/>
                    <a:gd name="T15" fmla="*/ 0 h 7"/>
                    <a:gd name="T16" fmla="*/ 0 w 46"/>
                    <a:gd name="T17" fmla="*/ 0 h 7"/>
                    <a:gd name="T18" fmla="*/ 0 w 46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6"/>
                    <a:gd name="T31" fmla="*/ 0 h 7"/>
                    <a:gd name="T32" fmla="*/ 46 w 46"/>
                    <a:gd name="T33" fmla="*/ 7 h 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6" h="7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7"/>
                      </a:lnTo>
                      <a:lnTo>
                        <a:pt x="38" y="7"/>
                      </a:lnTo>
                      <a:lnTo>
                        <a:pt x="43" y="7"/>
                      </a:lnTo>
                      <a:lnTo>
                        <a:pt x="46" y="4"/>
                      </a:lnTo>
                      <a:lnTo>
                        <a:pt x="43" y="0"/>
                      </a:lnTo>
                      <a:lnTo>
                        <a:pt x="4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85" name="Line 1344"/>
                <p:cNvSpPr>
                  <a:spLocks noChangeShapeType="1"/>
                </p:cNvSpPr>
                <p:nvPr/>
              </p:nvSpPr>
              <p:spPr bwMode="auto">
                <a:xfrm>
                  <a:off x="3214" y="236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86" name="Freeform 1345"/>
                <p:cNvSpPr>
                  <a:spLocks/>
                </p:cNvSpPr>
                <p:nvPr/>
              </p:nvSpPr>
              <p:spPr bwMode="auto">
                <a:xfrm>
                  <a:off x="3214" y="2331"/>
                  <a:ext cx="1" cy="37"/>
                </a:xfrm>
                <a:custGeom>
                  <a:avLst/>
                  <a:gdLst>
                    <a:gd name="T0" fmla="*/ 0 w 2"/>
                    <a:gd name="T1" fmla="*/ 0 h 111"/>
                    <a:gd name="T2" fmla="*/ 0 w 2"/>
                    <a:gd name="T3" fmla="*/ 0 h 111"/>
                    <a:gd name="T4" fmla="*/ 1 w 2"/>
                    <a:gd name="T5" fmla="*/ 0 h 111"/>
                    <a:gd name="T6" fmla="*/ 1 w 2"/>
                    <a:gd name="T7" fmla="*/ 0 h 111"/>
                    <a:gd name="T8" fmla="*/ 1 w 2"/>
                    <a:gd name="T9" fmla="*/ 0 h 111"/>
                    <a:gd name="T10" fmla="*/ 1 w 2"/>
                    <a:gd name="T11" fmla="*/ 0 h 111"/>
                    <a:gd name="T12" fmla="*/ 1 w 2"/>
                    <a:gd name="T13" fmla="*/ 0 h 111"/>
                    <a:gd name="T14" fmla="*/ 0 w 2"/>
                    <a:gd name="T15" fmla="*/ 0 h 111"/>
                    <a:gd name="T16" fmla="*/ 0 w 2"/>
                    <a:gd name="T17" fmla="*/ 0 h 111"/>
                    <a:gd name="T18" fmla="*/ 0 w 2"/>
                    <a:gd name="T19" fmla="*/ 0 h 11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111"/>
                    <a:gd name="T32" fmla="*/ 2 w 2"/>
                    <a:gd name="T33" fmla="*/ 111 h 11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111">
                      <a:moveTo>
                        <a:pt x="0" y="108"/>
                      </a:moveTo>
                      <a:lnTo>
                        <a:pt x="0" y="111"/>
                      </a:lnTo>
                      <a:lnTo>
                        <a:pt x="2" y="111"/>
                      </a:lnTo>
                      <a:lnTo>
                        <a:pt x="2" y="10"/>
                      </a:lnTo>
                      <a:lnTo>
                        <a:pt x="2" y="4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0" y="7"/>
                      </a:lnTo>
                      <a:lnTo>
                        <a:pt x="0" y="108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87" name="Line 1346"/>
                <p:cNvSpPr>
                  <a:spLocks noChangeShapeType="1"/>
                </p:cNvSpPr>
                <p:nvPr/>
              </p:nvSpPr>
              <p:spPr bwMode="auto">
                <a:xfrm>
                  <a:off x="3215" y="233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88" name="Freeform 1347"/>
                <p:cNvSpPr>
                  <a:spLocks/>
                </p:cNvSpPr>
                <p:nvPr/>
              </p:nvSpPr>
              <p:spPr bwMode="auto">
                <a:xfrm>
                  <a:off x="3214" y="2331"/>
                  <a:ext cx="5" cy="2"/>
                </a:xfrm>
                <a:custGeom>
                  <a:avLst/>
                  <a:gdLst>
                    <a:gd name="T0" fmla="*/ 0 w 13"/>
                    <a:gd name="T1" fmla="*/ 0 h 7"/>
                    <a:gd name="T2" fmla="*/ 0 w 13"/>
                    <a:gd name="T3" fmla="*/ 0 h 7"/>
                    <a:gd name="T4" fmla="*/ 0 w 13"/>
                    <a:gd name="T5" fmla="*/ 0 h 7"/>
                    <a:gd name="T6" fmla="*/ 0 w 13"/>
                    <a:gd name="T7" fmla="*/ 0 h 7"/>
                    <a:gd name="T8" fmla="*/ 0 w 13"/>
                    <a:gd name="T9" fmla="*/ 0 h 7"/>
                    <a:gd name="T10" fmla="*/ 0 w 13"/>
                    <a:gd name="T11" fmla="*/ 0 h 7"/>
                    <a:gd name="T12" fmla="*/ 0 w 13"/>
                    <a:gd name="T13" fmla="*/ 0 h 7"/>
                    <a:gd name="T14" fmla="*/ 0 w 13"/>
                    <a:gd name="T15" fmla="*/ 0 h 7"/>
                    <a:gd name="T16" fmla="*/ 0 w 13"/>
                    <a:gd name="T17" fmla="*/ 0 h 7"/>
                    <a:gd name="T18" fmla="*/ 0 w 13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3"/>
                    <a:gd name="T31" fmla="*/ 0 h 7"/>
                    <a:gd name="T32" fmla="*/ 13 w 13"/>
                    <a:gd name="T33" fmla="*/ 7 h 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3" h="7">
                      <a:moveTo>
                        <a:pt x="2" y="0"/>
                      </a:moveTo>
                      <a:lnTo>
                        <a:pt x="0" y="4"/>
                      </a:lnTo>
                      <a:lnTo>
                        <a:pt x="0" y="7"/>
                      </a:lnTo>
                      <a:lnTo>
                        <a:pt x="8" y="7"/>
                      </a:lnTo>
                      <a:lnTo>
                        <a:pt x="11" y="7"/>
                      </a:lnTo>
                      <a:lnTo>
                        <a:pt x="13" y="4"/>
                      </a:lnTo>
                      <a:lnTo>
                        <a:pt x="11" y="4"/>
                      </a:lnTo>
                      <a:lnTo>
                        <a:pt x="11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89" name="Line 1348"/>
                <p:cNvSpPr>
                  <a:spLocks noChangeShapeType="1"/>
                </p:cNvSpPr>
                <p:nvPr/>
              </p:nvSpPr>
              <p:spPr bwMode="auto">
                <a:xfrm>
                  <a:off x="3218" y="2333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90" name="Freeform 1349"/>
                <p:cNvSpPr>
                  <a:spLocks/>
                </p:cNvSpPr>
                <p:nvPr/>
              </p:nvSpPr>
              <p:spPr bwMode="auto">
                <a:xfrm>
                  <a:off x="3207" y="2332"/>
                  <a:ext cx="12" cy="1"/>
                </a:xfrm>
                <a:custGeom>
                  <a:avLst/>
                  <a:gdLst>
                    <a:gd name="T0" fmla="*/ 0 w 35"/>
                    <a:gd name="T1" fmla="*/ 0 h 3"/>
                    <a:gd name="T2" fmla="*/ 0 w 35"/>
                    <a:gd name="T3" fmla="*/ 0 h 3"/>
                    <a:gd name="T4" fmla="*/ 0 w 35"/>
                    <a:gd name="T5" fmla="*/ 0 h 3"/>
                    <a:gd name="T6" fmla="*/ 0 w 35"/>
                    <a:gd name="T7" fmla="*/ 0 h 3"/>
                    <a:gd name="T8" fmla="*/ 0 w 35"/>
                    <a:gd name="T9" fmla="*/ 0 h 3"/>
                    <a:gd name="T10" fmla="*/ 0 w 35"/>
                    <a:gd name="T11" fmla="*/ 0 h 3"/>
                    <a:gd name="T12" fmla="*/ 0 w 35"/>
                    <a:gd name="T13" fmla="*/ 0 h 3"/>
                    <a:gd name="T14" fmla="*/ 0 w 35"/>
                    <a:gd name="T15" fmla="*/ 0 h 3"/>
                    <a:gd name="T16" fmla="*/ 0 w 35"/>
                    <a:gd name="T17" fmla="*/ 0 h 3"/>
                    <a:gd name="T18" fmla="*/ 0 w 35"/>
                    <a:gd name="T19" fmla="*/ 0 h 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5"/>
                    <a:gd name="T31" fmla="*/ 0 h 3"/>
                    <a:gd name="T32" fmla="*/ 35 w 35"/>
                    <a:gd name="T33" fmla="*/ 3 h 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5" h="3">
                      <a:moveTo>
                        <a:pt x="33" y="3"/>
                      </a:moveTo>
                      <a:lnTo>
                        <a:pt x="33" y="3"/>
                      </a:lnTo>
                      <a:lnTo>
                        <a:pt x="35" y="0"/>
                      </a:lnTo>
                      <a:lnTo>
                        <a:pt x="33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3" y="3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91" name="Line 1350"/>
                <p:cNvSpPr>
                  <a:spLocks noChangeShapeType="1"/>
                </p:cNvSpPr>
                <p:nvPr/>
              </p:nvSpPr>
              <p:spPr bwMode="auto">
                <a:xfrm>
                  <a:off x="3208" y="233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92" name="Freeform 1351"/>
                <p:cNvSpPr>
                  <a:spLocks/>
                </p:cNvSpPr>
                <p:nvPr/>
              </p:nvSpPr>
              <p:spPr bwMode="auto">
                <a:xfrm>
                  <a:off x="3207" y="2331"/>
                  <a:ext cx="15" cy="2"/>
                </a:xfrm>
                <a:custGeom>
                  <a:avLst/>
                  <a:gdLst>
                    <a:gd name="T0" fmla="*/ 0 w 46"/>
                    <a:gd name="T1" fmla="*/ 0 h 7"/>
                    <a:gd name="T2" fmla="*/ 0 w 46"/>
                    <a:gd name="T3" fmla="*/ 0 h 7"/>
                    <a:gd name="T4" fmla="*/ 0 w 46"/>
                    <a:gd name="T5" fmla="*/ 0 h 7"/>
                    <a:gd name="T6" fmla="*/ 0 w 46"/>
                    <a:gd name="T7" fmla="*/ 0 h 7"/>
                    <a:gd name="T8" fmla="*/ 0 w 46"/>
                    <a:gd name="T9" fmla="*/ 0 h 7"/>
                    <a:gd name="T10" fmla="*/ 0 w 46"/>
                    <a:gd name="T11" fmla="*/ 0 h 7"/>
                    <a:gd name="T12" fmla="*/ 0 w 46"/>
                    <a:gd name="T13" fmla="*/ 0 h 7"/>
                    <a:gd name="T14" fmla="*/ 0 w 46"/>
                    <a:gd name="T15" fmla="*/ 0 h 7"/>
                    <a:gd name="T16" fmla="*/ 0 w 46"/>
                    <a:gd name="T17" fmla="*/ 0 h 7"/>
                    <a:gd name="T18" fmla="*/ 0 w 46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6"/>
                    <a:gd name="T31" fmla="*/ 0 h 7"/>
                    <a:gd name="T32" fmla="*/ 46 w 46"/>
                    <a:gd name="T33" fmla="*/ 7 h 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6" h="7">
                      <a:moveTo>
                        <a:pt x="3" y="0"/>
                      </a:moveTo>
                      <a:lnTo>
                        <a:pt x="0" y="4"/>
                      </a:lnTo>
                      <a:lnTo>
                        <a:pt x="0" y="7"/>
                      </a:lnTo>
                      <a:lnTo>
                        <a:pt x="41" y="7"/>
                      </a:lnTo>
                      <a:lnTo>
                        <a:pt x="46" y="7"/>
                      </a:lnTo>
                      <a:lnTo>
                        <a:pt x="46" y="4"/>
                      </a:lnTo>
                      <a:lnTo>
                        <a:pt x="44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93" name="Line 1352"/>
                <p:cNvSpPr>
                  <a:spLocks noChangeShapeType="1"/>
                </p:cNvSpPr>
                <p:nvPr/>
              </p:nvSpPr>
              <p:spPr bwMode="auto">
                <a:xfrm>
                  <a:off x="3221" y="233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94" name="Freeform 1353"/>
                <p:cNvSpPr>
                  <a:spLocks/>
                </p:cNvSpPr>
                <p:nvPr/>
              </p:nvSpPr>
              <p:spPr bwMode="auto">
                <a:xfrm>
                  <a:off x="3221" y="2320"/>
                  <a:ext cx="1" cy="13"/>
                </a:xfrm>
                <a:custGeom>
                  <a:avLst/>
                  <a:gdLst>
                    <a:gd name="T0" fmla="*/ 0 w 5"/>
                    <a:gd name="T1" fmla="*/ 0 h 40"/>
                    <a:gd name="T2" fmla="*/ 0 w 5"/>
                    <a:gd name="T3" fmla="*/ 0 h 40"/>
                    <a:gd name="T4" fmla="*/ 0 w 5"/>
                    <a:gd name="T5" fmla="*/ 0 h 40"/>
                    <a:gd name="T6" fmla="*/ 0 w 5"/>
                    <a:gd name="T7" fmla="*/ 0 h 40"/>
                    <a:gd name="T8" fmla="*/ 0 w 5"/>
                    <a:gd name="T9" fmla="*/ 0 h 40"/>
                    <a:gd name="T10" fmla="*/ 0 w 5"/>
                    <a:gd name="T11" fmla="*/ 0 h 40"/>
                    <a:gd name="T12" fmla="*/ 0 w 5"/>
                    <a:gd name="T13" fmla="*/ 0 h 40"/>
                    <a:gd name="T14" fmla="*/ 0 w 5"/>
                    <a:gd name="T15" fmla="*/ 0 h 40"/>
                    <a:gd name="T16" fmla="*/ 0 w 5"/>
                    <a:gd name="T17" fmla="*/ 0 h 40"/>
                    <a:gd name="T18" fmla="*/ 0 w 5"/>
                    <a:gd name="T19" fmla="*/ 0 h 4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40"/>
                    <a:gd name="T32" fmla="*/ 5 w 5"/>
                    <a:gd name="T33" fmla="*/ 40 h 4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40">
                      <a:moveTo>
                        <a:pt x="0" y="37"/>
                      </a:moveTo>
                      <a:lnTo>
                        <a:pt x="0" y="40"/>
                      </a:lnTo>
                      <a:lnTo>
                        <a:pt x="3" y="40"/>
                      </a:lnTo>
                      <a:lnTo>
                        <a:pt x="5" y="40"/>
                      </a:lnTo>
                      <a:lnTo>
                        <a:pt x="5" y="6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95" name="Line 1354"/>
                <p:cNvSpPr>
                  <a:spLocks noChangeShapeType="1"/>
                </p:cNvSpPr>
                <p:nvPr/>
              </p:nvSpPr>
              <p:spPr bwMode="auto">
                <a:xfrm>
                  <a:off x="3222" y="232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96" name="Freeform 1355"/>
                <p:cNvSpPr>
                  <a:spLocks/>
                </p:cNvSpPr>
                <p:nvPr/>
              </p:nvSpPr>
              <p:spPr bwMode="auto">
                <a:xfrm>
                  <a:off x="3221" y="2320"/>
                  <a:ext cx="14" cy="2"/>
                </a:xfrm>
                <a:custGeom>
                  <a:avLst/>
                  <a:gdLst>
                    <a:gd name="T0" fmla="*/ 0 w 44"/>
                    <a:gd name="T1" fmla="*/ 0 h 6"/>
                    <a:gd name="T2" fmla="*/ 0 w 44"/>
                    <a:gd name="T3" fmla="*/ 0 h 6"/>
                    <a:gd name="T4" fmla="*/ 0 w 44"/>
                    <a:gd name="T5" fmla="*/ 0 h 6"/>
                    <a:gd name="T6" fmla="*/ 0 w 44"/>
                    <a:gd name="T7" fmla="*/ 0 h 6"/>
                    <a:gd name="T8" fmla="*/ 0 w 44"/>
                    <a:gd name="T9" fmla="*/ 0 h 6"/>
                    <a:gd name="T10" fmla="*/ 0 w 44"/>
                    <a:gd name="T11" fmla="*/ 0 h 6"/>
                    <a:gd name="T12" fmla="*/ 0 w 44"/>
                    <a:gd name="T13" fmla="*/ 0 h 6"/>
                    <a:gd name="T14" fmla="*/ 0 w 44"/>
                    <a:gd name="T15" fmla="*/ 0 h 6"/>
                    <a:gd name="T16" fmla="*/ 0 w 44"/>
                    <a:gd name="T17" fmla="*/ 0 h 6"/>
                    <a:gd name="T18" fmla="*/ 0 w 4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4"/>
                    <a:gd name="T31" fmla="*/ 0 h 6"/>
                    <a:gd name="T32" fmla="*/ 44 w 4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4" h="6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38" y="6"/>
                      </a:lnTo>
                      <a:lnTo>
                        <a:pt x="44" y="6"/>
                      </a:lnTo>
                      <a:lnTo>
                        <a:pt x="44" y="2"/>
                      </a:lnTo>
                      <a:lnTo>
                        <a:pt x="44" y="0"/>
                      </a:lnTo>
                      <a:lnTo>
                        <a:pt x="41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97" name="Line 1356"/>
                <p:cNvSpPr>
                  <a:spLocks noChangeShapeType="1"/>
                </p:cNvSpPr>
                <p:nvPr/>
              </p:nvSpPr>
              <p:spPr bwMode="auto">
                <a:xfrm>
                  <a:off x="3233" y="2321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98" name="Freeform 1357"/>
                <p:cNvSpPr>
                  <a:spLocks/>
                </p:cNvSpPr>
                <p:nvPr/>
              </p:nvSpPr>
              <p:spPr bwMode="auto">
                <a:xfrm>
                  <a:off x="3233" y="2308"/>
                  <a:ext cx="2" cy="14"/>
                </a:xfrm>
                <a:custGeom>
                  <a:avLst/>
                  <a:gdLst>
                    <a:gd name="T0" fmla="*/ 0 w 6"/>
                    <a:gd name="T1" fmla="*/ 0 h 41"/>
                    <a:gd name="T2" fmla="*/ 0 w 6"/>
                    <a:gd name="T3" fmla="*/ 0 h 41"/>
                    <a:gd name="T4" fmla="*/ 0 w 6"/>
                    <a:gd name="T5" fmla="*/ 0 h 41"/>
                    <a:gd name="T6" fmla="*/ 0 w 6"/>
                    <a:gd name="T7" fmla="*/ 0 h 41"/>
                    <a:gd name="T8" fmla="*/ 0 w 6"/>
                    <a:gd name="T9" fmla="*/ 0 h 41"/>
                    <a:gd name="T10" fmla="*/ 0 w 6"/>
                    <a:gd name="T11" fmla="*/ 0 h 41"/>
                    <a:gd name="T12" fmla="*/ 0 w 6"/>
                    <a:gd name="T13" fmla="*/ 0 h 41"/>
                    <a:gd name="T14" fmla="*/ 0 w 6"/>
                    <a:gd name="T15" fmla="*/ 0 h 41"/>
                    <a:gd name="T16" fmla="*/ 0 w 6"/>
                    <a:gd name="T17" fmla="*/ 0 h 41"/>
                    <a:gd name="T18" fmla="*/ 0 w 6"/>
                    <a:gd name="T19" fmla="*/ 0 h 4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"/>
                    <a:gd name="T31" fmla="*/ 0 h 41"/>
                    <a:gd name="T32" fmla="*/ 6 w 6"/>
                    <a:gd name="T33" fmla="*/ 41 h 4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" h="41">
                      <a:moveTo>
                        <a:pt x="0" y="37"/>
                      </a:moveTo>
                      <a:lnTo>
                        <a:pt x="3" y="41"/>
                      </a:lnTo>
                      <a:lnTo>
                        <a:pt x="6" y="41"/>
                      </a:lnTo>
                      <a:lnTo>
                        <a:pt x="6" y="6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4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999" name="Line 1358"/>
                <p:cNvSpPr>
                  <a:spLocks noChangeShapeType="1"/>
                </p:cNvSpPr>
                <p:nvPr/>
              </p:nvSpPr>
              <p:spPr bwMode="auto">
                <a:xfrm>
                  <a:off x="3234" y="230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00" name="Freeform 1359"/>
                <p:cNvSpPr>
                  <a:spLocks/>
                </p:cNvSpPr>
                <p:nvPr/>
              </p:nvSpPr>
              <p:spPr bwMode="auto">
                <a:xfrm>
                  <a:off x="3233" y="2308"/>
                  <a:ext cx="10" cy="2"/>
                </a:xfrm>
                <a:custGeom>
                  <a:avLst/>
                  <a:gdLst>
                    <a:gd name="T0" fmla="*/ 0 w 28"/>
                    <a:gd name="T1" fmla="*/ 0 h 6"/>
                    <a:gd name="T2" fmla="*/ 0 w 28"/>
                    <a:gd name="T3" fmla="*/ 0 h 6"/>
                    <a:gd name="T4" fmla="*/ 0 w 28"/>
                    <a:gd name="T5" fmla="*/ 0 h 6"/>
                    <a:gd name="T6" fmla="*/ 0 w 28"/>
                    <a:gd name="T7" fmla="*/ 0 h 6"/>
                    <a:gd name="T8" fmla="*/ 0 w 28"/>
                    <a:gd name="T9" fmla="*/ 0 h 6"/>
                    <a:gd name="T10" fmla="*/ 0 w 28"/>
                    <a:gd name="T11" fmla="*/ 0 h 6"/>
                    <a:gd name="T12" fmla="*/ 0 w 28"/>
                    <a:gd name="T13" fmla="*/ 0 h 6"/>
                    <a:gd name="T14" fmla="*/ 0 w 28"/>
                    <a:gd name="T15" fmla="*/ 0 h 6"/>
                    <a:gd name="T16" fmla="*/ 0 w 28"/>
                    <a:gd name="T17" fmla="*/ 0 h 6"/>
                    <a:gd name="T18" fmla="*/ 0 w 28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8"/>
                    <a:gd name="T31" fmla="*/ 0 h 6"/>
                    <a:gd name="T32" fmla="*/ 28 w 28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8" h="6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4"/>
                      </a:lnTo>
                      <a:lnTo>
                        <a:pt x="3" y="6"/>
                      </a:lnTo>
                      <a:lnTo>
                        <a:pt x="22" y="6"/>
                      </a:lnTo>
                      <a:lnTo>
                        <a:pt x="24" y="6"/>
                      </a:lnTo>
                      <a:lnTo>
                        <a:pt x="28" y="4"/>
                      </a:lnTo>
                      <a:lnTo>
                        <a:pt x="24" y="0"/>
                      </a:lnTo>
                      <a:lnTo>
                        <a:pt x="22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01" name="Line 1360"/>
                <p:cNvSpPr>
                  <a:spLocks noChangeShapeType="1"/>
                </p:cNvSpPr>
                <p:nvPr/>
              </p:nvSpPr>
              <p:spPr bwMode="auto">
                <a:xfrm>
                  <a:off x="3241" y="2310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02" name="Freeform 1361"/>
                <p:cNvSpPr>
                  <a:spLocks/>
                </p:cNvSpPr>
                <p:nvPr/>
              </p:nvSpPr>
              <p:spPr bwMode="auto">
                <a:xfrm>
                  <a:off x="3241" y="2297"/>
                  <a:ext cx="1" cy="13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0 h 39"/>
                    <a:gd name="T4" fmla="*/ 1 w 2"/>
                    <a:gd name="T5" fmla="*/ 0 h 39"/>
                    <a:gd name="T6" fmla="*/ 1 w 2"/>
                    <a:gd name="T7" fmla="*/ 0 h 39"/>
                    <a:gd name="T8" fmla="*/ 1 w 2"/>
                    <a:gd name="T9" fmla="*/ 0 h 39"/>
                    <a:gd name="T10" fmla="*/ 1 w 2"/>
                    <a:gd name="T11" fmla="*/ 0 h 39"/>
                    <a:gd name="T12" fmla="*/ 1 w 2"/>
                    <a:gd name="T13" fmla="*/ 0 h 39"/>
                    <a:gd name="T14" fmla="*/ 0 w 2"/>
                    <a:gd name="T15" fmla="*/ 0 h 39"/>
                    <a:gd name="T16" fmla="*/ 0 w 2"/>
                    <a:gd name="T17" fmla="*/ 0 h 39"/>
                    <a:gd name="T18" fmla="*/ 0 w 2"/>
                    <a:gd name="T19" fmla="*/ 0 h 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39"/>
                    <a:gd name="T32" fmla="*/ 2 w 2"/>
                    <a:gd name="T33" fmla="*/ 39 h 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39">
                      <a:moveTo>
                        <a:pt x="0" y="37"/>
                      </a:moveTo>
                      <a:lnTo>
                        <a:pt x="0" y="39"/>
                      </a:lnTo>
                      <a:lnTo>
                        <a:pt x="2" y="39"/>
                      </a:lnTo>
                      <a:lnTo>
                        <a:pt x="2" y="6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03" name="Line 1362"/>
                <p:cNvSpPr>
                  <a:spLocks noChangeShapeType="1"/>
                </p:cNvSpPr>
                <p:nvPr/>
              </p:nvSpPr>
              <p:spPr bwMode="auto">
                <a:xfrm>
                  <a:off x="3241" y="229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04" name="Freeform 1363"/>
                <p:cNvSpPr>
                  <a:spLocks/>
                </p:cNvSpPr>
                <p:nvPr/>
              </p:nvSpPr>
              <p:spPr bwMode="auto">
                <a:xfrm>
                  <a:off x="3241" y="2297"/>
                  <a:ext cx="18" cy="2"/>
                </a:xfrm>
                <a:custGeom>
                  <a:avLst/>
                  <a:gdLst>
                    <a:gd name="T0" fmla="*/ 0 w 55"/>
                    <a:gd name="T1" fmla="*/ 0 h 4"/>
                    <a:gd name="T2" fmla="*/ 0 w 55"/>
                    <a:gd name="T3" fmla="*/ 0 h 4"/>
                    <a:gd name="T4" fmla="*/ 0 w 55"/>
                    <a:gd name="T5" fmla="*/ 1 h 4"/>
                    <a:gd name="T6" fmla="*/ 0 w 55"/>
                    <a:gd name="T7" fmla="*/ 1 h 4"/>
                    <a:gd name="T8" fmla="*/ 0 w 55"/>
                    <a:gd name="T9" fmla="*/ 1 h 4"/>
                    <a:gd name="T10" fmla="*/ 0 w 55"/>
                    <a:gd name="T11" fmla="*/ 1 h 4"/>
                    <a:gd name="T12" fmla="*/ 0 w 55"/>
                    <a:gd name="T13" fmla="*/ 1 h 4"/>
                    <a:gd name="T14" fmla="*/ 0 w 55"/>
                    <a:gd name="T15" fmla="*/ 0 h 4"/>
                    <a:gd name="T16" fmla="*/ 0 w 55"/>
                    <a:gd name="T17" fmla="*/ 0 h 4"/>
                    <a:gd name="T18" fmla="*/ 0 w 55"/>
                    <a:gd name="T19" fmla="*/ 0 h 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5"/>
                    <a:gd name="T31" fmla="*/ 0 h 4"/>
                    <a:gd name="T32" fmla="*/ 55 w 55"/>
                    <a:gd name="T33" fmla="*/ 4 h 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5" h="4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50" y="4"/>
                      </a:lnTo>
                      <a:lnTo>
                        <a:pt x="52" y="4"/>
                      </a:lnTo>
                      <a:lnTo>
                        <a:pt x="55" y="4"/>
                      </a:lnTo>
                      <a:lnTo>
                        <a:pt x="5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05" name="Line 1364"/>
                <p:cNvSpPr>
                  <a:spLocks noChangeShapeType="1"/>
                </p:cNvSpPr>
                <p:nvPr/>
              </p:nvSpPr>
              <p:spPr bwMode="auto">
                <a:xfrm>
                  <a:off x="3257" y="2299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06" name="Freeform 1365"/>
                <p:cNvSpPr>
                  <a:spLocks/>
                </p:cNvSpPr>
                <p:nvPr/>
              </p:nvSpPr>
              <p:spPr bwMode="auto">
                <a:xfrm>
                  <a:off x="3257" y="2285"/>
                  <a:ext cx="1" cy="14"/>
                </a:xfrm>
                <a:custGeom>
                  <a:avLst/>
                  <a:gdLst>
                    <a:gd name="T0" fmla="*/ 0 w 2"/>
                    <a:gd name="T1" fmla="*/ 0 h 43"/>
                    <a:gd name="T2" fmla="*/ 0 w 2"/>
                    <a:gd name="T3" fmla="*/ 0 h 43"/>
                    <a:gd name="T4" fmla="*/ 1 w 2"/>
                    <a:gd name="T5" fmla="*/ 0 h 43"/>
                    <a:gd name="T6" fmla="*/ 1 w 2"/>
                    <a:gd name="T7" fmla="*/ 0 h 43"/>
                    <a:gd name="T8" fmla="*/ 1 w 2"/>
                    <a:gd name="T9" fmla="*/ 0 h 43"/>
                    <a:gd name="T10" fmla="*/ 1 w 2"/>
                    <a:gd name="T11" fmla="*/ 0 h 43"/>
                    <a:gd name="T12" fmla="*/ 1 w 2"/>
                    <a:gd name="T13" fmla="*/ 0 h 43"/>
                    <a:gd name="T14" fmla="*/ 0 w 2"/>
                    <a:gd name="T15" fmla="*/ 0 h 43"/>
                    <a:gd name="T16" fmla="*/ 0 w 2"/>
                    <a:gd name="T17" fmla="*/ 0 h 43"/>
                    <a:gd name="T18" fmla="*/ 0 w 2"/>
                    <a:gd name="T19" fmla="*/ 0 h 4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"/>
                    <a:gd name="T31" fmla="*/ 0 h 43"/>
                    <a:gd name="T32" fmla="*/ 2 w 2"/>
                    <a:gd name="T33" fmla="*/ 43 h 4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" h="43">
                      <a:moveTo>
                        <a:pt x="0" y="41"/>
                      </a:moveTo>
                      <a:lnTo>
                        <a:pt x="0" y="41"/>
                      </a:lnTo>
                      <a:lnTo>
                        <a:pt x="2" y="43"/>
                      </a:lnTo>
                      <a:lnTo>
                        <a:pt x="2" y="41"/>
                      </a:lnTo>
                      <a:lnTo>
                        <a:pt x="2" y="6"/>
                      </a:lnTo>
                      <a:lnTo>
                        <a:pt x="2" y="3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07" name="Line 1366"/>
                <p:cNvSpPr>
                  <a:spLocks noChangeShapeType="1"/>
                </p:cNvSpPr>
                <p:nvPr/>
              </p:nvSpPr>
              <p:spPr bwMode="auto">
                <a:xfrm>
                  <a:off x="3258" y="2285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08" name="Freeform 1367"/>
                <p:cNvSpPr>
                  <a:spLocks/>
                </p:cNvSpPr>
                <p:nvPr/>
              </p:nvSpPr>
              <p:spPr bwMode="auto">
                <a:xfrm>
                  <a:off x="3257" y="2285"/>
                  <a:ext cx="8" cy="2"/>
                </a:xfrm>
                <a:custGeom>
                  <a:avLst/>
                  <a:gdLst>
                    <a:gd name="T0" fmla="*/ 0 w 24"/>
                    <a:gd name="T1" fmla="*/ 0 h 6"/>
                    <a:gd name="T2" fmla="*/ 0 w 24"/>
                    <a:gd name="T3" fmla="*/ 0 h 6"/>
                    <a:gd name="T4" fmla="*/ 0 w 24"/>
                    <a:gd name="T5" fmla="*/ 0 h 6"/>
                    <a:gd name="T6" fmla="*/ 0 w 24"/>
                    <a:gd name="T7" fmla="*/ 0 h 6"/>
                    <a:gd name="T8" fmla="*/ 0 w 24"/>
                    <a:gd name="T9" fmla="*/ 0 h 6"/>
                    <a:gd name="T10" fmla="*/ 0 w 24"/>
                    <a:gd name="T11" fmla="*/ 0 h 6"/>
                    <a:gd name="T12" fmla="*/ 0 w 24"/>
                    <a:gd name="T13" fmla="*/ 0 h 6"/>
                    <a:gd name="T14" fmla="*/ 0 w 24"/>
                    <a:gd name="T15" fmla="*/ 0 h 6"/>
                    <a:gd name="T16" fmla="*/ 0 w 24"/>
                    <a:gd name="T17" fmla="*/ 0 h 6"/>
                    <a:gd name="T18" fmla="*/ 0 w 24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4"/>
                    <a:gd name="T31" fmla="*/ 0 h 6"/>
                    <a:gd name="T32" fmla="*/ 24 w 24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4" h="6">
                      <a:moveTo>
                        <a:pt x="2" y="0"/>
                      </a:move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19" y="6"/>
                      </a:lnTo>
                      <a:lnTo>
                        <a:pt x="24" y="6"/>
                      </a:lnTo>
                      <a:lnTo>
                        <a:pt x="24" y="3"/>
                      </a:lnTo>
                      <a:lnTo>
                        <a:pt x="2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09" name="Line 1368"/>
                <p:cNvSpPr>
                  <a:spLocks noChangeShapeType="1"/>
                </p:cNvSpPr>
                <p:nvPr/>
              </p:nvSpPr>
              <p:spPr bwMode="auto">
                <a:xfrm>
                  <a:off x="3264" y="228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10" name="Freeform 1369"/>
                <p:cNvSpPr>
                  <a:spLocks/>
                </p:cNvSpPr>
                <p:nvPr/>
              </p:nvSpPr>
              <p:spPr bwMode="auto">
                <a:xfrm>
                  <a:off x="3264" y="2274"/>
                  <a:ext cx="1" cy="13"/>
                </a:xfrm>
                <a:custGeom>
                  <a:avLst/>
                  <a:gdLst>
                    <a:gd name="T0" fmla="*/ 0 w 5"/>
                    <a:gd name="T1" fmla="*/ 0 h 40"/>
                    <a:gd name="T2" fmla="*/ 0 w 5"/>
                    <a:gd name="T3" fmla="*/ 0 h 40"/>
                    <a:gd name="T4" fmla="*/ 0 w 5"/>
                    <a:gd name="T5" fmla="*/ 0 h 40"/>
                    <a:gd name="T6" fmla="*/ 0 w 5"/>
                    <a:gd name="T7" fmla="*/ 0 h 40"/>
                    <a:gd name="T8" fmla="*/ 0 w 5"/>
                    <a:gd name="T9" fmla="*/ 0 h 40"/>
                    <a:gd name="T10" fmla="*/ 0 w 5"/>
                    <a:gd name="T11" fmla="*/ 0 h 40"/>
                    <a:gd name="T12" fmla="*/ 0 w 5"/>
                    <a:gd name="T13" fmla="*/ 0 h 40"/>
                    <a:gd name="T14" fmla="*/ 0 w 5"/>
                    <a:gd name="T15" fmla="*/ 0 h 40"/>
                    <a:gd name="T16" fmla="*/ 0 w 5"/>
                    <a:gd name="T17" fmla="*/ 0 h 40"/>
                    <a:gd name="T18" fmla="*/ 0 w 5"/>
                    <a:gd name="T19" fmla="*/ 0 h 4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"/>
                    <a:gd name="T31" fmla="*/ 0 h 40"/>
                    <a:gd name="T32" fmla="*/ 5 w 5"/>
                    <a:gd name="T33" fmla="*/ 40 h 4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" h="40">
                      <a:moveTo>
                        <a:pt x="0" y="37"/>
                      </a:moveTo>
                      <a:lnTo>
                        <a:pt x="0" y="40"/>
                      </a:lnTo>
                      <a:lnTo>
                        <a:pt x="3" y="40"/>
                      </a:lnTo>
                      <a:lnTo>
                        <a:pt x="5" y="40"/>
                      </a:lnTo>
                      <a:lnTo>
                        <a:pt x="5" y="6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EAB18"/>
                </a:solidFill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011" name="Line 1370"/>
                <p:cNvSpPr>
                  <a:spLocks noChangeShapeType="1"/>
                </p:cNvSpPr>
                <p:nvPr/>
              </p:nvSpPr>
              <p:spPr bwMode="auto">
                <a:xfrm>
                  <a:off x="3265" y="227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rgbClr val="E66D1A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19673" name="Freeform 1371"/>
              <p:cNvSpPr>
                <a:spLocks/>
              </p:cNvSpPr>
              <p:nvPr/>
            </p:nvSpPr>
            <p:spPr bwMode="auto">
              <a:xfrm>
                <a:off x="2958" y="2186"/>
                <a:ext cx="11" cy="1"/>
              </a:xfrm>
              <a:custGeom>
                <a:avLst/>
                <a:gdLst>
                  <a:gd name="T0" fmla="*/ 0 w 35"/>
                  <a:gd name="T1" fmla="*/ 0 h 6"/>
                  <a:gd name="T2" fmla="*/ 0 w 35"/>
                  <a:gd name="T3" fmla="*/ 0 h 6"/>
                  <a:gd name="T4" fmla="*/ 0 w 35"/>
                  <a:gd name="T5" fmla="*/ 0 h 6"/>
                  <a:gd name="T6" fmla="*/ 0 w 35"/>
                  <a:gd name="T7" fmla="*/ 0 h 6"/>
                  <a:gd name="T8" fmla="*/ 0 w 35"/>
                  <a:gd name="T9" fmla="*/ 0 h 6"/>
                  <a:gd name="T10" fmla="*/ 0 w 35"/>
                  <a:gd name="T11" fmla="*/ 0 h 6"/>
                  <a:gd name="T12" fmla="*/ 0 w 35"/>
                  <a:gd name="T13" fmla="*/ 0 h 6"/>
                  <a:gd name="T14" fmla="*/ 0 w 35"/>
                  <a:gd name="T15" fmla="*/ 0 h 6"/>
                  <a:gd name="T16" fmla="*/ 0 w 35"/>
                  <a:gd name="T17" fmla="*/ 0 h 6"/>
                  <a:gd name="T18" fmla="*/ 0 w 3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5"/>
                  <a:gd name="T31" fmla="*/ 0 h 6"/>
                  <a:gd name="T32" fmla="*/ 35 w 3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5" h="6">
                    <a:moveTo>
                      <a:pt x="3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7" y="6"/>
                    </a:lnTo>
                    <a:lnTo>
                      <a:pt x="33" y="6"/>
                    </a:lnTo>
                    <a:lnTo>
                      <a:pt x="35" y="4"/>
                    </a:lnTo>
                    <a:lnTo>
                      <a:pt x="33" y="0"/>
                    </a:lnTo>
                    <a:lnTo>
                      <a:pt x="29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74" name="Line 1372"/>
              <p:cNvSpPr>
                <a:spLocks noChangeShapeType="1"/>
              </p:cNvSpPr>
              <p:nvPr/>
            </p:nvSpPr>
            <p:spPr bwMode="auto">
              <a:xfrm>
                <a:off x="2967" y="2187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75" name="Freeform 1373"/>
              <p:cNvSpPr>
                <a:spLocks/>
              </p:cNvSpPr>
              <p:nvPr/>
            </p:nvSpPr>
            <p:spPr bwMode="auto">
              <a:xfrm>
                <a:off x="2967" y="2177"/>
                <a:ext cx="2" cy="10"/>
              </a:xfrm>
              <a:custGeom>
                <a:avLst/>
                <a:gdLst>
                  <a:gd name="T0" fmla="*/ 0 w 4"/>
                  <a:gd name="T1" fmla="*/ 0 h 39"/>
                  <a:gd name="T2" fmla="*/ 0 w 4"/>
                  <a:gd name="T3" fmla="*/ 0 h 39"/>
                  <a:gd name="T4" fmla="*/ 1 w 4"/>
                  <a:gd name="T5" fmla="*/ 0 h 39"/>
                  <a:gd name="T6" fmla="*/ 1 w 4"/>
                  <a:gd name="T7" fmla="*/ 0 h 39"/>
                  <a:gd name="T8" fmla="*/ 1 w 4"/>
                  <a:gd name="T9" fmla="*/ 0 h 39"/>
                  <a:gd name="T10" fmla="*/ 1 w 4"/>
                  <a:gd name="T11" fmla="*/ 0 h 39"/>
                  <a:gd name="T12" fmla="*/ 1 w 4"/>
                  <a:gd name="T13" fmla="*/ 0 h 39"/>
                  <a:gd name="T14" fmla="*/ 0 w 4"/>
                  <a:gd name="T15" fmla="*/ 0 h 39"/>
                  <a:gd name="T16" fmla="*/ 0 w 4"/>
                  <a:gd name="T17" fmla="*/ 0 h 39"/>
                  <a:gd name="T18" fmla="*/ 0 w 4"/>
                  <a:gd name="T19" fmla="*/ 0 h 3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39"/>
                  <a:gd name="T32" fmla="*/ 4 w 4"/>
                  <a:gd name="T33" fmla="*/ 39 h 3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39">
                    <a:moveTo>
                      <a:pt x="0" y="37"/>
                    </a:moveTo>
                    <a:lnTo>
                      <a:pt x="0" y="39"/>
                    </a:lnTo>
                    <a:lnTo>
                      <a:pt x="4" y="39"/>
                    </a:lnTo>
                    <a:lnTo>
                      <a:pt x="4" y="6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76" name="Line 1374"/>
              <p:cNvSpPr>
                <a:spLocks noChangeShapeType="1"/>
              </p:cNvSpPr>
              <p:nvPr/>
            </p:nvSpPr>
            <p:spPr bwMode="auto">
              <a:xfrm>
                <a:off x="2969" y="2177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77" name="Freeform 1375"/>
              <p:cNvSpPr>
                <a:spLocks/>
              </p:cNvSpPr>
              <p:nvPr/>
            </p:nvSpPr>
            <p:spPr bwMode="auto">
              <a:xfrm>
                <a:off x="2967" y="2177"/>
                <a:ext cx="33" cy="0"/>
              </a:xfrm>
              <a:custGeom>
                <a:avLst/>
                <a:gdLst>
                  <a:gd name="T0" fmla="*/ 0 w 94"/>
                  <a:gd name="T1" fmla="*/ 0 h 2"/>
                  <a:gd name="T2" fmla="*/ 0 w 94"/>
                  <a:gd name="T3" fmla="*/ 0 h 2"/>
                  <a:gd name="T4" fmla="*/ 0 w 94"/>
                  <a:gd name="T5" fmla="*/ 0 h 2"/>
                  <a:gd name="T6" fmla="*/ 0 w 94"/>
                  <a:gd name="T7" fmla="*/ 0 h 2"/>
                  <a:gd name="T8" fmla="*/ 0 w 94"/>
                  <a:gd name="T9" fmla="*/ 0 h 2"/>
                  <a:gd name="T10" fmla="*/ 0 w 94"/>
                  <a:gd name="T11" fmla="*/ 0 h 2"/>
                  <a:gd name="T12" fmla="*/ 0 w 94"/>
                  <a:gd name="T13" fmla="*/ 0 h 2"/>
                  <a:gd name="T14" fmla="*/ 0 w 94"/>
                  <a:gd name="T15" fmla="*/ 0 h 2"/>
                  <a:gd name="T16" fmla="*/ 0 w 94"/>
                  <a:gd name="T17" fmla="*/ 0 h 2"/>
                  <a:gd name="T18" fmla="*/ 0 w 94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4"/>
                  <a:gd name="T31" fmla="*/ 0 h 2"/>
                  <a:gd name="T32" fmla="*/ 94 w 94"/>
                  <a:gd name="T33" fmla="*/ 0 h 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4" h="2">
                    <a:moveTo>
                      <a:pt x="4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89" y="2"/>
                    </a:lnTo>
                    <a:lnTo>
                      <a:pt x="94" y="2"/>
                    </a:lnTo>
                    <a:lnTo>
                      <a:pt x="94" y="0"/>
                    </a:lnTo>
                    <a:lnTo>
                      <a:pt x="91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78" name="Line 1376"/>
              <p:cNvSpPr>
                <a:spLocks noChangeShapeType="1"/>
              </p:cNvSpPr>
              <p:nvPr/>
            </p:nvSpPr>
            <p:spPr bwMode="auto">
              <a:xfrm>
                <a:off x="2998" y="2177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79" name="Freeform 1377"/>
              <p:cNvSpPr>
                <a:spLocks/>
              </p:cNvSpPr>
              <p:nvPr/>
            </p:nvSpPr>
            <p:spPr bwMode="auto">
              <a:xfrm>
                <a:off x="2998" y="2166"/>
                <a:ext cx="2" cy="12"/>
              </a:xfrm>
              <a:custGeom>
                <a:avLst/>
                <a:gdLst>
                  <a:gd name="T0" fmla="*/ 0 w 5"/>
                  <a:gd name="T1" fmla="*/ 0 h 43"/>
                  <a:gd name="T2" fmla="*/ 0 w 5"/>
                  <a:gd name="T3" fmla="*/ 0 h 43"/>
                  <a:gd name="T4" fmla="*/ 0 w 5"/>
                  <a:gd name="T5" fmla="*/ 0 h 43"/>
                  <a:gd name="T6" fmla="*/ 0 w 5"/>
                  <a:gd name="T7" fmla="*/ 0 h 43"/>
                  <a:gd name="T8" fmla="*/ 0 w 5"/>
                  <a:gd name="T9" fmla="*/ 0 h 43"/>
                  <a:gd name="T10" fmla="*/ 0 w 5"/>
                  <a:gd name="T11" fmla="*/ 0 h 43"/>
                  <a:gd name="T12" fmla="*/ 0 w 5"/>
                  <a:gd name="T13" fmla="*/ 0 h 43"/>
                  <a:gd name="T14" fmla="*/ 0 w 5"/>
                  <a:gd name="T15" fmla="*/ 0 h 43"/>
                  <a:gd name="T16" fmla="*/ 0 w 5"/>
                  <a:gd name="T17" fmla="*/ 0 h 43"/>
                  <a:gd name="T18" fmla="*/ 0 w 5"/>
                  <a:gd name="T19" fmla="*/ 0 h 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43"/>
                  <a:gd name="T32" fmla="*/ 5 w 5"/>
                  <a:gd name="T33" fmla="*/ 43 h 4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43">
                    <a:moveTo>
                      <a:pt x="0" y="39"/>
                    </a:moveTo>
                    <a:lnTo>
                      <a:pt x="0" y="39"/>
                    </a:lnTo>
                    <a:lnTo>
                      <a:pt x="2" y="43"/>
                    </a:lnTo>
                    <a:lnTo>
                      <a:pt x="5" y="39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80" name="Line 1378"/>
              <p:cNvSpPr>
                <a:spLocks noChangeShapeType="1"/>
              </p:cNvSpPr>
              <p:nvPr/>
            </p:nvSpPr>
            <p:spPr bwMode="auto">
              <a:xfrm>
                <a:off x="2999" y="216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81" name="Freeform 1379"/>
              <p:cNvSpPr>
                <a:spLocks/>
              </p:cNvSpPr>
              <p:nvPr/>
            </p:nvSpPr>
            <p:spPr bwMode="auto">
              <a:xfrm>
                <a:off x="2998" y="2166"/>
                <a:ext cx="28" cy="2"/>
              </a:xfrm>
              <a:custGeom>
                <a:avLst/>
                <a:gdLst>
                  <a:gd name="T0" fmla="*/ 0 w 84"/>
                  <a:gd name="T1" fmla="*/ 0 h 6"/>
                  <a:gd name="T2" fmla="*/ 0 w 84"/>
                  <a:gd name="T3" fmla="*/ 0 h 6"/>
                  <a:gd name="T4" fmla="*/ 0 w 84"/>
                  <a:gd name="T5" fmla="*/ 0 h 6"/>
                  <a:gd name="T6" fmla="*/ 0 w 84"/>
                  <a:gd name="T7" fmla="*/ 0 h 6"/>
                  <a:gd name="T8" fmla="*/ 0 w 84"/>
                  <a:gd name="T9" fmla="*/ 0 h 6"/>
                  <a:gd name="T10" fmla="*/ 0 w 84"/>
                  <a:gd name="T11" fmla="*/ 0 h 6"/>
                  <a:gd name="T12" fmla="*/ 0 w 84"/>
                  <a:gd name="T13" fmla="*/ 0 h 6"/>
                  <a:gd name="T14" fmla="*/ 0 w 84"/>
                  <a:gd name="T15" fmla="*/ 0 h 6"/>
                  <a:gd name="T16" fmla="*/ 0 w 84"/>
                  <a:gd name="T17" fmla="*/ 0 h 6"/>
                  <a:gd name="T18" fmla="*/ 0 w 84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4"/>
                  <a:gd name="T31" fmla="*/ 0 h 6"/>
                  <a:gd name="T32" fmla="*/ 84 w 84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4" h="6">
                    <a:moveTo>
                      <a:pt x="2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76" y="6"/>
                    </a:lnTo>
                    <a:lnTo>
                      <a:pt x="84" y="6"/>
                    </a:lnTo>
                    <a:lnTo>
                      <a:pt x="84" y="2"/>
                    </a:lnTo>
                    <a:lnTo>
                      <a:pt x="7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82" name="Line 1380"/>
              <p:cNvSpPr>
                <a:spLocks noChangeShapeType="1"/>
              </p:cNvSpPr>
              <p:nvPr/>
            </p:nvSpPr>
            <p:spPr bwMode="auto">
              <a:xfrm>
                <a:off x="3024" y="216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83" name="Freeform 1381"/>
              <p:cNvSpPr>
                <a:spLocks/>
              </p:cNvSpPr>
              <p:nvPr/>
            </p:nvSpPr>
            <p:spPr bwMode="auto">
              <a:xfrm>
                <a:off x="3024" y="2157"/>
                <a:ext cx="2" cy="11"/>
              </a:xfrm>
              <a:custGeom>
                <a:avLst/>
                <a:gdLst>
                  <a:gd name="T0" fmla="*/ 0 w 5"/>
                  <a:gd name="T1" fmla="*/ 0 h 40"/>
                  <a:gd name="T2" fmla="*/ 0 w 5"/>
                  <a:gd name="T3" fmla="*/ 0 h 40"/>
                  <a:gd name="T4" fmla="*/ 0 w 5"/>
                  <a:gd name="T5" fmla="*/ 0 h 40"/>
                  <a:gd name="T6" fmla="*/ 0 w 5"/>
                  <a:gd name="T7" fmla="*/ 0 h 40"/>
                  <a:gd name="T8" fmla="*/ 0 w 5"/>
                  <a:gd name="T9" fmla="*/ 0 h 40"/>
                  <a:gd name="T10" fmla="*/ 0 w 5"/>
                  <a:gd name="T11" fmla="*/ 0 h 40"/>
                  <a:gd name="T12" fmla="*/ 0 w 5"/>
                  <a:gd name="T13" fmla="*/ 0 h 40"/>
                  <a:gd name="T14" fmla="*/ 0 w 5"/>
                  <a:gd name="T15" fmla="*/ 0 h 40"/>
                  <a:gd name="T16" fmla="*/ 0 w 5"/>
                  <a:gd name="T17" fmla="*/ 0 h 40"/>
                  <a:gd name="T18" fmla="*/ 0 w 5"/>
                  <a:gd name="T19" fmla="*/ 0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40"/>
                  <a:gd name="T32" fmla="*/ 5 w 5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40">
                    <a:moveTo>
                      <a:pt x="0" y="36"/>
                    </a:moveTo>
                    <a:lnTo>
                      <a:pt x="0" y="40"/>
                    </a:lnTo>
                    <a:lnTo>
                      <a:pt x="2" y="40"/>
                    </a:lnTo>
                    <a:lnTo>
                      <a:pt x="5" y="40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84" name="Line 1382"/>
              <p:cNvSpPr>
                <a:spLocks noChangeShapeType="1"/>
              </p:cNvSpPr>
              <p:nvPr/>
            </p:nvSpPr>
            <p:spPr bwMode="auto">
              <a:xfrm>
                <a:off x="3025" y="215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85" name="Freeform 1383"/>
              <p:cNvSpPr>
                <a:spLocks/>
              </p:cNvSpPr>
              <p:nvPr/>
            </p:nvSpPr>
            <p:spPr bwMode="auto">
              <a:xfrm>
                <a:off x="3024" y="2157"/>
                <a:ext cx="30" cy="1"/>
              </a:xfrm>
              <a:custGeom>
                <a:avLst/>
                <a:gdLst>
                  <a:gd name="T0" fmla="*/ 0 w 85"/>
                  <a:gd name="T1" fmla="*/ 0 h 3"/>
                  <a:gd name="T2" fmla="*/ 0 w 85"/>
                  <a:gd name="T3" fmla="*/ 0 h 3"/>
                  <a:gd name="T4" fmla="*/ 0 w 85"/>
                  <a:gd name="T5" fmla="*/ 0 h 3"/>
                  <a:gd name="T6" fmla="*/ 0 w 85"/>
                  <a:gd name="T7" fmla="*/ 0 h 3"/>
                  <a:gd name="T8" fmla="*/ 0 w 85"/>
                  <a:gd name="T9" fmla="*/ 0 h 3"/>
                  <a:gd name="T10" fmla="*/ 0 w 85"/>
                  <a:gd name="T11" fmla="*/ 0 h 3"/>
                  <a:gd name="T12" fmla="*/ 0 w 85"/>
                  <a:gd name="T13" fmla="*/ 0 h 3"/>
                  <a:gd name="T14" fmla="*/ 0 w 85"/>
                  <a:gd name="T15" fmla="*/ 0 h 3"/>
                  <a:gd name="T16" fmla="*/ 0 w 85"/>
                  <a:gd name="T17" fmla="*/ 0 h 3"/>
                  <a:gd name="T18" fmla="*/ 0 w 8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5"/>
                  <a:gd name="T31" fmla="*/ 0 h 3"/>
                  <a:gd name="T32" fmla="*/ 85 w 85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5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76" y="3"/>
                    </a:lnTo>
                    <a:lnTo>
                      <a:pt x="85" y="3"/>
                    </a:lnTo>
                    <a:lnTo>
                      <a:pt x="85" y="0"/>
                    </a:lnTo>
                    <a:lnTo>
                      <a:pt x="79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86" name="Line 1384"/>
              <p:cNvSpPr>
                <a:spLocks noChangeShapeType="1"/>
              </p:cNvSpPr>
              <p:nvPr/>
            </p:nvSpPr>
            <p:spPr bwMode="auto">
              <a:xfrm>
                <a:off x="3052" y="2158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87" name="Freeform 1385"/>
              <p:cNvSpPr>
                <a:spLocks/>
              </p:cNvSpPr>
              <p:nvPr/>
            </p:nvSpPr>
            <p:spPr bwMode="auto">
              <a:xfrm>
                <a:off x="3052" y="2147"/>
                <a:ext cx="2" cy="11"/>
              </a:xfrm>
              <a:custGeom>
                <a:avLst/>
                <a:gdLst>
                  <a:gd name="T0" fmla="*/ 0 w 6"/>
                  <a:gd name="T1" fmla="*/ 0 h 43"/>
                  <a:gd name="T2" fmla="*/ 0 w 6"/>
                  <a:gd name="T3" fmla="*/ 0 h 43"/>
                  <a:gd name="T4" fmla="*/ 0 w 6"/>
                  <a:gd name="T5" fmla="*/ 0 h 43"/>
                  <a:gd name="T6" fmla="*/ 0 w 6"/>
                  <a:gd name="T7" fmla="*/ 0 h 43"/>
                  <a:gd name="T8" fmla="*/ 0 w 6"/>
                  <a:gd name="T9" fmla="*/ 0 h 43"/>
                  <a:gd name="T10" fmla="*/ 0 w 6"/>
                  <a:gd name="T11" fmla="*/ 0 h 43"/>
                  <a:gd name="T12" fmla="*/ 0 w 6"/>
                  <a:gd name="T13" fmla="*/ 0 h 43"/>
                  <a:gd name="T14" fmla="*/ 0 w 6"/>
                  <a:gd name="T15" fmla="*/ 0 h 43"/>
                  <a:gd name="T16" fmla="*/ 0 w 6"/>
                  <a:gd name="T17" fmla="*/ 0 h 43"/>
                  <a:gd name="T18" fmla="*/ 0 w 6"/>
                  <a:gd name="T19" fmla="*/ 0 h 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43"/>
                  <a:gd name="T32" fmla="*/ 6 w 6"/>
                  <a:gd name="T33" fmla="*/ 43 h 4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43">
                    <a:moveTo>
                      <a:pt x="0" y="40"/>
                    </a:moveTo>
                    <a:lnTo>
                      <a:pt x="0" y="40"/>
                    </a:lnTo>
                    <a:lnTo>
                      <a:pt x="2" y="43"/>
                    </a:lnTo>
                    <a:lnTo>
                      <a:pt x="6" y="40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88" name="Line 1386"/>
              <p:cNvSpPr>
                <a:spLocks noChangeShapeType="1"/>
              </p:cNvSpPr>
              <p:nvPr/>
            </p:nvSpPr>
            <p:spPr bwMode="auto">
              <a:xfrm>
                <a:off x="3052" y="214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89" name="Freeform 1387"/>
              <p:cNvSpPr>
                <a:spLocks/>
              </p:cNvSpPr>
              <p:nvPr/>
            </p:nvSpPr>
            <p:spPr bwMode="auto">
              <a:xfrm>
                <a:off x="3052" y="2147"/>
                <a:ext cx="18" cy="1"/>
              </a:xfrm>
              <a:custGeom>
                <a:avLst/>
                <a:gdLst>
                  <a:gd name="T0" fmla="*/ 0 w 54"/>
                  <a:gd name="T1" fmla="*/ 0 h 6"/>
                  <a:gd name="T2" fmla="*/ 0 w 54"/>
                  <a:gd name="T3" fmla="*/ 0 h 6"/>
                  <a:gd name="T4" fmla="*/ 0 w 54"/>
                  <a:gd name="T5" fmla="*/ 0 h 6"/>
                  <a:gd name="T6" fmla="*/ 0 w 54"/>
                  <a:gd name="T7" fmla="*/ 0 h 6"/>
                  <a:gd name="T8" fmla="*/ 0 w 54"/>
                  <a:gd name="T9" fmla="*/ 0 h 6"/>
                  <a:gd name="T10" fmla="*/ 0 w 54"/>
                  <a:gd name="T11" fmla="*/ 0 h 6"/>
                  <a:gd name="T12" fmla="*/ 0 w 54"/>
                  <a:gd name="T13" fmla="*/ 0 h 6"/>
                  <a:gd name="T14" fmla="*/ 0 w 54"/>
                  <a:gd name="T15" fmla="*/ 0 h 6"/>
                  <a:gd name="T16" fmla="*/ 0 w 54"/>
                  <a:gd name="T17" fmla="*/ 0 h 6"/>
                  <a:gd name="T18" fmla="*/ 0 w 54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"/>
                  <a:gd name="T31" fmla="*/ 0 h 6"/>
                  <a:gd name="T32" fmla="*/ 54 w 54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" h="6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49" y="6"/>
                    </a:lnTo>
                    <a:lnTo>
                      <a:pt x="54" y="6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90" name="Line 1388"/>
              <p:cNvSpPr>
                <a:spLocks noChangeShapeType="1"/>
              </p:cNvSpPr>
              <p:nvPr/>
            </p:nvSpPr>
            <p:spPr bwMode="auto">
              <a:xfrm>
                <a:off x="3068" y="214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91" name="Freeform 1389"/>
              <p:cNvSpPr>
                <a:spLocks/>
              </p:cNvSpPr>
              <p:nvPr/>
            </p:nvSpPr>
            <p:spPr bwMode="auto">
              <a:xfrm>
                <a:off x="3068" y="2137"/>
                <a:ext cx="2" cy="11"/>
              </a:xfrm>
              <a:custGeom>
                <a:avLst/>
                <a:gdLst>
                  <a:gd name="T0" fmla="*/ 0 w 5"/>
                  <a:gd name="T1" fmla="*/ 0 h 40"/>
                  <a:gd name="T2" fmla="*/ 0 w 5"/>
                  <a:gd name="T3" fmla="*/ 0 h 40"/>
                  <a:gd name="T4" fmla="*/ 0 w 5"/>
                  <a:gd name="T5" fmla="*/ 0 h 40"/>
                  <a:gd name="T6" fmla="*/ 0 w 5"/>
                  <a:gd name="T7" fmla="*/ 0 h 40"/>
                  <a:gd name="T8" fmla="*/ 0 w 5"/>
                  <a:gd name="T9" fmla="*/ 0 h 40"/>
                  <a:gd name="T10" fmla="*/ 0 w 5"/>
                  <a:gd name="T11" fmla="*/ 0 h 40"/>
                  <a:gd name="T12" fmla="*/ 0 w 5"/>
                  <a:gd name="T13" fmla="*/ 0 h 40"/>
                  <a:gd name="T14" fmla="*/ 0 w 5"/>
                  <a:gd name="T15" fmla="*/ 0 h 40"/>
                  <a:gd name="T16" fmla="*/ 0 w 5"/>
                  <a:gd name="T17" fmla="*/ 0 h 40"/>
                  <a:gd name="T18" fmla="*/ 0 w 5"/>
                  <a:gd name="T19" fmla="*/ 0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40"/>
                  <a:gd name="T32" fmla="*/ 5 w 5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40">
                    <a:moveTo>
                      <a:pt x="0" y="36"/>
                    </a:moveTo>
                    <a:lnTo>
                      <a:pt x="0" y="40"/>
                    </a:lnTo>
                    <a:lnTo>
                      <a:pt x="3" y="40"/>
                    </a:lnTo>
                    <a:lnTo>
                      <a:pt x="5" y="40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92" name="Line 1390"/>
              <p:cNvSpPr>
                <a:spLocks noChangeShapeType="1"/>
              </p:cNvSpPr>
              <p:nvPr/>
            </p:nvSpPr>
            <p:spPr bwMode="auto">
              <a:xfrm>
                <a:off x="3069" y="213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93" name="Freeform 1391"/>
              <p:cNvSpPr>
                <a:spLocks/>
              </p:cNvSpPr>
              <p:nvPr/>
            </p:nvSpPr>
            <p:spPr bwMode="auto">
              <a:xfrm>
                <a:off x="3068" y="2137"/>
                <a:ext cx="16" cy="1"/>
              </a:xfrm>
              <a:custGeom>
                <a:avLst/>
                <a:gdLst>
                  <a:gd name="T0" fmla="*/ 0 w 44"/>
                  <a:gd name="T1" fmla="*/ 0 h 3"/>
                  <a:gd name="T2" fmla="*/ 0 w 44"/>
                  <a:gd name="T3" fmla="*/ 0 h 3"/>
                  <a:gd name="T4" fmla="*/ 0 w 44"/>
                  <a:gd name="T5" fmla="*/ 0 h 3"/>
                  <a:gd name="T6" fmla="*/ 0 w 44"/>
                  <a:gd name="T7" fmla="*/ 0 h 3"/>
                  <a:gd name="T8" fmla="*/ 0 w 44"/>
                  <a:gd name="T9" fmla="*/ 0 h 3"/>
                  <a:gd name="T10" fmla="*/ 0 w 44"/>
                  <a:gd name="T11" fmla="*/ 0 h 3"/>
                  <a:gd name="T12" fmla="*/ 0 w 44"/>
                  <a:gd name="T13" fmla="*/ 0 h 3"/>
                  <a:gd name="T14" fmla="*/ 0 w 44"/>
                  <a:gd name="T15" fmla="*/ 0 h 3"/>
                  <a:gd name="T16" fmla="*/ 0 w 44"/>
                  <a:gd name="T17" fmla="*/ 0 h 3"/>
                  <a:gd name="T18" fmla="*/ 0 w 44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3"/>
                  <a:gd name="T32" fmla="*/ 44 w 44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8" y="3"/>
                    </a:lnTo>
                    <a:lnTo>
                      <a:pt x="44" y="3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94" name="Line 1392"/>
              <p:cNvSpPr>
                <a:spLocks noChangeShapeType="1"/>
              </p:cNvSpPr>
              <p:nvPr/>
            </p:nvSpPr>
            <p:spPr bwMode="auto">
              <a:xfrm>
                <a:off x="3082" y="213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95" name="Freeform 1393"/>
              <p:cNvSpPr>
                <a:spLocks/>
              </p:cNvSpPr>
              <p:nvPr/>
            </p:nvSpPr>
            <p:spPr bwMode="auto">
              <a:xfrm>
                <a:off x="3082" y="2127"/>
                <a:ext cx="2" cy="12"/>
              </a:xfrm>
              <a:custGeom>
                <a:avLst/>
                <a:gdLst>
                  <a:gd name="T0" fmla="*/ 0 w 6"/>
                  <a:gd name="T1" fmla="*/ 0 h 44"/>
                  <a:gd name="T2" fmla="*/ 0 w 6"/>
                  <a:gd name="T3" fmla="*/ 0 h 44"/>
                  <a:gd name="T4" fmla="*/ 0 w 6"/>
                  <a:gd name="T5" fmla="*/ 0 h 44"/>
                  <a:gd name="T6" fmla="*/ 0 w 6"/>
                  <a:gd name="T7" fmla="*/ 0 h 44"/>
                  <a:gd name="T8" fmla="*/ 0 w 6"/>
                  <a:gd name="T9" fmla="*/ 0 h 44"/>
                  <a:gd name="T10" fmla="*/ 0 w 6"/>
                  <a:gd name="T11" fmla="*/ 0 h 44"/>
                  <a:gd name="T12" fmla="*/ 0 w 6"/>
                  <a:gd name="T13" fmla="*/ 0 h 44"/>
                  <a:gd name="T14" fmla="*/ 0 w 6"/>
                  <a:gd name="T15" fmla="*/ 0 h 44"/>
                  <a:gd name="T16" fmla="*/ 0 w 6"/>
                  <a:gd name="T17" fmla="*/ 0 h 44"/>
                  <a:gd name="T18" fmla="*/ 0 w 6"/>
                  <a:gd name="T19" fmla="*/ 0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44"/>
                  <a:gd name="T32" fmla="*/ 6 w 6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44">
                    <a:moveTo>
                      <a:pt x="0" y="40"/>
                    </a:moveTo>
                    <a:lnTo>
                      <a:pt x="4" y="40"/>
                    </a:lnTo>
                    <a:lnTo>
                      <a:pt x="4" y="44"/>
                    </a:lnTo>
                    <a:lnTo>
                      <a:pt x="6" y="40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7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96" name="Line 1394"/>
              <p:cNvSpPr>
                <a:spLocks noChangeShapeType="1"/>
              </p:cNvSpPr>
              <p:nvPr/>
            </p:nvSpPr>
            <p:spPr bwMode="auto">
              <a:xfrm>
                <a:off x="3083" y="212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97" name="Freeform 1395"/>
              <p:cNvSpPr>
                <a:spLocks/>
              </p:cNvSpPr>
              <p:nvPr/>
            </p:nvSpPr>
            <p:spPr bwMode="auto">
              <a:xfrm>
                <a:off x="3082" y="2127"/>
                <a:ext cx="5" cy="2"/>
              </a:xfrm>
              <a:custGeom>
                <a:avLst/>
                <a:gdLst>
                  <a:gd name="T0" fmla="*/ 0 w 17"/>
                  <a:gd name="T1" fmla="*/ 0 h 7"/>
                  <a:gd name="T2" fmla="*/ 0 w 17"/>
                  <a:gd name="T3" fmla="*/ 0 h 7"/>
                  <a:gd name="T4" fmla="*/ 0 w 17"/>
                  <a:gd name="T5" fmla="*/ 0 h 7"/>
                  <a:gd name="T6" fmla="*/ 0 w 17"/>
                  <a:gd name="T7" fmla="*/ 0 h 7"/>
                  <a:gd name="T8" fmla="*/ 0 w 17"/>
                  <a:gd name="T9" fmla="*/ 0 h 7"/>
                  <a:gd name="T10" fmla="*/ 0 w 17"/>
                  <a:gd name="T11" fmla="*/ 0 h 7"/>
                  <a:gd name="T12" fmla="*/ 0 w 17"/>
                  <a:gd name="T13" fmla="*/ 0 h 7"/>
                  <a:gd name="T14" fmla="*/ 0 w 17"/>
                  <a:gd name="T15" fmla="*/ 0 h 7"/>
                  <a:gd name="T16" fmla="*/ 0 w 17"/>
                  <a:gd name="T17" fmla="*/ 0 h 7"/>
                  <a:gd name="T18" fmla="*/ 0 w 17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7"/>
                  <a:gd name="T32" fmla="*/ 17 w 17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7">
                    <a:moveTo>
                      <a:pt x="4" y="0"/>
                    </a:moveTo>
                    <a:lnTo>
                      <a:pt x="4" y="0"/>
                    </a:lnTo>
                    <a:lnTo>
                      <a:pt x="0" y="3"/>
                    </a:lnTo>
                    <a:lnTo>
                      <a:pt x="4" y="7"/>
                    </a:lnTo>
                    <a:lnTo>
                      <a:pt x="11" y="7"/>
                    </a:lnTo>
                    <a:lnTo>
                      <a:pt x="17" y="7"/>
                    </a:lnTo>
                    <a:lnTo>
                      <a:pt x="17" y="3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98" name="Line 1396"/>
              <p:cNvSpPr>
                <a:spLocks noChangeShapeType="1"/>
              </p:cNvSpPr>
              <p:nvPr/>
            </p:nvSpPr>
            <p:spPr bwMode="auto">
              <a:xfrm>
                <a:off x="3085" y="212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99" name="Freeform 1397"/>
              <p:cNvSpPr>
                <a:spLocks/>
              </p:cNvSpPr>
              <p:nvPr/>
            </p:nvSpPr>
            <p:spPr bwMode="auto">
              <a:xfrm>
                <a:off x="3085" y="2117"/>
                <a:ext cx="2" cy="12"/>
              </a:xfrm>
              <a:custGeom>
                <a:avLst/>
                <a:gdLst>
                  <a:gd name="T0" fmla="*/ 0 w 6"/>
                  <a:gd name="T1" fmla="*/ 0 h 44"/>
                  <a:gd name="T2" fmla="*/ 0 w 6"/>
                  <a:gd name="T3" fmla="*/ 0 h 44"/>
                  <a:gd name="T4" fmla="*/ 0 w 6"/>
                  <a:gd name="T5" fmla="*/ 0 h 44"/>
                  <a:gd name="T6" fmla="*/ 0 w 6"/>
                  <a:gd name="T7" fmla="*/ 0 h 44"/>
                  <a:gd name="T8" fmla="*/ 0 w 6"/>
                  <a:gd name="T9" fmla="*/ 0 h 44"/>
                  <a:gd name="T10" fmla="*/ 0 w 6"/>
                  <a:gd name="T11" fmla="*/ 0 h 44"/>
                  <a:gd name="T12" fmla="*/ 0 w 6"/>
                  <a:gd name="T13" fmla="*/ 0 h 44"/>
                  <a:gd name="T14" fmla="*/ 0 w 6"/>
                  <a:gd name="T15" fmla="*/ 0 h 44"/>
                  <a:gd name="T16" fmla="*/ 0 w 6"/>
                  <a:gd name="T17" fmla="*/ 0 h 44"/>
                  <a:gd name="T18" fmla="*/ 0 w 6"/>
                  <a:gd name="T19" fmla="*/ 0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44"/>
                  <a:gd name="T32" fmla="*/ 6 w 6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44">
                    <a:moveTo>
                      <a:pt x="0" y="40"/>
                    </a:moveTo>
                    <a:lnTo>
                      <a:pt x="0" y="44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6" y="9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00" name="Line 1398"/>
              <p:cNvSpPr>
                <a:spLocks noChangeShapeType="1"/>
              </p:cNvSpPr>
              <p:nvPr/>
            </p:nvSpPr>
            <p:spPr bwMode="auto">
              <a:xfrm>
                <a:off x="3087" y="211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01" name="Freeform 1399"/>
              <p:cNvSpPr>
                <a:spLocks/>
              </p:cNvSpPr>
              <p:nvPr/>
            </p:nvSpPr>
            <p:spPr bwMode="auto">
              <a:xfrm>
                <a:off x="3085" y="2117"/>
                <a:ext cx="50" cy="2"/>
              </a:xfrm>
              <a:custGeom>
                <a:avLst/>
                <a:gdLst>
                  <a:gd name="T0" fmla="*/ 0 w 146"/>
                  <a:gd name="T1" fmla="*/ 0 h 6"/>
                  <a:gd name="T2" fmla="*/ 0 w 146"/>
                  <a:gd name="T3" fmla="*/ 0 h 6"/>
                  <a:gd name="T4" fmla="*/ 0 w 146"/>
                  <a:gd name="T5" fmla="*/ 0 h 6"/>
                  <a:gd name="T6" fmla="*/ 0 w 146"/>
                  <a:gd name="T7" fmla="*/ 0 h 6"/>
                  <a:gd name="T8" fmla="*/ 0 w 146"/>
                  <a:gd name="T9" fmla="*/ 0 h 6"/>
                  <a:gd name="T10" fmla="*/ 0 w 146"/>
                  <a:gd name="T11" fmla="*/ 0 h 6"/>
                  <a:gd name="T12" fmla="*/ 0 w 146"/>
                  <a:gd name="T13" fmla="*/ 0 h 6"/>
                  <a:gd name="T14" fmla="*/ 0 w 146"/>
                  <a:gd name="T15" fmla="*/ 0 h 6"/>
                  <a:gd name="T16" fmla="*/ 0 w 146"/>
                  <a:gd name="T17" fmla="*/ 0 h 6"/>
                  <a:gd name="T18" fmla="*/ 0 w 146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6"/>
                  <a:gd name="T31" fmla="*/ 0 h 6"/>
                  <a:gd name="T32" fmla="*/ 146 w 146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6" h="6">
                    <a:moveTo>
                      <a:pt x="4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37" y="6"/>
                    </a:lnTo>
                    <a:lnTo>
                      <a:pt x="143" y="6"/>
                    </a:lnTo>
                    <a:lnTo>
                      <a:pt x="146" y="4"/>
                    </a:lnTo>
                    <a:lnTo>
                      <a:pt x="143" y="0"/>
                    </a:lnTo>
                    <a:lnTo>
                      <a:pt x="14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02" name="Line 1400"/>
              <p:cNvSpPr>
                <a:spLocks noChangeShapeType="1"/>
              </p:cNvSpPr>
              <p:nvPr/>
            </p:nvSpPr>
            <p:spPr bwMode="auto">
              <a:xfrm>
                <a:off x="3133" y="211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03" name="Freeform 1401"/>
              <p:cNvSpPr>
                <a:spLocks/>
              </p:cNvSpPr>
              <p:nvPr/>
            </p:nvSpPr>
            <p:spPr bwMode="auto">
              <a:xfrm>
                <a:off x="3133" y="2106"/>
                <a:ext cx="1" cy="13"/>
              </a:xfrm>
              <a:custGeom>
                <a:avLst/>
                <a:gdLst>
                  <a:gd name="T0" fmla="*/ 0 w 3"/>
                  <a:gd name="T1" fmla="*/ 0 h 43"/>
                  <a:gd name="T2" fmla="*/ 0 w 3"/>
                  <a:gd name="T3" fmla="*/ 0 h 43"/>
                  <a:gd name="T4" fmla="*/ 0 w 3"/>
                  <a:gd name="T5" fmla="*/ 0 h 43"/>
                  <a:gd name="T6" fmla="*/ 0 w 3"/>
                  <a:gd name="T7" fmla="*/ 0 h 43"/>
                  <a:gd name="T8" fmla="*/ 0 w 3"/>
                  <a:gd name="T9" fmla="*/ 0 h 43"/>
                  <a:gd name="T10" fmla="*/ 0 w 3"/>
                  <a:gd name="T11" fmla="*/ 0 h 43"/>
                  <a:gd name="T12" fmla="*/ 0 w 3"/>
                  <a:gd name="T13" fmla="*/ 0 h 43"/>
                  <a:gd name="T14" fmla="*/ 0 w 3"/>
                  <a:gd name="T15" fmla="*/ 0 h 43"/>
                  <a:gd name="T16" fmla="*/ 0 w 3"/>
                  <a:gd name="T17" fmla="*/ 0 h 43"/>
                  <a:gd name="T18" fmla="*/ 0 w 3"/>
                  <a:gd name="T19" fmla="*/ 0 h 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43"/>
                  <a:gd name="T32" fmla="*/ 3 w 3"/>
                  <a:gd name="T33" fmla="*/ 43 h 4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43">
                    <a:moveTo>
                      <a:pt x="0" y="41"/>
                    </a:moveTo>
                    <a:lnTo>
                      <a:pt x="0" y="43"/>
                    </a:lnTo>
                    <a:lnTo>
                      <a:pt x="3" y="43"/>
                    </a:lnTo>
                    <a:lnTo>
                      <a:pt x="3" y="10"/>
                    </a:lnTo>
                    <a:lnTo>
                      <a:pt x="3" y="4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04" name="Line 1402"/>
              <p:cNvSpPr>
                <a:spLocks noChangeShapeType="1"/>
              </p:cNvSpPr>
              <p:nvPr/>
            </p:nvSpPr>
            <p:spPr bwMode="auto">
              <a:xfrm>
                <a:off x="3134" y="210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05" name="Freeform 1403"/>
              <p:cNvSpPr>
                <a:spLocks/>
              </p:cNvSpPr>
              <p:nvPr/>
            </p:nvSpPr>
            <p:spPr bwMode="auto">
              <a:xfrm>
                <a:off x="3133" y="2106"/>
                <a:ext cx="5" cy="2"/>
              </a:xfrm>
              <a:custGeom>
                <a:avLst/>
                <a:gdLst>
                  <a:gd name="T0" fmla="*/ 0 w 14"/>
                  <a:gd name="T1" fmla="*/ 0 h 6"/>
                  <a:gd name="T2" fmla="*/ 0 w 14"/>
                  <a:gd name="T3" fmla="*/ 0 h 6"/>
                  <a:gd name="T4" fmla="*/ 0 w 14"/>
                  <a:gd name="T5" fmla="*/ 0 h 6"/>
                  <a:gd name="T6" fmla="*/ 0 w 14"/>
                  <a:gd name="T7" fmla="*/ 0 h 6"/>
                  <a:gd name="T8" fmla="*/ 0 w 14"/>
                  <a:gd name="T9" fmla="*/ 0 h 6"/>
                  <a:gd name="T10" fmla="*/ 0 w 14"/>
                  <a:gd name="T11" fmla="*/ 0 h 6"/>
                  <a:gd name="T12" fmla="*/ 0 w 14"/>
                  <a:gd name="T13" fmla="*/ 0 h 6"/>
                  <a:gd name="T14" fmla="*/ 0 w 14"/>
                  <a:gd name="T15" fmla="*/ 0 h 6"/>
                  <a:gd name="T16" fmla="*/ 0 w 14"/>
                  <a:gd name="T17" fmla="*/ 0 h 6"/>
                  <a:gd name="T18" fmla="*/ 0 w 14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6"/>
                  <a:gd name="T32" fmla="*/ 14 w 14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6">
                    <a:moveTo>
                      <a:pt x="3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8" y="6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06" name="Line 1404"/>
              <p:cNvSpPr>
                <a:spLocks noChangeShapeType="1"/>
              </p:cNvSpPr>
              <p:nvPr/>
            </p:nvSpPr>
            <p:spPr bwMode="auto">
              <a:xfrm>
                <a:off x="3136" y="210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07" name="Freeform 1405"/>
              <p:cNvSpPr>
                <a:spLocks/>
              </p:cNvSpPr>
              <p:nvPr/>
            </p:nvSpPr>
            <p:spPr bwMode="auto">
              <a:xfrm>
                <a:off x="3136" y="2096"/>
                <a:ext cx="2" cy="12"/>
              </a:xfrm>
              <a:custGeom>
                <a:avLst/>
                <a:gdLst>
                  <a:gd name="T0" fmla="*/ 0 w 6"/>
                  <a:gd name="T1" fmla="*/ 0 h 43"/>
                  <a:gd name="T2" fmla="*/ 0 w 6"/>
                  <a:gd name="T3" fmla="*/ 0 h 43"/>
                  <a:gd name="T4" fmla="*/ 0 w 6"/>
                  <a:gd name="T5" fmla="*/ 0 h 43"/>
                  <a:gd name="T6" fmla="*/ 0 w 6"/>
                  <a:gd name="T7" fmla="*/ 0 h 43"/>
                  <a:gd name="T8" fmla="*/ 0 w 6"/>
                  <a:gd name="T9" fmla="*/ 0 h 43"/>
                  <a:gd name="T10" fmla="*/ 0 w 6"/>
                  <a:gd name="T11" fmla="*/ 0 h 43"/>
                  <a:gd name="T12" fmla="*/ 0 w 6"/>
                  <a:gd name="T13" fmla="*/ 0 h 43"/>
                  <a:gd name="T14" fmla="*/ 0 w 6"/>
                  <a:gd name="T15" fmla="*/ 0 h 43"/>
                  <a:gd name="T16" fmla="*/ 0 w 6"/>
                  <a:gd name="T17" fmla="*/ 0 h 43"/>
                  <a:gd name="T18" fmla="*/ 0 w 6"/>
                  <a:gd name="T19" fmla="*/ 0 h 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43"/>
                  <a:gd name="T32" fmla="*/ 6 w 6"/>
                  <a:gd name="T33" fmla="*/ 43 h 4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43">
                    <a:moveTo>
                      <a:pt x="0" y="41"/>
                    </a:moveTo>
                    <a:lnTo>
                      <a:pt x="3" y="43"/>
                    </a:lnTo>
                    <a:lnTo>
                      <a:pt x="6" y="43"/>
                    </a:lnTo>
                    <a:lnTo>
                      <a:pt x="6" y="10"/>
                    </a:lnTo>
                    <a:lnTo>
                      <a:pt x="6" y="4"/>
                    </a:lnTo>
                    <a:lnTo>
                      <a:pt x="3" y="0"/>
                    </a:lnTo>
                    <a:lnTo>
                      <a:pt x="3" y="4"/>
                    </a:lnTo>
                    <a:lnTo>
                      <a:pt x="0" y="6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08" name="Line 1406"/>
              <p:cNvSpPr>
                <a:spLocks noChangeShapeType="1"/>
              </p:cNvSpPr>
              <p:nvPr/>
            </p:nvSpPr>
            <p:spPr bwMode="auto">
              <a:xfrm>
                <a:off x="3137" y="209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09" name="Freeform 1407"/>
              <p:cNvSpPr>
                <a:spLocks/>
              </p:cNvSpPr>
              <p:nvPr/>
            </p:nvSpPr>
            <p:spPr bwMode="auto">
              <a:xfrm>
                <a:off x="3136" y="2096"/>
                <a:ext cx="82" cy="2"/>
              </a:xfrm>
              <a:custGeom>
                <a:avLst/>
                <a:gdLst>
                  <a:gd name="T0" fmla="*/ 0 w 244"/>
                  <a:gd name="T1" fmla="*/ 0 h 6"/>
                  <a:gd name="T2" fmla="*/ 0 w 244"/>
                  <a:gd name="T3" fmla="*/ 0 h 6"/>
                  <a:gd name="T4" fmla="*/ 0 w 244"/>
                  <a:gd name="T5" fmla="*/ 0 h 6"/>
                  <a:gd name="T6" fmla="*/ 0 w 244"/>
                  <a:gd name="T7" fmla="*/ 0 h 6"/>
                  <a:gd name="T8" fmla="*/ 0 w 244"/>
                  <a:gd name="T9" fmla="*/ 0 h 6"/>
                  <a:gd name="T10" fmla="*/ 0 w 244"/>
                  <a:gd name="T11" fmla="*/ 0 h 6"/>
                  <a:gd name="T12" fmla="*/ 0 w 244"/>
                  <a:gd name="T13" fmla="*/ 0 h 6"/>
                  <a:gd name="T14" fmla="*/ 0 w 244"/>
                  <a:gd name="T15" fmla="*/ 0 h 6"/>
                  <a:gd name="T16" fmla="*/ 0 w 244"/>
                  <a:gd name="T17" fmla="*/ 0 h 6"/>
                  <a:gd name="T18" fmla="*/ 0 w 244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44"/>
                  <a:gd name="T31" fmla="*/ 0 h 6"/>
                  <a:gd name="T32" fmla="*/ 244 w 244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44" h="6">
                    <a:moveTo>
                      <a:pt x="3" y="0"/>
                    </a:moveTo>
                    <a:lnTo>
                      <a:pt x="3" y="4"/>
                    </a:lnTo>
                    <a:lnTo>
                      <a:pt x="0" y="4"/>
                    </a:lnTo>
                    <a:lnTo>
                      <a:pt x="3" y="6"/>
                    </a:lnTo>
                    <a:lnTo>
                      <a:pt x="238" y="6"/>
                    </a:lnTo>
                    <a:lnTo>
                      <a:pt x="244" y="6"/>
                    </a:lnTo>
                    <a:lnTo>
                      <a:pt x="244" y="4"/>
                    </a:lnTo>
                    <a:lnTo>
                      <a:pt x="238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10" name="Line 1408"/>
              <p:cNvSpPr>
                <a:spLocks noChangeShapeType="1"/>
              </p:cNvSpPr>
              <p:nvPr/>
            </p:nvSpPr>
            <p:spPr bwMode="auto">
              <a:xfrm>
                <a:off x="3216" y="209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11" name="Freeform 1409"/>
              <p:cNvSpPr>
                <a:spLocks/>
              </p:cNvSpPr>
              <p:nvPr/>
            </p:nvSpPr>
            <p:spPr bwMode="auto">
              <a:xfrm>
                <a:off x="3216" y="2086"/>
                <a:ext cx="2" cy="12"/>
              </a:xfrm>
              <a:custGeom>
                <a:avLst/>
                <a:gdLst>
                  <a:gd name="T0" fmla="*/ 0 w 6"/>
                  <a:gd name="T1" fmla="*/ 0 h 42"/>
                  <a:gd name="T2" fmla="*/ 0 w 6"/>
                  <a:gd name="T3" fmla="*/ 0 h 42"/>
                  <a:gd name="T4" fmla="*/ 0 w 6"/>
                  <a:gd name="T5" fmla="*/ 0 h 42"/>
                  <a:gd name="T6" fmla="*/ 0 w 6"/>
                  <a:gd name="T7" fmla="*/ 0 h 42"/>
                  <a:gd name="T8" fmla="*/ 0 w 6"/>
                  <a:gd name="T9" fmla="*/ 0 h 42"/>
                  <a:gd name="T10" fmla="*/ 0 w 6"/>
                  <a:gd name="T11" fmla="*/ 0 h 42"/>
                  <a:gd name="T12" fmla="*/ 0 w 6"/>
                  <a:gd name="T13" fmla="*/ 0 h 42"/>
                  <a:gd name="T14" fmla="*/ 0 w 6"/>
                  <a:gd name="T15" fmla="*/ 0 h 42"/>
                  <a:gd name="T16" fmla="*/ 0 w 6"/>
                  <a:gd name="T17" fmla="*/ 0 h 42"/>
                  <a:gd name="T18" fmla="*/ 0 w 6"/>
                  <a:gd name="T19" fmla="*/ 0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42"/>
                  <a:gd name="T32" fmla="*/ 6 w 6"/>
                  <a:gd name="T33" fmla="*/ 42 h 4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42">
                    <a:moveTo>
                      <a:pt x="0" y="40"/>
                    </a:moveTo>
                    <a:lnTo>
                      <a:pt x="0" y="42"/>
                    </a:lnTo>
                    <a:lnTo>
                      <a:pt x="3" y="42"/>
                    </a:lnTo>
                    <a:lnTo>
                      <a:pt x="6" y="42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12" name="Line 1410"/>
              <p:cNvSpPr>
                <a:spLocks noChangeShapeType="1"/>
              </p:cNvSpPr>
              <p:nvPr/>
            </p:nvSpPr>
            <p:spPr bwMode="auto">
              <a:xfrm>
                <a:off x="3217" y="208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13" name="Freeform 1411"/>
              <p:cNvSpPr>
                <a:spLocks/>
              </p:cNvSpPr>
              <p:nvPr/>
            </p:nvSpPr>
            <p:spPr bwMode="auto">
              <a:xfrm>
                <a:off x="3216" y="2086"/>
                <a:ext cx="46" cy="1"/>
              </a:xfrm>
              <a:custGeom>
                <a:avLst/>
                <a:gdLst>
                  <a:gd name="T0" fmla="*/ 0 w 135"/>
                  <a:gd name="T1" fmla="*/ 0 h 2"/>
                  <a:gd name="T2" fmla="*/ 0 w 135"/>
                  <a:gd name="T3" fmla="*/ 0 h 2"/>
                  <a:gd name="T4" fmla="*/ 0 w 135"/>
                  <a:gd name="T5" fmla="*/ 1 h 2"/>
                  <a:gd name="T6" fmla="*/ 0 w 135"/>
                  <a:gd name="T7" fmla="*/ 1 h 2"/>
                  <a:gd name="T8" fmla="*/ 0 w 135"/>
                  <a:gd name="T9" fmla="*/ 1 h 2"/>
                  <a:gd name="T10" fmla="*/ 0 w 135"/>
                  <a:gd name="T11" fmla="*/ 1 h 2"/>
                  <a:gd name="T12" fmla="*/ 0 w 135"/>
                  <a:gd name="T13" fmla="*/ 1 h 2"/>
                  <a:gd name="T14" fmla="*/ 0 w 135"/>
                  <a:gd name="T15" fmla="*/ 0 h 2"/>
                  <a:gd name="T16" fmla="*/ 0 w 135"/>
                  <a:gd name="T17" fmla="*/ 0 h 2"/>
                  <a:gd name="T18" fmla="*/ 0 w 135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5"/>
                  <a:gd name="T31" fmla="*/ 0 h 2"/>
                  <a:gd name="T32" fmla="*/ 135 w 135"/>
                  <a:gd name="T33" fmla="*/ 2 h 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5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26" y="2"/>
                    </a:lnTo>
                    <a:lnTo>
                      <a:pt x="135" y="2"/>
                    </a:lnTo>
                    <a:lnTo>
                      <a:pt x="135" y="0"/>
                    </a:lnTo>
                    <a:lnTo>
                      <a:pt x="129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14" name="Line 1412"/>
              <p:cNvSpPr>
                <a:spLocks noChangeShapeType="1"/>
              </p:cNvSpPr>
              <p:nvPr/>
            </p:nvSpPr>
            <p:spPr bwMode="auto">
              <a:xfrm>
                <a:off x="3260" y="208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15" name="Freeform 1413"/>
              <p:cNvSpPr>
                <a:spLocks/>
              </p:cNvSpPr>
              <p:nvPr/>
            </p:nvSpPr>
            <p:spPr bwMode="auto">
              <a:xfrm>
                <a:off x="3260" y="2075"/>
                <a:ext cx="2" cy="13"/>
              </a:xfrm>
              <a:custGeom>
                <a:avLst/>
                <a:gdLst>
                  <a:gd name="T0" fmla="*/ 0 w 6"/>
                  <a:gd name="T1" fmla="*/ 0 h 47"/>
                  <a:gd name="T2" fmla="*/ 0 w 6"/>
                  <a:gd name="T3" fmla="*/ 0 h 47"/>
                  <a:gd name="T4" fmla="*/ 0 w 6"/>
                  <a:gd name="T5" fmla="*/ 0 h 47"/>
                  <a:gd name="T6" fmla="*/ 0 w 6"/>
                  <a:gd name="T7" fmla="*/ 0 h 47"/>
                  <a:gd name="T8" fmla="*/ 0 w 6"/>
                  <a:gd name="T9" fmla="*/ 0 h 47"/>
                  <a:gd name="T10" fmla="*/ 0 w 6"/>
                  <a:gd name="T11" fmla="*/ 0 h 47"/>
                  <a:gd name="T12" fmla="*/ 0 w 6"/>
                  <a:gd name="T13" fmla="*/ 0 h 47"/>
                  <a:gd name="T14" fmla="*/ 0 w 6"/>
                  <a:gd name="T15" fmla="*/ 0 h 47"/>
                  <a:gd name="T16" fmla="*/ 0 w 6"/>
                  <a:gd name="T17" fmla="*/ 0 h 47"/>
                  <a:gd name="T18" fmla="*/ 0 w 6"/>
                  <a:gd name="T19" fmla="*/ 0 h 4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47"/>
                  <a:gd name="T32" fmla="*/ 6 w 6"/>
                  <a:gd name="T33" fmla="*/ 47 h 4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47">
                    <a:moveTo>
                      <a:pt x="0" y="43"/>
                    </a:moveTo>
                    <a:lnTo>
                      <a:pt x="0" y="43"/>
                    </a:lnTo>
                    <a:lnTo>
                      <a:pt x="2" y="47"/>
                    </a:lnTo>
                    <a:lnTo>
                      <a:pt x="6" y="43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16" name="Line 1414"/>
              <p:cNvSpPr>
                <a:spLocks noChangeShapeType="1"/>
              </p:cNvSpPr>
              <p:nvPr/>
            </p:nvSpPr>
            <p:spPr bwMode="auto">
              <a:xfrm>
                <a:off x="3261" y="207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17" name="Freeform 1415"/>
              <p:cNvSpPr>
                <a:spLocks/>
              </p:cNvSpPr>
              <p:nvPr/>
            </p:nvSpPr>
            <p:spPr bwMode="auto">
              <a:xfrm>
                <a:off x="3260" y="2075"/>
                <a:ext cx="8" cy="1"/>
              </a:xfrm>
              <a:custGeom>
                <a:avLst/>
                <a:gdLst>
                  <a:gd name="T0" fmla="*/ 0 w 24"/>
                  <a:gd name="T1" fmla="*/ 0 h 4"/>
                  <a:gd name="T2" fmla="*/ 0 w 24"/>
                  <a:gd name="T3" fmla="*/ 0 h 4"/>
                  <a:gd name="T4" fmla="*/ 0 w 24"/>
                  <a:gd name="T5" fmla="*/ 0 h 4"/>
                  <a:gd name="T6" fmla="*/ 0 w 24"/>
                  <a:gd name="T7" fmla="*/ 0 h 4"/>
                  <a:gd name="T8" fmla="*/ 0 w 24"/>
                  <a:gd name="T9" fmla="*/ 0 h 4"/>
                  <a:gd name="T10" fmla="*/ 0 w 24"/>
                  <a:gd name="T11" fmla="*/ 0 h 4"/>
                  <a:gd name="T12" fmla="*/ 0 w 24"/>
                  <a:gd name="T13" fmla="*/ 0 h 4"/>
                  <a:gd name="T14" fmla="*/ 0 w 24"/>
                  <a:gd name="T15" fmla="*/ 0 h 4"/>
                  <a:gd name="T16" fmla="*/ 0 w 24"/>
                  <a:gd name="T17" fmla="*/ 0 h 4"/>
                  <a:gd name="T18" fmla="*/ 0 w 24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4"/>
                  <a:gd name="T31" fmla="*/ 0 h 4"/>
                  <a:gd name="T32" fmla="*/ 24 w 24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4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18" name="Line 1416"/>
              <p:cNvSpPr>
                <a:spLocks noChangeShapeType="1"/>
              </p:cNvSpPr>
              <p:nvPr/>
            </p:nvSpPr>
            <p:spPr bwMode="auto">
              <a:xfrm>
                <a:off x="3266" y="207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19" name="Freeform 1417"/>
              <p:cNvSpPr>
                <a:spLocks/>
              </p:cNvSpPr>
              <p:nvPr/>
            </p:nvSpPr>
            <p:spPr bwMode="auto">
              <a:xfrm>
                <a:off x="3266" y="2064"/>
                <a:ext cx="2" cy="12"/>
              </a:xfrm>
              <a:custGeom>
                <a:avLst/>
                <a:gdLst>
                  <a:gd name="T0" fmla="*/ 0 w 5"/>
                  <a:gd name="T1" fmla="*/ 0 h 46"/>
                  <a:gd name="T2" fmla="*/ 0 w 5"/>
                  <a:gd name="T3" fmla="*/ 0 h 46"/>
                  <a:gd name="T4" fmla="*/ 0 w 5"/>
                  <a:gd name="T5" fmla="*/ 0 h 46"/>
                  <a:gd name="T6" fmla="*/ 0 w 5"/>
                  <a:gd name="T7" fmla="*/ 0 h 46"/>
                  <a:gd name="T8" fmla="*/ 0 w 5"/>
                  <a:gd name="T9" fmla="*/ 0 h 46"/>
                  <a:gd name="T10" fmla="*/ 0 w 5"/>
                  <a:gd name="T11" fmla="*/ 0 h 46"/>
                  <a:gd name="T12" fmla="*/ 0 w 5"/>
                  <a:gd name="T13" fmla="*/ 0 h 46"/>
                  <a:gd name="T14" fmla="*/ 0 w 5"/>
                  <a:gd name="T15" fmla="*/ 0 h 46"/>
                  <a:gd name="T16" fmla="*/ 0 w 5"/>
                  <a:gd name="T17" fmla="*/ 0 h 46"/>
                  <a:gd name="T18" fmla="*/ 0 w 5"/>
                  <a:gd name="T19" fmla="*/ 0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46"/>
                  <a:gd name="T32" fmla="*/ 5 w 5"/>
                  <a:gd name="T33" fmla="*/ 46 h 4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46">
                    <a:moveTo>
                      <a:pt x="0" y="44"/>
                    </a:moveTo>
                    <a:lnTo>
                      <a:pt x="3" y="44"/>
                    </a:lnTo>
                    <a:lnTo>
                      <a:pt x="3" y="46"/>
                    </a:lnTo>
                    <a:lnTo>
                      <a:pt x="5" y="44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7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20" name="Line 1418"/>
              <p:cNvSpPr>
                <a:spLocks noChangeShapeType="1"/>
              </p:cNvSpPr>
              <p:nvPr/>
            </p:nvSpPr>
            <p:spPr bwMode="auto">
              <a:xfrm>
                <a:off x="3267" y="206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21" name="Freeform 1419"/>
              <p:cNvSpPr>
                <a:spLocks/>
              </p:cNvSpPr>
              <p:nvPr/>
            </p:nvSpPr>
            <p:spPr bwMode="auto">
              <a:xfrm>
                <a:off x="3266" y="2064"/>
                <a:ext cx="16" cy="2"/>
              </a:xfrm>
              <a:custGeom>
                <a:avLst/>
                <a:gdLst>
                  <a:gd name="T0" fmla="*/ 0 w 46"/>
                  <a:gd name="T1" fmla="*/ 0 h 7"/>
                  <a:gd name="T2" fmla="*/ 0 w 46"/>
                  <a:gd name="T3" fmla="*/ 0 h 7"/>
                  <a:gd name="T4" fmla="*/ 0 w 46"/>
                  <a:gd name="T5" fmla="*/ 0 h 7"/>
                  <a:gd name="T6" fmla="*/ 0 w 46"/>
                  <a:gd name="T7" fmla="*/ 0 h 7"/>
                  <a:gd name="T8" fmla="*/ 0 w 46"/>
                  <a:gd name="T9" fmla="*/ 0 h 7"/>
                  <a:gd name="T10" fmla="*/ 0 w 46"/>
                  <a:gd name="T11" fmla="*/ 0 h 7"/>
                  <a:gd name="T12" fmla="*/ 0 w 46"/>
                  <a:gd name="T13" fmla="*/ 0 h 7"/>
                  <a:gd name="T14" fmla="*/ 0 w 46"/>
                  <a:gd name="T15" fmla="*/ 0 h 7"/>
                  <a:gd name="T16" fmla="*/ 0 w 46"/>
                  <a:gd name="T17" fmla="*/ 0 h 7"/>
                  <a:gd name="T18" fmla="*/ 0 w 46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6"/>
                  <a:gd name="T31" fmla="*/ 0 h 7"/>
                  <a:gd name="T32" fmla="*/ 46 w 4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6" h="7">
                    <a:moveTo>
                      <a:pt x="3" y="0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3" y="7"/>
                    </a:lnTo>
                    <a:lnTo>
                      <a:pt x="41" y="7"/>
                    </a:lnTo>
                    <a:lnTo>
                      <a:pt x="44" y="7"/>
                    </a:lnTo>
                    <a:lnTo>
                      <a:pt x="46" y="4"/>
                    </a:lnTo>
                    <a:lnTo>
                      <a:pt x="44" y="0"/>
                    </a:lnTo>
                    <a:lnTo>
                      <a:pt x="4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22" name="Line 1420"/>
              <p:cNvSpPr>
                <a:spLocks noChangeShapeType="1"/>
              </p:cNvSpPr>
              <p:nvPr/>
            </p:nvSpPr>
            <p:spPr bwMode="auto">
              <a:xfrm>
                <a:off x="3280" y="206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23" name="Freeform 1421"/>
              <p:cNvSpPr>
                <a:spLocks/>
              </p:cNvSpPr>
              <p:nvPr/>
            </p:nvSpPr>
            <p:spPr bwMode="auto">
              <a:xfrm>
                <a:off x="3280" y="2053"/>
                <a:ext cx="1" cy="13"/>
              </a:xfrm>
              <a:custGeom>
                <a:avLst/>
                <a:gdLst>
                  <a:gd name="T0" fmla="*/ 0 w 3"/>
                  <a:gd name="T1" fmla="*/ 0 h 46"/>
                  <a:gd name="T2" fmla="*/ 0 w 3"/>
                  <a:gd name="T3" fmla="*/ 0 h 46"/>
                  <a:gd name="T4" fmla="*/ 0 w 3"/>
                  <a:gd name="T5" fmla="*/ 0 h 46"/>
                  <a:gd name="T6" fmla="*/ 0 w 3"/>
                  <a:gd name="T7" fmla="*/ 0 h 46"/>
                  <a:gd name="T8" fmla="*/ 0 w 3"/>
                  <a:gd name="T9" fmla="*/ 0 h 46"/>
                  <a:gd name="T10" fmla="*/ 0 w 3"/>
                  <a:gd name="T11" fmla="*/ 0 h 46"/>
                  <a:gd name="T12" fmla="*/ 0 w 3"/>
                  <a:gd name="T13" fmla="*/ 0 h 46"/>
                  <a:gd name="T14" fmla="*/ 0 w 3"/>
                  <a:gd name="T15" fmla="*/ 0 h 46"/>
                  <a:gd name="T16" fmla="*/ 0 w 3"/>
                  <a:gd name="T17" fmla="*/ 0 h 46"/>
                  <a:gd name="T18" fmla="*/ 0 w 3"/>
                  <a:gd name="T19" fmla="*/ 0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46"/>
                  <a:gd name="T32" fmla="*/ 3 w 3"/>
                  <a:gd name="T33" fmla="*/ 46 h 4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46">
                    <a:moveTo>
                      <a:pt x="0" y="43"/>
                    </a:moveTo>
                    <a:lnTo>
                      <a:pt x="0" y="46"/>
                    </a:lnTo>
                    <a:lnTo>
                      <a:pt x="3" y="46"/>
                    </a:lnTo>
                    <a:lnTo>
                      <a:pt x="3" y="8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24" name="Line 1422"/>
              <p:cNvSpPr>
                <a:spLocks noChangeShapeType="1"/>
              </p:cNvSpPr>
              <p:nvPr/>
            </p:nvSpPr>
            <p:spPr bwMode="auto">
              <a:xfrm>
                <a:off x="3281" y="205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25" name="Freeform 1423"/>
              <p:cNvSpPr>
                <a:spLocks/>
              </p:cNvSpPr>
              <p:nvPr/>
            </p:nvSpPr>
            <p:spPr bwMode="auto">
              <a:xfrm>
                <a:off x="3280" y="2053"/>
                <a:ext cx="29" cy="2"/>
              </a:xfrm>
              <a:custGeom>
                <a:avLst/>
                <a:gdLst>
                  <a:gd name="T0" fmla="*/ 0 w 85"/>
                  <a:gd name="T1" fmla="*/ 0 h 6"/>
                  <a:gd name="T2" fmla="*/ 0 w 85"/>
                  <a:gd name="T3" fmla="*/ 0 h 6"/>
                  <a:gd name="T4" fmla="*/ 0 w 85"/>
                  <a:gd name="T5" fmla="*/ 0 h 6"/>
                  <a:gd name="T6" fmla="*/ 0 w 85"/>
                  <a:gd name="T7" fmla="*/ 0 h 6"/>
                  <a:gd name="T8" fmla="*/ 0 w 85"/>
                  <a:gd name="T9" fmla="*/ 0 h 6"/>
                  <a:gd name="T10" fmla="*/ 0 w 85"/>
                  <a:gd name="T11" fmla="*/ 0 h 6"/>
                  <a:gd name="T12" fmla="*/ 0 w 85"/>
                  <a:gd name="T13" fmla="*/ 0 h 6"/>
                  <a:gd name="T14" fmla="*/ 0 w 85"/>
                  <a:gd name="T15" fmla="*/ 0 h 6"/>
                  <a:gd name="T16" fmla="*/ 0 w 85"/>
                  <a:gd name="T17" fmla="*/ 0 h 6"/>
                  <a:gd name="T18" fmla="*/ 0 w 8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5"/>
                  <a:gd name="T31" fmla="*/ 0 h 6"/>
                  <a:gd name="T32" fmla="*/ 85 w 8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5" h="6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77" y="6"/>
                    </a:lnTo>
                    <a:lnTo>
                      <a:pt x="82" y="6"/>
                    </a:lnTo>
                    <a:lnTo>
                      <a:pt x="85" y="2"/>
                    </a:lnTo>
                    <a:lnTo>
                      <a:pt x="82" y="0"/>
                    </a:lnTo>
                    <a:lnTo>
                      <a:pt x="79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26" name="Line 1424"/>
              <p:cNvSpPr>
                <a:spLocks noChangeShapeType="1"/>
              </p:cNvSpPr>
              <p:nvPr/>
            </p:nvSpPr>
            <p:spPr bwMode="auto">
              <a:xfrm>
                <a:off x="3307" y="2054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27" name="Freeform 1425"/>
              <p:cNvSpPr>
                <a:spLocks/>
              </p:cNvSpPr>
              <p:nvPr/>
            </p:nvSpPr>
            <p:spPr bwMode="auto">
              <a:xfrm>
                <a:off x="3307" y="2042"/>
                <a:ext cx="1" cy="13"/>
              </a:xfrm>
              <a:custGeom>
                <a:avLst/>
                <a:gdLst>
                  <a:gd name="T0" fmla="*/ 0 w 3"/>
                  <a:gd name="T1" fmla="*/ 0 h 46"/>
                  <a:gd name="T2" fmla="*/ 0 w 3"/>
                  <a:gd name="T3" fmla="*/ 0 h 46"/>
                  <a:gd name="T4" fmla="*/ 0 w 3"/>
                  <a:gd name="T5" fmla="*/ 0 h 46"/>
                  <a:gd name="T6" fmla="*/ 0 w 3"/>
                  <a:gd name="T7" fmla="*/ 0 h 46"/>
                  <a:gd name="T8" fmla="*/ 0 w 3"/>
                  <a:gd name="T9" fmla="*/ 0 h 46"/>
                  <a:gd name="T10" fmla="*/ 0 w 3"/>
                  <a:gd name="T11" fmla="*/ 0 h 46"/>
                  <a:gd name="T12" fmla="*/ 0 w 3"/>
                  <a:gd name="T13" fmla="*/ 0 h 46"/>
                  <a:gd name="T14" fmla="*/ 0 w 3"/>
                  <a:gd name="T15" fmla="*/ 0 h 46"/>
                  <a:gd name="T16" fmla="*/ 0 w 3"/>
                  <a:gd name="T17" fmla="*/ 0 h 46"/>
                  <a:gd name="T18" fmla="*/ 0 w 3"/>
                  <a:gd name="T19" fmla="*/ 0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46"/>
                  <a:gd name="T32" fmla="*/ 3 w 3"/>
                  <a:gd name="T33" fmla="*/ 46 h 4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46">
                    <a:moveTo>
                      <a:pt x="0" y="42"/>
                    </a:moveTo>
                    <a:lnTo>
                      <a:pt x="0" y="46"/>
                    </a:lnTo>
                    <a:lnTo>
                      <a:pt x="3" y="46"/>
                    </a:lnTo>
                    <a:lnTo>
                      <a:pt x="3" y="6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28" name="Line 1426"/>
              <p:cNvSpPr>
                <a:spLocks noChangeShapeType="1"/>
              </p:cNvSpPr>
              <p:nvPr/>
            </p:nvSpPr>
            <p:spPr bwMode="auto">
              <a:xfrm>
                <a:off x="3308" y="2042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29" name="Freeform 1427"/>
              <p:cNvSpPr>
                <a:spLocks/>
              </p:cNvSpPr>
              <p:nvPr/>
            </p:nvSpPr>
            <p:spPr bwMode="auto">
              <a:xfrm>
                <a:off x="3307" y="2042"/>
                <a:ext cx="109" cy="1"/>
              </a:xfrm>
              <a:custGeom>
                <a:avLst/>
                <a:gdLst>
                  <a:gd name="T0" fmla="*/ 0 w 321"/>
                  <a:gd name="T1" fmla="*/ 0 h 3"/>
                  <a:gd name="T2" fmla="*/ 0 w 321"/>
                  <a:gd name="T3" fmla="*/ 0 h 3"/>
                  <a:gd name="T4" fmla="*/ 0 w 321"/>
                  <a:gd name="T5" fmla="*/ 0 h 3"/>
                  <a:gd name="T6" fmla="*/ 0 w 321"/>
                  <a:gd name="T7" fmla="*/ 0 h 3"/>
                  <a:gd name="T8" fmla="*/ 0 w 321"/>
                  <a:gd name="T9" fmla="*/ 0 h 3"/>
                  <a:gd name="T10" fmla="*/ 0 w 321"/>
                  <a:gd name="T11" fmla="*/ 0 h 3"/>
                  <a:gd name="T12" fmla="*/ 0 w 321"/>
                  <a:gd name="T13" fmla="*/ 0 h 3"/>
                  <a:gd name="T14" fmla="*/ 0 w 321"/>
                  <a:gd name="T15" fmla="*/ 0 h 3"/>
                  <a:gd name="T16" fmla="*/ 0 w 321"/>
                  <a:gd name="T17" fmla="*/ 0 h 3"/>
                  <a:gd name="T18" fmla="*/ 0 w 321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1"/>
                  <a:gd name="T31" fmla="*/ 0 h 3"/>
                  <a:gd name="T32" fmla="*/ 321 w 321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1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15" y="3"/>
                    </a:lnTo>
                    <a:lnTo>
                      <a:pt x="321" y="3"/>
                    </a:lnTo>
                    <a:lnTo>
                      <a:pt x="321" y="0"/>
                    </a:lnTo>
                    <a:lnTo>
                      <a:pt x="318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30" name="Line 1428"/>
              <p:cNvSpPr>
                <a:spLocks noChangeShapeType="1"/>
              </p:cNvSpPr>
              <p:nvPr/>
            </p:nvSpPr>
            <p:spPr bwMode="auto">
              <a:xfrm>
                <a:off x="3414" y="204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31" name="Freeform 1429"/>
              <p:cNvSpPr>
                <a:spLocks/>
              </p:cNvSpPr>
              <p:nvPr/>
            </p:nvSpPr>
            <p:spPr bwMode="auto">
              <a:xfrm>
                <a:off x="3414" y="2030"/>
                <a:ext cx="2" cy="14"/>
              </a:xfrm>
              <a:custGeom>
                <a:avLst/>
                <a:gdLst>
                  <a:gd name="T0" fmla="*/ 0 w 6"/>
                  <a:gd name="T1" fmla="*/ 0 h 49"/>
                  <a:gd name="T2" fmla="*/ 0 w 6"/>
                  <a:gd name="T3" fmla="*/ 0 h 49"/>
                  <a:gd name="T4" fmla="*/ 0 w 6"/>
                  <a:gd name="T5" fmla="*/ 0 h 49"/>
                  <a:gd name="T6" fmla="*/ 0 w 6"/>
                  <a:gd name="T7" fmla="*/ 0 h 49"/>
                  <a:gd name="T8" fmla="*/ 0 w 6"/>
                  <a:gd name="T9" fmla="*/ 0 h 49"/>
                  <a:gd name="T10" fmla="*/ 0 w 6"/>
                  <a:gd name="T11" fmla="*/ 0 h 49"/>
                  <a:gd name="T12" fmla="*/ 0 w 6"/>
                  <a:gd name="T13" fmla="*/ 0 h 49"/>
                  <a:gd name="T14" fmla="*/ 0 w 6"/>
                  <a:gd name="T15" fmla="*/ 0 h 49"/>
                  <a:gd name="T16" fmla="*/ 0 w 6"/>
                  <a:gd name="T17" fmla="*/ 0 h 49"/>
                  <a:gd name="T18" fmla="*/ 0 w 6"/>
                  <a:gd name="T19" fmla="*/ 0 h 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49"/>
                  <a:gd name="T32" fmla="*/ 6 w 6"/>
                  <a:gd name="T33" fmla="*/ 49 h 4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49">
                    <a:moveTo>
                      <a:pt x="0" y="46"/>
                    </a:moveTo>
                    <a:lnTo>
                      <a:pt x="3" y="46"/>
                    </a:lnTo>
                    <a:lnTo>
                      <a:pt x="3" y="49"/>
                    </a:lnTo>
                    <a:lnTo>
                      <a:pt x="6" y="4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6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32" name="Line 1430"/>
              <p:cNvSpPr>
                <a:spLocks noChangeShapeType="1"/>
              </p:cNvSpPr>
              <p:nvPr/>
            </p:nvSpPr>
            <p:spPr bwMode="auto">
              <a:xfrm>
                <a:off x="3415" y="203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33" name="Freeform 1431"/>
              <p:cNvSpPr>
                <a:spLocks/>
              </p:cNvSpPr>
              <p:nvPr/>
            </p:nvSpPr>
            <p:spPr bwMode="auto">
              <a:xfrm>
                <a:off x="3414" y="2030"/>
                <a:ext cx="9" cy="2"/>
              </a:xfrm>
              <a:custGeom>
                <a:avLst/>
                <a:gdLst>
                  <a:gd name="T0" fmla="*/ 0 w 25"/>
                  <a:gd name="T1" fmla="*/ 0 h 6"/>
                  <a:gd name="T2" fmla="*/ 0 w 25"/>
                  <a:gd name="T3" fmla="*/ 0 h 6"/>
                  <a:gd name="T4" fmla="*/ 0 w 25"/>
                  <a:gd name="T5" fmla="*/ 0 h 6"/>
                  <a:gd name="T6" fmla="*/ 0 w 25"/>
                  <a:gd name="T7" fmla="*/ 0 h 6"/>
                  <a:gd name="T8" fmla="*/ 0 w 25"/>
                  <a:gd name="T9" fmla="*/ 0 h 6"/>
                  <a:gd name="T10" fmla="*/ 0 w 25"/>
                  <a:gd name="T11" fmla="*/ 0 h 6"/>
                  <a:gd name="T12" fmla="*/ 0 w 25"/>
                  <a:gd name="T13" fmla="*/ 0 h 6"/>
                  <a:gd name="T14" fmla="*/ 0 w 25"/>
                  <a:gd name="T15" fmla="*/ 0 h 6"/>
                  <a:gd name="T16" fmla="*/ 0 w 25"/>
                  <a:gd name="T17" fmla="*/ 0 h 6"/>
                  <a:gd name="T18" fmla="*/ 0 w 2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6"/>
                  <a:gd name="T32" fmla="*/ 25 w 2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6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6"/>
                    </a:lnTo>
                    <a:lnTo>
                      <a:pt x="22" y="6"/>
                    </a:lnTo>
                    <a:lnTo>
                      <a:pt x="25" y="6"/>
                    </a:lnTo>
                    <a:lnTo>
                      <a:pt x="25" y="2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34" name="Line 1432"/>
              <p:cNvSpPr>
                <a:spLocks noChangeShapeType="1"/>
              </p:cNvSpPr>
              <p:nvPr/>
            </p:nvSpPr>
            <p:spPr bwMode="auto">
              <a:xfrm>
                <a:off x="3421" y="203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35" name="Freeform 1433"/>
              <p:cNvSpPr>
                <a:spLocks/>
              </p:cNvSpPr>
              <p:nvPr/>
            </p:nvSpPr>
            <p:spPr bwMode="auto">
              <a:xfrm>
                <a:off x="3421" y="2018"/>
                <a:ext cx="2" cy="14"/>
              </a:xfrm>
              <a:custGeom>
                <a:avLst/>
                <a:gdLst>
                  <a:gd name="T0" fmla="*/ 0 w 6"/>
                  <a:gd name="T1" fmla="*/ 0 h 50"/>
                  <a:gd name="T2" fmla="*/ 0 w 6"/>
                  <a:gd name="T3" fmla="*/ 0 h 50"/>
                  <a:gd name="T4" fmla="*/ 0 w 6"/>
                  <a:gd name="T5" fmla="*/ 0 h 50"/>
                  <a:gd name="T6" fmla="*/ 0 w 6"/>
                  <a:gd name="T7" fmla="*/ 0 h 50"/>
                  <a:gd name="T8" fmla="*/ 0 w 6"/>
                  <a:gd name="T9" fmla="*/ 0 h 50"/>
                  <a:gd name="T10" fmla="*/ 0 w 6"/>
                  <a:gd name="T11" fmla="*/ 0 h 50"/>
                  <a:gd name="T12" fmla="*/ 0 w 6"/>
                  <a:gd name="T13" fmla="*/ 0 h 50"/>
                  <a:gd name="T14" fmla="*/ 0 w 6"/>
                  <a:gd name="T15" fmla="*/ 0 h 50"/>
                  <a:gd name="T16" fmla="*/ 0 w 6"/>
                  <a:gd name="T17" fmla="*/ 0 h 50"/>
                  <a:gd name="T18" fmla="*/ 0 w 6"/>
                  <a:gd name="T19" fmla="*/ 0 h 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50"/>
                  <a:gd name="T32" fmla="*/ 6 w 6"/>
                  <a:gd name="T33" fmla="*/ 50 h 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50">
                    <a:moveTo>
                      <a:pt x="0" y="46"/>
                    </a:moveTo>
                    <a:lnTo>
                      <a:pt x="3" y="50"/>
                    </a:lnTo>
                    <a:lnTo>
                      <a:pt x="6" y="50"/>
                    </a:lnTo>
                    <a:lnTo>
                      <a:pt x="6" y="10"/>
                    </a:lnTo>
                    <a:lnTo>
                      <a:pt x="6" y="4"/>
                    </a:lnTo>
                    <a:lnTo>
                      <a:pt x="3" y="0"/>
                    </a:lnTo>
                    <a:lnTo>
                      <a:pt x="3" y="4"/>
                    </a:lnTo>
                    <a:lnTo>
                      <a:pt x="0" y="7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36" name="Line 1434"/>
              <p:cNvSpPr>
                <a:spLocks noChangeShapeType="1"/>
              </p:cNvSpPr>
              <p:nvPr/>
            </p:nvSpPr>
            <p:spPr bwMode="auto">
              <a:xfrm>
                <a:off x="3422" y="2018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37" name="Freeform 1435"/>
              <p:cNvSpPr>
                <a:spLocks/>
              </p:cNvSpPr>
              <p:nvPr/>
            </p:nvSpPr>
            <p:spPr bwMode="auto">
              <a:xfrm>
                <a:off x="3421" y="2018"/>
                <a:ext cx="5" cy="2"/>
              </a:xfrm>
              <a:custGeom>
                <a:avLst/>
                <a:gdLst>
                  <a:gd name="T0" fmla="*/ 0 w 17"/>
                  <a:gd name="T1" fmla="*/ 0 h 7"/>
                  <a:gd name="T2" fmla="*/ 0 w 17"/>
                  <a:gd name="T3" fmla="*/ 0 h 7"/>
                  <a:gd name="T4" fmla="*/ 0 w 17"/>
                  <a:gd name="T5" fmla="*/ 0 h 7"/>
                  <a:gd name="T6" fmla="*/ 0 w 17"/>
                  <a:gd name="T7" fmla="*/ 0 h 7"/>
                  <a:gd name="T8" fmla="*/ 0 w 17"/>
                  <a:gd name="T9" fmla="*/ 0 h 7"/>
                  <a:gd name="T10" fmla="*/ 0 w 17"/>
                  <a:gd name="T11" fmla="*/ 0 h 7"/>
                  <a:gd name="T12" fmla="*/ 0 w 17"/>
                  <a:gd name="T13" fmla="*/ 0 h 7"/>
                  <a:gd name="T14" fmla="*/ 0 w 17"/>
                  <a:gd name="T15" fmla="*/ 0 h 7"/>
                  <a:gd name="T16" fmla="*/ 0 w 17"/>
                  <a:gd name="T17" fmla="*/ 0 h 7"/>
                  <a:gd name="T18" fmla="*/ 0 w 17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7"/>
                  <a:gd name="T32" fmla="*/ 17 w 17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7">
                    <a:moveTo>
                      <a:pt x="3" y="0"/>
                    </a:moveTo>
                    <a:lnTo>
                      <a:pt x="3" y="4"/>
                    </a:lnTo>
                    <a:lnTo>
                      <a:pt x="0" y="4"/>
                    </a:lnTo>
                    <a:lnTo>
                      <a:pt x="3" y="7"/>
                    </a:lnTo>
                    <a:lnTo>
                      <a:pt x="11" y="7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38" name="Line 1436"/>
              <p:cNvSpPr>
                <a:spLocks noChangeShapeType="1"/>
              </p:cNvSpPr>
              <p:nvPr/>
            </p:nvSpPr>
            <p:spPr bwMode="auto">
              <a:xfrm>
                <a:off x="3424" y="201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39" name="Freeform 1437"/>
              <p:cNvSpPr>
                <a:spLocks/>
              </p:cNvSpPr>
              <p:nvPr/>
            </p:nvSpPr>
            <p:spPr bwMode="auto">
              <a:xfrm>
                <a:off x="3424" y="2008"/>
                <a:ext cx="2" cy="12"/>
              </a:xfrm>
              <a:custGeom>
                <a:avLst/>
                <a:gdLst>
                  <a:gd name="T0" fmla="*/ 0 w 6"/>
                  <a:gd name="T1" fmla="*/ 0 h 46"/>
                  <a:gd name="T2" fmla="*/ 0 w 6"/>
                  <a:gd name="T3" fmla="*/ 0 h 46"/>
                  <a:gd name="T4" fmla="*/ 0 w 6"/>
                  <a:gd name="T5" fmla="*/ 0 h 46"/>
                  <a:gd name="T6" fmla="*/ 0 w 6"/>
                  <a:gd name="T7" fmla="*/ 0 h 46"/>
                  <a:gd name="T8" fmla="*/ 0 w 6"/>
                  <a:gd name="T9" fmla="*/ 0 h 46"/>
                  <a:gd name="T10" fmla="*/ 0 w 6"/>
                  <a:gd name="T11" fmla="*/ 0 h 46"/>
                  <a:gd name="T12" fmla="*/ 0 w 6"/>
                  <a:gd name="T13" fmla="*/ 0 h 46"/>
                  <a:gd name="T14" fmla="*/ 0 w 6"/>
                  <a:gd name="T15" fmla="*/ 0 h 46"/>
                  <a:gd name="T16" fmla="*/ 0 w 6"/>
                  <a:gd name="T17" fmla="*/ 0 h 46"/>
                  <a:gd name="T18" fmla="*/ 0 w 6"/>
                  <a:gd name="T19" fmla="*/ 0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46"/>
                  <a:gd name="T32" fmla="*/ 6 w 6"/>
                  <a:gd name="T33" fmla="*/ 46 h 4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46">
                    <a:moveTo>
                      <a:pt x="0" y="43"/>
                    </a:moveTo>
                    <a:lnTo>
                      <a:pt x="0" y="46"/>
                    </a:lnTo>
                    <a:lnTo>
                      <a:pt x="3" y="46"/>
                    </a:lnTo>
                    <a:lnTo>
                      <a:pt x="6" y="4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40" name="Line 1438"/>
              <p:cNvSpPr>
                <a:spLocks noChangeShapeType="1"/>
              </p:cNvSpPr>
              <p:nvPr/>
            </p:nvSpPr>
            <p:spPr bwMode="auto">
              <a:xfrm>
                <a:off x="3425" y="2008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41" name="Freeform 1439"/>
              <p:cNvSpPr>
                <a:spLocks/>
              </p:cNvSpPr>
              <p:nvPr/>
            </p:nvSpPr>
            <p:spPr bwMode="auto">
              <a:xfrm>
                <a:off x="3424" y="2008"/>
                <a:ext cx="43" cy="0"/>
              </a:xfrm>
              <a:custGeom>
                <a:avLst/>
                <a:gdLst>
                  <a:gd name="T0" fmla="*/ 0 w 124"/>
                  <a:gd name="T1" fmla="*/ 0 h 2"/>
                  <a:gd name="T2" fmla="*/ 0 w 124"/>
                  <a:gd name="T3" fmla="*/ 0 h 2"/>
                  <a:gd name="T4" fmla="*/ 0 w 124"/>
                  <a:gd name="T5" fmla="*/ 0 h 2"/>
                  <a:gd name="T6" fmla="*/ 0 w 124"/>
                  <a:gd name="T7" fmla="*/ 0 h 2"/>
                  <a:gd name="T8" fmla="*/ 0 w 124"/>
                  <a:gd name="T9" fmla="*/ 0 h 2"/>
                  <a:gd name="T10" fmla="*/ 0 w 124"/>
                  <a:gd name="T11" fmla="*/ 0 h 2"/>
                  <a:gd name="T12" fmla="*/ 0 w 124"/>
                  <a:gd name="T13" fmla="*/ 0 h 2"/>
                  <a:gd name="T14" fmla="*/ 0 w 124"/>
                  <a:gd name="T15" fmla="*/ 0 h 2"/>
                  <a:gd name="T16" fmla="*/ 0 w 124"/>
                  <a:gd name="T17" fmla="*/ 0 h 2"/>
                  <a:gd name="T18" fmla="*/ 0 w 124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4"/>
                  <a:gd name="T31" fmla="*/ 0 h 2"/>
                  <a:gd name="T32" fmla="*/ 124 w 124"/>
                  <a:gd name="T33" fmla="*/ 0 h 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4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18" y="2"/>
                    </a:lnTo>
                    <a:lnTo>
                      <a:pt x="124" y="2"/>
                    </a:lnTo>
                    <a:lnTo>
                      <a:pt x="124" y="0"/>
                    </a:lnTo>
                    <a:lnTo>
                      <a:pt x="12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42" name="Line 1440"/>
              <p:cNvSpPr>
                <a:spLocks noChangeShapeType="1"/>
              </p:cNvSpPr>
              <p:nvPr/>
            </p:nvSpPr>
            <p:spPr bwMode="auto">
              <a:xfrm>
                <a:off x="3465" y="2008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43" name="Freeform 1441"/>
              <p:cNvSpPr>
                <a:spLocks/>
              </p:cNvSpPr>
              <p:nvPr/>
            </p:nvSpPr>
            <p:spPr bwMode="auto">
              <a:xfrm>
                <a:off x="3465" y="1995"/>
                <a:ext cx="2" cy="14"/>
              </a:xfrm>
              <a:custGeom>
                <a:avLst/>
                <a:gdLst>
                  <a:gd name="T0" fmla="*/ 0 w 6"/>
                  <a:gd name="T1" fmla="*/ 0 h 50"/>
                  <a:gd name="T2" fmla="*/ 0 w 6"/>
                  <a:gd name="T3" fmla="*/ 0 h 50"/>
                  <a:gd name="T4" fmla="*/ 0 w 6"/>
                  <a:gd name="T5" fmla="*/ 0 h 50"/>
                  <a:gd name="T6" fmla="*/ 0 w 6"/>
                  <a:gd name="T7" fmla="*/ 0 h 50"/>
                  <a:gd name="T8" fmla="*/ 0 w 6"/>
                  <a:gd name="T9" fmla="*/ 0 h 50"/>
                  <a:gd name="T10" fmla="*/ 0 w 6"/>
                  <a:gd name="T11" fmla="*/ 0 h 50"/>
                  <a:gd name="T12" fmla="*/ 0 w 6"/>
                  <a:gd name="T13" fmla="*/ 0 h 50"/>
                  <a:gd name="T14" fmla="*/ 0 w 6"/>
                  <a:gd name="T15" fmla="*/ 0 h 50"/>
                  <a:gd name="T16" fmla="*/ 0 w 6"/>
                  <a:gd name="T17" fmla="*/ 0 h 50"/>
                  <a:gd name="T18" fmla="*/ 0 w 6"/>
                  <a:gd name="T19" fmla="*/ 0 h 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50"/>
                  <a:gd name="T32" fmla="*/ 6 w 6"/>
                  <a:gd name="T33" fmla="*/ 50 h 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50">
                    <a:moveTo>
                      <a:pt x="0" y="46"/>
                    </a:moveTo>
                    <a:lnTo>
                      <a:pt x="2" y="46"/>
                    </a:lnTo>
                    <a:lnTo>
                      <a:pt x="2" y="50"/>
                    </a:lnTo>
                    <a:lnTo>
                      <a:pt x="6" y="46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44" name="Line 1442"/>
              <p:cNvSpPr>
                <a:spLocks noChangeShapeType="1"/>
              </p:cNvSpPr>
              <p:nvPr/>
            </p:nvSpPr>
            <p:spPr bwMode="auto">
              <a:xfrm>
                <a:off x="3465" y="199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45" name="Freeform 1443"/>
              <p:cNvSpPr>
                <a:spLocks/>
              </p:cNvSpPr>
              <p:nvPr/>
            </p:nvSpPr>
            <p:spPr bwMode="auto">
              <a:xfrm>
                <a:off x="3465" y="1995"/>
                <a:ext cx="61" cy="2"/>
              </a:xfrm>
              <a:custGeom>
                <a:avLst/>
                <a:gdLst>
                  <a:gd name="T0" fmla="*/ 0 w 181"/>
                  <a:gd name="T1" fmla="*/ 0 h 7"/>
                  <a:gd name="T2" fmla="*/ 0 w 181"/>
                  <a:gd name="T3" fmla="*/ 0 h 7"/>
                  <a:gd name="T4" fmla="*/ 0 w 181"/>
                  <a:gd name="T5" fmla="*/ 0 h 7"/>
                  <a:gd name="T6" fmla="*/ 0 w 181"/>
                  <a:gd name="T7" fmla="*/ 0 h 7"/>
                  <a:gd name="T8" fmla="*/ 0 w 181"/>
                  <a:gd name="T9" fmla="*/ 0 h 7"/>
                  <a:gd name="T10" fmla="*/ 0 w 181"/>
                  <a:gd name="T11" fmla="*/ 0 h 7"/>
                  <a:gd name="T12" fmla="*/ 0 w 181"/>
                  <a:gd name="T13" fmla="*/ 0 h 7"/>
                  <a:gd name="T14" fmla="*/ 0 w 181"/>
                  <a:gd name="T15" fmla="*/ 0 h 7"/>
                  <a:gd name="T16" fmla="*/ 0 w 181"/>
                  <a:gd name="T17" fmla="*/ 0 h 7"/>
                  <a:gd name="T18" fmla="*/ 0 w 181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1"/>
                  <a:gd name="T31" fmla="*/ 0 h 7"/>
                  <a:gd name="T32" fmla="*/ 181 w 181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1" h="7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175" y="7"/>
                    </a:lnTo>
                    <a:lnTo>
                      <a:pt x="178" y="7"/>
                    </a:lnTo>
                    <a:lnTo>
                      <a:pt x="181" y="4"/>
                    </a:lnTo>
                    <a:lnTo>
                      <a:pt x="178" y="0"/>
                    </a:lnTo>
                    <a:lnTo>
                      <a:pt x="17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46" name="Line 1444"/>
              <p:cNvSpPr>
                <a:spLocks noChangeShapeType="1"/>
              </p:cNvSpPr>
              <p:nvPr/>
            </p:nvSpPr>
            <p:spPr bwMode="auto">
              <a:xfrm>
                <a:off x="3525" y="199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47" name="Freeform 1445"/>
              <p:cNvSpPr>
                <a:spLocks/>
              </p:cNvSpPr>
              <p:nvPr/>
            </p:nvSpPr>
            <p:spPr bwMode="auto">
              <a:xfrm>
                <a:off x="3514" y="1995"/>
                <a:ext cx="12" cy="2"/>
              </a:xfrm>
              <a:custGeom>
                <a:avLst/>
                <a:gdLst>
                  <a:gd name="T0" fmla="*/ 0 w 37"/>
                  <a:gd name="T1" fmla="*/ 0 h 7"/>
                  <a:gd name="T2" fmla="*/ 0 w 37"/>
                  <a:gd name="T3" fmla="*/ 0 h 7"/>
                  <a:gd name="T4" fmla="*/ 0 w 37"/>
                  <a:gd name="T5" fmla="*/ 0 h 7"/>
                  <a:gd name="T6" fmla="*/ 0 w 37"/>
                  <a:gd name="T7" fmla="*/ 0 h 7"/>
                  <a:gd name="T8" fmla="*/ 0 w 37"/>
                  <a:gd name="T9" fmla="*/ 0 h 7"/>
                  <a:gd name="T10" fmla="*/ 0 w 37"/>
                  <a:gd name="T11" fmla="*/ 0 h 7"/>
                  <a:gd name="T12" fmla="*/ 0 w 37"/>
                  <a:gd name="T13" fmla="*/ 0 h 7"/>
                  <a:gd name="T14" fmla="*/ 0 w 37"/>
                  <a:gd name="T15" fmla="*/ 0 h 7"/>
                  <a:gd name="T16" fmla="*/ 0 w 37"/>
                  <a:gd name="T17" fmla="*/ 0 h 7"/>
                  <a:gd name="T18" fmla="*/ 0 w 37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7"/>
                  <a:gd name="T31" fmla="*/ 0 h 7"/>
                  <a:gd name="T32" fmla="*/ 37 w 37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7" h="7">
                    <a:moveTo>
                      <a:pt x="34" y="7"/>
                    </a:moveTo>
                    <a:lnTo>
                      <a:pt x="34" y="7"/>
                    </a:lnTo>
                    <a:lnTo>
                      <a:pt x="37" y="4"/>
                    </a:lnTo>
                    <a:lnTo>
                      <a:pt x="3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34" y="7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48" name="Line 1446"/>
              <p:cNvSpPr>
                <a:spLocks noChangeShapeType="1"/>
              </p:cNvSpPr>
              <p:nvPr/>
            </p:nvSpPr>
            <p:spPr bwMode="auto">
              <a:xfrm>
                <a:off x="3515" y="199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49" name="Freeform 1447"/>
              <p:cNvSpPr>
                <a:spLocks/>
              </p:cNvSpPr>
              <p:nvPr/>
            </p:nvSpPr>
            <p:spPr bwMode="auto">
              <a:xfrm>
                <a:off x="3514" y="1995"/>
                <a:ext cx="60" cy="2"/>
              </a:xfrm>
              <a:custGeom>
                <a:avLst/>
                <a:gdLst>
                  <a:gd name="T0" fmla="*/ 0 w 179"/>
                  <a:gd name="T1" fmla="*/ 0 h 7"/>
                  <a:gd name="T2" fmla="*/ 0 w 179"/>
                  <a:gd name="T3" fmla="*/ 0 h 7"/>
                  <a:gd name="T4" fmla="*/ 0 w 179"/>
                  <a:gd name="T5" fmla="*/ 0 h 7"/>
                  <a:gd name="T6" fmla="*/ 0 w 179"/>
                  <a:gd name="T7" fmla="*/ 0 h 7"/>
                  <a:gd name="T8" fmla="*/ 0 w 179"/>
                  <a:gd name="T9" fmla="*/ 0 h 7"/>
                  <a:gd name="T10" fmla="*/ 0 w 179"/>
                  <a:gd name="T11" fmla="*/ 0 h 7"/>
                  <a:gd name="T12" fmla="*/ 0 w 179"/>
                  <a:gd name="T13" fmla="*/ 0 h 7"/>
                  <a:gd name="T14" fmla="*/ 0 w 179"/>
                  <a:gd name="T15" fmla="*/ 0 h 7"/>
                  <a:gd name="T16" fmla="*/ 0 w 179"/>
                  <a:gd name="T17" fmla="*/ 0 h 7"/>
                  <a:gd name="T18" fmla="*/ 0 w 179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7"/>
                  <a:gd name="T32" fmla="*/ 179 w 179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7">
                    <a:moveTo>
                      <a:pt x="4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74" y="7"/>
                    </a:lnTo>
                    <a:lnTo>
                      <a:pt x="179" y="7"/>
                    </a:lnTo>
                    <a:lnTo>
                      <a:pt x="179" y="4"/>
                    </a:lnTo>
                    <a:lnTo>
                      <a:pt x="179" y="0"/>
                    </a:lnTo>
                    <a:lnTo>
                      <a:pt x="176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50" name="Line 1448"/>
              <p:cNvSpPr>
                <a:spLocks noChangeShapeType="1"/>
              </p:cNvSpPr>
              <p:nvPr/>
            </p:nvSpPr>
            <p:spPr bwMode="auto">
              <a:xfrm>
                <a:off x="3573" y="199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51" name="Freeform 1449"/>
              <p:cNvSpPr>
                <a:spLocks/>
              </p:cNvSpPr>
              <p:nvPr/>
            </p:nvSpPr>
            <p:spPr bwMode="auto">
              <a:xfrm>
                <a:off x="3573" y="1983"/>
                <a:ext cx="1" cy="14"/>
              </a:xfrm>
              <a:custGeom>
                <a:avLst/>
                <a:gdLst>
                  <a:gd name="T0" fmla="*/ 0 w 5"/>
                  <a:gd name="T1" fmla="*/ 0 h 52"/>
                  <a:gd name="T2" fmla="*/ 0 w 5"/>
                  <a:gd name="T3" fmla="*/ 0 h 52"/>
                  <a:gd name="T4" fmla="*/ 0 w 5"/>
                  <a:gd name="T5" fmla="*/ 0 h 52"/>
                  <a:gd name="T6" fmla="*/ 0 w 5"/>
                  <a:gd name="T7" fmla="*/ 0 h 52"/>
                  <a:gd name="T8" fmla="*/ 0 w 5"/>
                  <a:gd name="T9" fmla="*/ 0 h 52"/>
                  <a:gd name="T10" fmla="*/ 0 w 5"/>
                  <a:gd name="T11" fmla="*/ 0 h 52"/>
                  <a:gd name="T12" fmla="*/ 0 w 5"/>
                  <a:gd name="T13" fmla="*/ 0 h 52"/>
                  <a:gd name="T14" fmla="*/ 0 w 5"/>
                  <a:gd name="T15" fmla="*/ 0 h 52"/>
                  <a:gd name="T16" fmla="*/ 0 w 5"/>
                  <a:gd name="T17" fmla="*/ 0 h 52"/>
                  <a:gd name="T18" fmla="*/ 0 w 5"/>
                  <a:gd name="T19" fmla="*/ 0 h 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52"/>
                  <a:gd name="T32" fmla="*/ 5 w 5"/>
                  <a:gd name="T33" fmla="*/ 52 h 5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52">
                    <a:moveTo>
                      <a:pt x="0" y="49"/>
                    </a:moveTo>
                    <a:lnTo>
                      <a:pt x="0" y="52"/>
                    </a:lnTo>
                    <a:lnTo>
                      <a:pt x="2" y="52"/>
                    </a:lnTo>
                    <a:lnTo>
                      <a:pt x="5" y="52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52" name="Line 1450"/>
              <p:cNvSpPr>
                <a:spLocks noChangeShapeType="1"/>
              </p:cNvSpPr>
              <p:nvPr/>
            </p:nvSpPr>
            <p:spPr bwMode="auto">
              <a:xfrm>
                <a:off x="3573" y="1983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53" name="Freeform 1451"/>
              <p:cNvSpPr>
                <a:spLocks/>
              </p:cNvSpPr>
              <p:nvPr/>
            </p:nvSpPr>
            <p:spPr bwMode="auto">
              <a:xfrm>
                <a:off x="3573" y="1983"/>
                <a:ext cx="5" cy="1"/>
              </a:xfrm>
              <a:custGeom>
                <a:avLst/>
                <a:gdLst>
                  <a:gd name="T0" fmla="*/ 0 w 16"/>
                  <a:gd name="T1" fmla="*/ 0 h 2"/>
                  <a:gd name="T2" fmla="*/ 0 w 16"/>
                  <a:gd name="T3" fmla="*/ 0 h 2"/>
                  <a:gd name="T4" fmla="*/ 0 w 16"/>
                  <a:gd name="T5" fmla="*/ 1 h 2"/>
                  <a:gd name="T6" fmla="*/ 0 w 16"/>
                  <a:gd name="T7" fmla="*/ 1 h 2"/>
                  <a:gd name="T8" fmla="*/ 0 w 16"/>
                  <a:gd name="T9" fmla="*/ 1 h 2"/>
                  <a:gd name="T10" fmla="*/ 0 w 16"/>
                  <a:gd name="T11" fmla="*/ 1 h 2"/>
                  <a:gd name="T12" fmla="*/ 0 w 16"/>
                  <a:gd name="T13" fmla="*/ 1 h 2"/>
                  <a:gd name="T14" fmla="*/ 0 w 16"/>
                  <a:gd name="T15" fmla="*/ 0 h 2"/>
                  <a:gd name="T16" fmla="*/ 0 w 16"/>
                  <a:gd name="T17" fmla="*/ 0 h 2"/>
                  <a:gd name="T18" fmla="*/ 0 w 16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"/>
                  <a:gd name="T31" fmla="*/ 0 h 2"/>
                  <a:gd name="T32" fmla="*/ 16 w 16"/>
                  <a:gd name="T33" fmla="*/ 2 h 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7" y="2"/>
                    </a:lnTo>
                    <a:lnTo>
                      <a:pt x="13" y="2"/>
                    </a:lnTo>
                    <a:lnTo>
                      <a:pt x="16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54" name="Line 1452"/>
              <p:cNvSpPr>
                <a:spLocks noChangeShapeType="1"/>
              </p:cNvSpPr>
              <p:nvPr/>
            </p:nvSpPr>
            <p:spPr bwMode="auto">
              <a:xfrm>
                <a:off x="3576" y="1984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55" name="Freeform 1453"/>
              <p:cNvSpPr>
                <a:spLocks/>
              </p:cNvSpPr>
              <p:nvPr/>
            </p:nvSpPr>
            <p:spPr bwMode="auto">
              <a:xfrm>
                <a:off x="3576" y="1970"/>
                <a:ext cx="1" cy="14"/>
              </a:xfrm>
              <a:custGeom>
                <a:avLst/>
                <a:gdLst>
                  <a:gd name="T0" fmla="*/ 0 w 2"/>
                  <a:gd name="T1" fmla="*/ 0 h 52"/>
                  <a:gd name="T2" fmla="*/ 0 w 2"/>
                  <a:gd name="T3" fmla="*/ 0 h 52"/>
                  <a:gd name="T4" fmla="*/ 1 w 2"/>
                  <a:gd name="T5" fmla="*/ 0 h 52"/>
                  <a:gd name="T6" fmla="*/ 1 w 2"/>
                  <a:gd name="T7" fmla="*/ 0 h 52"/>
                  <a:gd name="T8" fmla="*/ 1 w 2"/>
                  <a:gd name="T9" fmla="*/ 0 h 52"/>
                  <a:gd name="T10" fmla="*/ 1 w 2"/>
                  <a:gd name="T11" fmla="*/ 0 h 52"/>
                  <a:gd name="T12" fmla="*/ 1 w 2"/>
                  <a:gd name="T13" fmla="*/ 0 h 52"/>
                  <a:gd name="T14" fmla="*/ 0 w 2"/>
                  <a:gd name="T15" fmla="*/ 0 h 52"/>
                  <a:gd name="T16" fmla="*/ 0 w 2"/>
                  <a:gd name="T17" fmla="*/ 0 h 52"/>
                  <a:gd name="T18" fmla="*/ 0 w 2"/>
                  <a:gd name="T19" fmla="*/ 0 h 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"/>
                  <a:gd name="T31" fmla="*/ 0 h 52"/>
                  <a:gd name="T32" fmla="*/ 2 w 2"/>
                  <a:gd name="T33" fmla="*/ 52 h 5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" h="52">
                    <a:moveTo>
                      <a:pt x="0" y="48"/>
                    </a:moveTo>
                    <a:lnTo>
                      <a:pt x="0" y="48"/>
                    </a:lnTo>
                    <a:lnTo>
                      <a:pt x="2" y="52"/>
                    </a:lnTo>
                    <a:lnTo>
                      <a:pt x="2" y="48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56" name="Line 1454"/>
              <p:cNvSpPr>
                <a:spLocks noChangeShapeType="1"/>
              </p:cNvSpPr>
              <p:nvPr/>
            </p:nvSpPr>
            <p:spPr bwMode="auto">
              <a:xfrm>
                <a:off x="3577" y="197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57" name="Freeform 1455"/>
              <p:cNvSpPr>
                <a:spLocks/>
              </p:cNvSpPr>
              <p:nvPr/>
            </p:nvSpPr>
            <p:spPr bwMode="auto">
              <a:xfrm>
                <a:off x="3576" y="1970"/>
                <a:ext cx="159" cy="1"/>
              </a:xfrm>
              <a:custGeom>
                <a:avLst/>
                <a:gdLst>
                  <a:gd name="T0" fmla="*/ 0 w 467"/>
                  <a:gd name="T1" fmla="*/ 0 h 2"/>
                  <a:gd name="T2" fmla="*/ 0 w 467"/>
                  <a:gd name="T3" fmla="*/ 0 h 2"/>
                  <a:gd name="T4" fmla="*/ 0 w 467"/>
                  <a:gd name="T5" fmla="*/ 1 h 2"/>
                  <a:gd name="T6" fmla="*/ 0 w 467"/>
                  <a:gd name="T7" fmla="*/ 1 h 2"/>
                  <a:gd name="T8" fmla="*/ 0 w 467"/>
                  <a:gd name="T9" fmla="*/ 1 h 2"/>
                  <a:gd name="T10" fmla="*/ 0 w 467"/>
                  <a:gd name="T11" fmla="*/ 1 h 2"/>
                  <a:gd name="T12" fmla="*/ 0 w 467"/>
                  <a:gd name="T13" fmla="*/ 1 h 2"/>
                  <a:gd name="T14" fmla="*/ 0 w 467"/>
                  <a:gd name="T15" fmla="*/ 0 h 2"/>
                  <a:gd name="T16" fmla="*/ 0 w 467"/>
                  <a:gd name="T17" fmla="*/ 0 h 2"/>
                  <a:gd name="T18" fmla="*/ 0 w 467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67"/>
                  <a:gd name="T31" fmla="*/ 0 h 2"/>
                  <a:gd name="T32" fmla="*/ 467 w 467"/>
                  <a:gd name="T33" fmla="*/ 2 h 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67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461" y="2"/>
                    </a:lnTo>
                    <a:lnTo>
                      <a:pt x="467" y="2"/>
                    </a:lnTo>
                    <a:lnTo>
                      <a:pt x="467" y="0"/>
                    </a:lnTo>
                    <a:lnTo>
                      <a:pt x="46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58" name="Line 1456"/>
              <p:cNvSpPr>
                <a:spLocks noChangeShapeType="1"/>
              </p:cNvSpPr>
              <p:nvPr/>
            </p:nvSpPr>
            <p:spPr bwMode="auto">
              <a:xfrm>
                <a:off x="3733" y="197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59" name="Freeform 1457"/>
              <p:cNvSpPr>
                <a:spLocks/>
              </p:cNvSpPr>
              <p:nvPr/>
            </p:nvSpPr>
            <p:spPr bwMode="auto">
              <a:xfrm>
                <a:off x="3733" y="1955"/>
                <a:ext cx="2" cy="17"/>
              </a:xfrm>
              <a:custGeom>
                <a:avLst/>
                <a:gdLst>
                  <a:gd name="T0" fmla="*/ 0 w 6"/>
                  <a:gd name="T1" fmla="*/ 0 h 60"/>
                  <a:gd name="T2" fmla="*/ 0 w 6"/>
                  <a:gd name="T3" fmla="*/ 0 h 60"/>
                  <a:gd name="T4" fmla="*/ 0 w 6"/>
                  <a:gd name="T5" fmla="*/ 0 h 60"/>
                  <a:gd name="T6" fmla="*/ 0 w 6"/>
                  <a:gd name="T7" fmla="*/ 0 h 60"/>
                  <a:gd name="T8" fmla="*/ 0 w 6"/>
                  <a:gd name="T9" fmla="*/ 0 h 60"/>
                  <a:gd name="T10" fmla="*/ 0 w 6"/>
                  <a:gd name="T11" fmla="*/ 0 h 60"/>
                  <a:gd name="T12" fmla="*/ 0 w 6"/>
                  <a:gd name="T13" fmla="*/ 0 h 60"/>
                  <a:gd name="T14" fmla="*/ 0 w 6"/>
                  <a:gd name="T15" fmla="*/ 0 h 60"/>
                  <a:gd name="T16" fmla="*/ 0 w 6"/>
                  <a:gd name="T17" fmla="*/ 0 h 60"/>
                  <a:gd name="T18" fmla="*/ 0 w 6"/>
                  <a:gd name="T19" fmla="*/ 0 h 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60"/>
                  <a:gd name="T32" fmla="*/ 6 w 6"/>
                  <a:gd name="T33" fmla="*/ 60 h 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60">
                    <a:moveTo>
                      <a:pt x="0" y="56"/>
                    </a:moveTo>
                    <a:lnTo>
                      <a:pt x="4" y="56"/>
                    </a:lnTo>
                    <a:lnTo>
                      <a:pt x="4" y="60"/>
                    </a:lnTo>
                    <a:lnTo>
                      <a:pt x="6" y="56"/>
                    </a:lnTo>
                    <a:lnTo>
                      <a:pt x="6" y="7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7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60" name="Line 1458"/>
              <p:cNvSpPr>
                <a:spLocks noChangeShapeType="1"/>
              </p:cNvSpPr>
              <p:nvPr/>
            </p:nvSpPr>
            <p:spPr bwMode="auto">
              <a:xfrm>
                <a:off x="3734" y="195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61" name="Freeform 1459"/>
              <p:cNvSpPr>
                <a:spLocks/>
              </p:cNvSpPr>
              <p:nvPr/>
            </p:nvSpPr>
            <p:spPr bwMode="auto">
              <a:xfrm>
                <a:off x="3733" y="1955"/>
                <a:ext cx="43" cy="1"/>
              </a:xfrm>
              <a:custGeom>
                <a:avLst/>
                <a:gdLst>
                  <a:gd name="T0" fmla="*/ 0 w 126"/>
                  <a:gd name="T1" fmla="*/ 0 h 4"/>
                  <a:gd name="T2" fmla="*/ 0 w 126"/>
                  <a:gd name="T3" fmla="*/ 0 h 4"/>
                  <a:gd name="T4" fmla="*/ 0 w 126"/>
                  <a:gd name="T5" fmla="*/ 0 h 4"/>
                  <a:gd name="T6" fmla="*/ 0 w 126"/>
                  <a:gd name="T7" fmla="*/ 0 h 4"/>
                  <a:gd name="T8" fmla="*/ 0 w 126"/>
                  <a:gd name="T9" fmla="*/ 0 h 4"/>
                  <a:gd name="T10" fmla="*/ 0 w 126"/>
                  <a:gd name="T11" fmla="*/ 0 h 4"/>
                  <a:gd name="T12" fmla="*/ 0 w 126"/>
                  <a:gd name="T13" fmla="*/ 0 h 4"/>
                  <a:gd name="T14" fmla="*/ 0 w 126"/>
                  <a:gd name="T15" fmla="*/ 0 h 4"/>
                  <a:gd name="T16" fmla="*/ 0 w 126"/>
                  <a:gd name="T17" fmla="*/ 0 h 4"/>
                  <a:gd name="T18" fmla="*/ 0 w 126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6"/>
                  <a:gd name="T31" fmla="*/ 0 h 4"/>
                  <a:gd name="T32" fmla="*/ 126 w 126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6" h="4"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121" y="4"/>
                    </a:lnTo>
                    <a:lnTo>
                      <a:pt x="126" y="4"/>
                    </a:lnTo>
                    <a:lnTo>
                      <a:pt x="126" y="0"/>
                    </a:lnTo>
                    <a:lnTo>
                      <a:pt x="121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62" name="Line 1460"/>
              <p:cNvSpPr>
                <a:spLocks noChangeShapeType="1"/>
              </p:cNvSpPr>
              <p:nvPr/>
            </p:nvSpPr>
            <p:spPr bwMode="auto">
              <a:xfrm>
                <a:off x="3774" y="195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63" name="Freeform 1461"/>
              <p:cNvSpPr>
                <a:spLocks/>
              </p:cNvSpPr>
              <p:nvPr/>
            </p:nvSpPr>
            <p:spPr bwMode="auto">
              <a:xfrm>
                <a:off x="3774" y="1940"/>
                <a:ext cx="2" cy="17"/>
              </a:xfrm>
              <a:custGeom>
                <a:avLst/>
                <a:gdLst>
                  <a:gd name="T0" fmla="*/ 0 w 5"/>
                  <a:gd name="T1" fmla="*/ 0 h 61"/>
                  <a:gd name="T2" fmla="*/ 0 w 5"/>
                  <a:gd name="T3" fmla="*/ 0 h 61"/>
                  <a:gd name="T4" fmla="*/ 0 w 5"/>
                  <a:gd name="T5" fmla="*/ 0 h 61"/>
                  <a:gd name="T6" fmla="*/ 0 w 5"/>
                  <a:gd name="T7" fmla="*/ 0 h 61"/>
                  <a:gd name="T8" fmla="*/ 0 w 5"/>
                  <a:gd name="T9" fmla="*/ 0 h 61"/>
                  <a:gd name="T10" fmla="*/ 0 w 5"/>
                  <a:gd name="T11" fmla="*/ 0 h 61"/>
                  <a:gd name="T12" fmla="*/ 0 w 5"/>
                  <a:gd name="T13" fmla="*/ 0 h 61"/>
                  <a:gd name="T14" fmla="*/ 0 w 5"/>
                  <a:gd name="T15" fmla="*/ 0 h 61"/>
                  <a:gd name="T16" fmla="*/ 0 w 5"/>
                  <a:gd name="T17" fmla="*/ 0 h 61"/>
                  <a:gd name="T18" fmla="*/ 0 w 5"/>
                  <a:gd name="T19" fmla="*/ 0 h 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61"/>
                  <a:gd name="T32" fmla="*/ 5 w 5"/>
                  <a:gd name="T33" fmla="*/ 61 h 6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61">
                    <a:moveTo>
                      <a:pt x="0" y="58"/>
                    </a:moveTo>
                    <a:lnTo>
                      <a:pt x="0" y="58"/>
                    </a:lnTo>
                    <a:lnTo>
                      <a:pt x="3" y="61"/>
                    </a:lnTo>
                    <a:lnTo>
                      <a:pt x="5" y="58"/>
                    </a:lnTo>
                    <a:lnTo>
                      <a:pt x="5" y="6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64" name="Line 1462"/>
              <p:cNvSpPr>
                <a:spLocks noChangeShapeType="1"/>
              </p:cNvSpPr>
              <p:nvPr/>
            </p:nvSpPr>
            <p:spPr bwMode="auto">
              <a:xfrm>
                <a:off x="3775" y="194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65" name="Freeform 1463"/>
              <p:cNvSpPr>
                <a:spLocks/>
              </p:cNvSpPr>
              <p:nvPr/>
            </p:nvSpPr>
            <p:spPr bwMode="auto">
              <a:xfrm>
                <a:off x="3774" y="1940"/>
                <a:ext cx="63" cy="2"/>
              </a:xfrm>
              <a:custGeom>
                <a:avLst/>
                <a:gdLst>
                  <a:gd name="T0" fmla="*/ 0 w 184"/>
                  <a:gd name="T1" fmla="*/ 0 h 6"/>
                  <a:gd name="T2" fmla="*/ 0 w 184"/>
                  <a:gd name="T3" fmla="*/ 0 h 6"/>
                  <a:gd name="T4" fmla="*/ 0 w 184"/>
                  <a:gd name="T5" fmla="*/ 0 h 6"/>
                  <a:gd name="T6" fmla="*/ 0 w 184"/>
                  <a:gd name="T7" fmla="*/ 0 h 6"/>
                  <a:gd name="T8" fmla="*/ 0 w 184"/>
                  <a:gd name="T9" fmla="*/ 0 h 6"/>
                  <a:gd name="T10" fmla="*/ 0 w 184"/>
                  <a:gd name="T11" fmla="*/ 0 h 6"/>
                  <a:gd name="T12" fmla="*/ 0 w 184"/>
                  <a:gd name="T13" fmla="*/ 0 h 6"/>
                  <a:gd name="T14" fmla="*/ 0 w 184"/>
                  <a:gd name="T15" fmla="*/ 0 h 6"/>
                  <a:gd name="T16" fmla="*/ 0 w 184"/>
                  <a:gd name="T17" fmla="*/ 0 h 6"/>
                  <a:gd name="T18" fmla="*/ 0 w 184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4"/>
                  <a:gd name="T31" fmla="*/ 0 h 6"/>
                  <a:gd name="T32" fmla="*/ 184 w 184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4" h="6">
                    <a:moveTo>
                      <a:pt x="3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178" y="6"/>
                    </a:lnTo>
                    <a:lnTo>
                      <a:pt x="184" y="6"/>
                    </a:lnTo>
                    <a:lnTo>
                      <a:pt x="184" y="2"/>
                    </a:lnTo>
                    <a:lnTo>
                      <a:pt x="18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66" name="Line 1464"/>
              <p:cNvSpPr>
                <a:spLocks noChangeShapeType="1"/>
              </p:cNvSpPr>
              <p:nvPr/>
            </p:nvSpPr>
            <p:spPr bwMode="auto">
              <a:xfrm>
                <a:off x="3835" y="194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67" name="Freeform 1465"/>
              <p:cNvSpPr>
                <a:spLocks/>
              </p:cNvSpPr>
              <p:nvPr/>
            </p:nvSpPr>
            <p:spPr bwMode="auto">
              <a:xfrm>
                <a:off x="3835" y="1926"/>
                <a:ext cx="2" cy="16"/>
              </a:xfrm>
              <a:custGeom>
                <a:avLst/>
                <a:gdLst>
                  <a:gd name="T0" fmla="*/ 0 w 6"/>
                  <a:gd name="T1" fmla="*/ 0 h 58"/>
                  <a:gd name="T2" fmla="*/ 0 w 6"/>
                  <a:gd name="T3" fmla="*/ 0 h 58"/>
                  <a:gd name="T4" fmla="*/ 0 w 6"/>
                  <a:gd name="T5" fmla="*/ 0 h 58"/>
                  <a:gd name="T6" fmla="*/ 0 w 6"/>
                  <a:gd name="T7" fmla="*/ 0 h 58"/>
                  <a:gd name="T8" fmla="*/ 0 w 6"/>
                  <a:gd name="T9" fmla="*/ 0 h 58"/>
                  <a:gd name="T10" fmla="*/ 0 w 6"/>
                  <a:gd name="T11" fmla="*/ 0 h 58"/>
                  <a:gd name="T12" fmla="*/ 0 w 6"/>
                  <a:gd name="T13" fmla="*/ 0 h 58"/>
                  <a:gd name="T14" fmla="*/ 0 w 6"/>
                  <a:gd name="T15" fmla="*/ 0 h 58"/>
                  <a:gd name="T16" fmla="*/ 0 w 6"/>
                  <a:gd name="T17" fmla="*/ 0 h 58"/>
                  <a:gd name="T18" fmla="*/ 0 w 6"/>
                  <a:gd name="T19" fmla="*/ 0 h 5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58"/>
                  <a:gd name="T32" fmla="*/ 6 w 6"/>
                  <a:gd name="T33" fmla="*/ 58 h 5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58">
                    <a:moveTo>
                      <a:pt x="0" y="54"/>
                    </a:moveTo>
                    <a:lnTo>
                      <a:pt x="0" y="58"/>
                    </a:lnTo>
                    <a:lnTo>
                      <a:pt x="2" y="58"/>
                    </a:lnTo>
                    <a:lnTo>
                      <a:pt x="6" y="58"/>
                    </a:lnTo>
                    <a:lnTo>
                      <a:pt x="6" y="5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68" name="Line 1466"/>
              <p:cNvSpPr>
                <a:spLocks noChangeShapeType="1"/>
              </p:cNvSpPr>
              <p:nvPr/>
            </p:nvSpPr>
            <p:spPr bwMode="auto">
              <a:xfrm>
                <a:off x="3835" y="1926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69" name="Freeform 1467"/>
              <p:cNvSpPr>
                <a:spLocks/>
              </p:cNvSpPr>
              <p:nvPr/>
            </p:nvSpPr>
            <p:spPr bwMode="auto">
              <a:xfrm>
                <a:off x="3835" y="1926"/>
                <a:ext cx="119" cy="0"/>
              </a:xfrm>
              <a:custGeom>
                <a:avLst/>
                <a:gdLst>
                  <a:gd name="T0" fmla="*/ 0 w 351"/>
                  <a:gd name="T1" fmla="*/ 0 h 2"/>
                  <a:gd name="T2" fmla="*/ 0 w 351"/>
                  <a:gd name="T3" fmla="*/ 0 h 2"/>
                  <a:gd name="T4" fmla="*/ 0 w 351"/>
                  <a:gd name="T5" fmla="*/ 0 h 2"/>
                  <a:gd name="T6" fmla="*/ 0 w 351"/>
                  <a:gd name="T7" fmla="*/ 0 h 2"/>
                  <a:gd name="T8" fmla="*/ 0 w 351"/>
                  <a:gd name="T9" fmla="*/ 0 h 2"/>
                  <a:gd name="T10" fmla="*/ 0 w 351"/>
                  <a:gd name="T11" fmla="*/ 0 h 2"/>
                  <a:gd name="T12" fmla="*/ 0 w 351"/>
                  <a:gd name="T13" fmla="*/ 0 h 2"/>
                  <a:gd name="T14" fmla="*/ 0 w 351"/>
                  <a:gd name="T15" fmla="*/ 0 h 2"/>
                  <a:gd name="T16" fmla="*/ 0 w 351"/>
                  <a:gd name="T17" fmla="*/ 0 h 2"/>
                  <a:gd name="T18" fmla="*/ 0 w 351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51"/>
                  <a:gd name="T31" fmla="*/ 0 h 2"/>
                  <a:gd name="T32" fmla="*/ 351 w 351"/>
                  <a:gd name="T33" fmla="*/ 0 h 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51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45" y="2"/>
                    </a:lnTo>
                    <a:lnTo>
                      <a:pt x="351" y="2"/>
                    </a:lnTo>
                    <a:lnTo>
                      <a:pt x="351" y="0"/>
                    </a:lnTo>
                    <a:lnTo>
                      <a:pt x="347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70" name="Line 1468"/>
              <p:cNvSpPr>
                <a:spLocks noChangeShapeType="1"/>
              </p:cNvSpPr>
              <p:nvPr/>
            </p:nvSpPr>
            <p:spPr bwMode="auto">
              <a:xfrm>
                <a:off x="3952" y="192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71" name="Freeform 1469"/>
              <p:cNvSpPr>
                <a:spLocks/>
              </p:cNvSpPr>
              <p:nvPr/>
            </p:nvSpPr>
            <p:spPr bwMode="auto">
              <a:xfrm>
                <a:off x="3952" y="1909"/>
                <a:ext cx="2" cy="18"/>
              </a:xfrm>
              <a:custGeom>
                <a:avLst/>
                <a:gdLst>
                  <a:gd name="T0" fmla="*/ 0 w 6"/>
                  <a:gd name="T1" fmla="*/ 0 h 67"/>
                  <a:gd name="T2" fmla="*/ 0 w 6"/>
                  <a:gd name="T3" fmla="*/ 0 h 67"/>
                  <a:gd name="T4" fmla="*/ 0 w 6"/>
                  <a:gd name="T5" fmla="*/ 0 h 67"/>
                  <a:gd name="T6" fmla="*/ 0 w 6"/>
                  <a:gd name="T7" fmla="*/ 0 h 67"/>
                  <a:gd name="T8" fmla="*/ 0 w 6"/>
                  <a:gd name="T9" fmla="*/ 0 h 67"/>
                  <a:gd name="T10" fmla="*/ 0 w 6"/>
                  <a:gd name="T11" fmla="*/ 0 h 67"/>
                  <a:gd name="T12" fmla="*/ 0 w 6"/>
                  <a:gd name="T13" fmla="*/ 0 h 67"/>
                  <a:gd name="T14" fmla="*/ 0 w 6"/>
                  <a:gd name="T15" fmla="*/ 0 h 67"/>
                  <a:gd name="T16" fmla="*/ 0 w 6"/>
                  <a:gd name="T17" fmla="*/ 0 h 67"/>
                  <a:gd name="T18" fmla="*/ 0 w 6"/>
                  <a:gd name="T19" fmla="*/ 0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67"/>
                  <a:gd name="T32" fmla="*/ 6 w 6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67">
                    <a:moveTo>
                      <a:pt x="0" y="64"/>
                    </a:moveTo>
                    <a:lnTo>
                      <a:pt x="2" y="64"/>
                    </a:lnTo>
                    <a:lnTo>
                      <a:pt x="2" y="67"/>
                    </a:lnTo>
                    <a:lnTo>
                      <a:pt x="6" y="64"/>
                    </a:lnTo>
                    <a:lnTo>
                      <a:pt x="6" y="6"/>
                    </a:lnTo>
                    <a:lnTo>
                      <a:pt x="6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72" name="Line 1470"/>
              <p:cNvSpPr>
                <a:spLocks noChangeShapeType="1"/>
              </p:cNvSpPr>
              <p:nvPr/>
            </p:nvSpPr>
            <p:spPr bwMode="auto">
              <a:xfrm>
                <a:off x="3952" y="190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73" name="Freeform 1471"/>
              <p:cNvSpPr>
                <a:spLocks/>
              </p:cNvSpPr>
              <p:nvPr/>
            </p:nvSpPr>
            <p:spPr bwMode="auto">
              <a:xfrm>
                <a:off x="3952" y="1909"/>
                <a:ext cx="29" cy="2"/>
              </a:xfrm>
              <a:custGeom>
                <a:avLst/>
                <a:gdLst>
                  <a:gd name="T0" fmla="*/ 0 w 85"/>
                  <a:gd name="T1" fmla="*/ 0 h 6"/>
                  <a:gd name="T2" fmla="*/ 0 w 85"/>
                  <a:gd name="T3" fmla="*/ 0 h 6"/>
                  <a:gd name="T4" fmla="*/ 0 w 85"/>
                  <a:gd name="T5" fmla="*/ 0 h 6"/>
                  <a:gd name="T6" fmla="*/ 0 w 85"/>
                  <a:gd name="T7" fmla="*/ 0 h 6"/>
                  <a:gd name="T8" fmla="*/ 0 w 85"/>
                  <a:gd name="T9" fmla="*/ 0 h 6"/>
                  <a:gd name="T10" fmla="*/ 0 w 85"/>
                  <a:gd name="T11" fmla="*/ 0 h 6"/>
                  <a:gd name="T12" fmla="*/ 0 w 85"/>
                  <a:gd name="T13" fmla="*/ 0 h 6"/>
                  <a:gd name="T14" fmla="*/ 0 w 85"/>
                  <a:gd name="T15" fmla="*/ 0 h 6"/>
                  <a:gd name="T16" fmla="*/ 0 w 85"/>
                  <a:gd name="T17" fmla="*/ 0 h 6"/>
                  <a:gd name="T18" fmla="*/ 0 w 8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5"/>
                  <a:gd name="T31" fmla="*/ 0 h 6"/>
                  <a:gd name="T32" fmla="*/ 85 w 8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5" h="6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80" y="6"/>
                    </a:lnTo>
                    <a:lnTo>
                      <a:pt x="85" y="6"/>
                    </a:lnTo>
                    <a:lnTo>
                      <a:pt x="85" y="2"/>
                    </a:lnTo>
                    <a:lnTo>
                      <a:pt x="8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74" name="Line 1472"/>
              <p:cNvSpPr>
                <a:spLocks noChangeShapeType="1"/>
              </p:cNvSpPr>
              <p:nvPr/>
            </p:nvSpPr>
            <p:spPr bwMode="auto">
              <a:xfrm>
                <a:off x="3979" y="190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75" name="Freeform 1473"/>
              <p:cNvSpPr>
                <a:spLocks/>
              </p:cNvSpPr>
              <p:nvPr/>
            </p:nvSpPr>
            <p:spPr bwMode="auto">
              <a:xfrm>
                <a:off x="3979" y="1892"/>
                <a:ext cx="2" cy="19"/>
              </a:xfrm>
              <a:custGeom>
                <a:avLst/>
                <a:gdLst>
                  <a:gd name="T0" fmla="*/ 0 w 5"/>
                  <a:gd name="T1" fmla="*/ 0 h 68"/>
                  <a:gd name="T2" fmla="*/ 0 w 5"/>
                  <a:gd name="T3" fmla="*/ 0 h 68"/>
                  <a:gd name="T4" fmla="*/ 0 w 5"/>
                  <a:gd name="T5" fmla="*/ 0 h 68"/>
                  <a:gd name="T6" fmla="*/ 0 w 5"/>
                  <a:gd name="T7" fmla="*/ 0 h 68"/>
                  <a:gd name="T8" fmla="*/ 0 w 5"/>
                  <a:gd name="T9" fmla="*/ 0 h 68"/>
                  <a:gd name="T10" fmla="*/ 0 w 5"/>
                  <a:gd name="T11" fmla="*/ 0 h 68"/>
                  <a:gd name="T12" fmla="*/ 0 w 5"/>
                  <a:gd name="T13" fmla="*/ 0 h 68"/>
                  <a:gd name="T14" fmla="*/ 0 w 5"/>
                  <a:gd name="T15" fmla="*/ 0 h 68"/>
                  <a:gd name="T16" fmla="*/ 0 w 5"/>
                  <a:gd name="T17" fmla="*/ 0 h 68"/>
                  <a:gd name="T18" fmla="*/ 0 w 5"/>
                  <a:gd name="T19" fmla="*/ 0 h 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68"/>
                  <a:gd name="T32" fmla="*/ 5 w 5"/>
                  <a:gd name="T33" fmla="*/ 68 h 6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68">
                    <a:moveTo>
                      <a:pt x="0" y="64"/>
                    </a:moveTo>
                    <a:lnTo>
                      <a:pt x="2" y="68"/>
                    </a:lnTo>
                    <a:lnTo>
                      <a:pt x="5" y="68"/>
                    </a:lnTo>
                    <a:lnTo>
                      <a:pt x="5" y="10"/>
                    </a:lnTo>
                    <a:lnTo>
                      <a:pt x="5" y="4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76" name="Line 1474"/>
              <p:cNvSpPr>
                <a:spLocks noChangeShapeType="1"/>
              </p:cNvSpPr>
              <p:nvPr/>
            </p:nvSpPr>
            <p:spPr bwMode="auto">
              <a:xfrm>
                <a:off x="3980" y="1892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77" name="Freeform 1475"/>
              <p:cNvSpPr>
                <a:spLocks/>
              </p:cNvSpPr>
              <p:nvPr/>
            </p:nvSpPr>
            <p:spPr bwMode="auto">
              <a:xfrm>
                <a:off x="3979" y="1892"/>
                <a:ext cx="16" cy="1"/>
              </a:xfrm>
              <a:custGeom>
                <a:avLst/>
                <a:gdLst>
                  <a:gd name="T0" fmla="*/ 0 w 46"/>
                  <a:gd name="T1" fmla="*/ 0 h 6"/>
                  <a:gd name="T2" fmla="*/ 0 w 46"/>
                  <a:gd name="T3" fmla="*/ 0 h 6"/>
                  <a:gd name="T4" fmla="*/ 0 w 46"/>
                  <a:gd name="T5" fmla="*/ 0 h 6"/>
                  <a:gd name="T6" fmla="*/ 0 w 46"/>
                  <a:gd name="T7" fmla="*/ 0 h 6"/>
                  <a:gd name="T8" fmla="*/ 0 w 46"/>
                  <a:gd name="T9" fmla="*/ 0 h 6"/>
                  <a:gd name="T10" fmla="*/ 0 w 46"/>
                  <a:gd name="T11" fmla="*/ 0 h 6"/>
                  <a:gd name="T12" fmla="*/ 0 w 46"/>
                  <a:gd name="T13" fmla="*/ 0 h 6"/>
                  <a:gd name="T14" fmla="*/ 0 w 46"/>
                  <a:gd name="T15" fmla="*/ 0 h 6"/>
                  <a:gd name="T16" fmla="*/ 0 w 46"/>
                  <a:gd name="T17" fmla="*/ 0 h 6"/>
                  <a:gd name="T18" fmla="*/ 0 w 46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6"/>
                  <a:gd name="T31" fmla="*/ 0 h 6"/>
                  <a:gd name="T32" fmla="*/ 46 w 46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6" h="6">
                    <a:moveTo>
                      <a:pt x="2" y="0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0" y="6"/>
                    </a:lnTo>
                    <a:lnTo>
                      <a:pt x="43" y="6"/>
                    </a:lnTo>
                    <a:lnTo>
                      <a:pt x="46" y="4"/>
                    </a:lnTo>
                    <a:lnTo>
                      <a:pt x="43" y="4"/>
                    </a:lnTo>
                    <a:lnTo>
                      <a:pt x="4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78" name="Line 1476"/>
              <p:cNvSpPr>
                <a:spLocks noChangeShapeType="1"/>
              </p:cNvSpPr>
              <p:nvPr/>
            </p:nvSpPr>
            <p:spPr bwMode="auto">
              <a:xfrm>
                <a:off x="3993" y="1892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79" name="Freeform 1477"/>
              <p:cNvSpPr>
                <a:spLocks/>
              </p:cNvSpPr>
              <p:nvPr/>
            </p:nvSpPr>
            <p:spPr bwMode="auto">
              <a:xfrm>
                <a:off x="3993" y="1875"/>
                <a:ext cx="1" cy="18"/>
              </a:xfrm>
              <a:custGeom>
                <a:avLst/>
                <a:gdLst>
                  <a:gd name="T0" fmla="*/ 0 w 3"/>
                  <a:gd name="T1" fmla="*/ 0 h 67"/>
                  <a:gd name="T2" fmla="*/ 0 w 3"/>
                  <a:gd name="T3" fmla="*/ 0 h 67"/>
                  <a:gd name="T4" fmla="*/ 0 w 3"/>
                  <a:gd name="T5" fmla="*/ 0 h 67"/>
                  <a:gd name="T6" fmla="*/ 0 w 3"/>
                  <a:gd name="T7" fmla="*/ 0 h 67"/>
                  <a:gd name="T8" fmla="*/ 0 w 3"/>
                  <a:gd name="T9" fmla="*/ 0 h 67"/>
                  <a:gd name="T10" fmla="*/ 0 w 3"/>
                  <a:gd name="T11" fmla="*/ 0 h 67"/>
                  <a:gd name="T12" fmla="*/ 0 w 3"/>
                  <a:gd name="T13" fmla="*/ 0 h 67"/>
                  <a:gd name="T14" fmla="*/ 0 w 3"/>
                  <a:gd name="T15" fmla="*/ 0 h 67"/>
                  <a:gd name="T16" fmla="*/ 0 w 3"/>
                  <a:gd name="T17" fmla="*/ 0 h 67"/>
                  <a:gd name="T18" fmla="*/ 0 w 3"/>
                  <a:gd name="T19" fmla="*/ 0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67"/>
                  <a:gd name="T32" fmla="*/ 3 w 3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67">
                    <a:moveTo>
                      <a:pt x="0" y="65"/>
                    </a:moveTo>
                    <a:lnTo>
                      <a:pt x="0" y="67"/>
                    </a:lnTo>
                    <a:lnTo>
                      <a:pt x="3" y="67"/>
                    </a:lnTo>
                    <a:lnTo>
                      <a:pt x="3" y="6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80" name="Line 1478"/>
              <p:cNvSpPr>
                <a:spLocks noChangeShapeType="1"/>
              </p:cNvSpPr>
              <p:nvPr/>
            </p:nvSpPr>
            <p:spPr bwMode="auto">
              <a:xfrm>
                <a:off x="3994" y="1875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81" name="Freeform 1479"/>
              <p:cNvSpPr>
                <a:spLocks/>
              </p:cNvSpPr>
              <p:nvPr/>
            </p:nvSpPr>
            <p:spPr bwMode="auto">
              <a:xfrm>
                <a:off x="3993" y="1875"/>
                <a:ext cx="21" cy="2"/>
              </a:xfrm>
              <a:custGeom>
                <a:avLst/>
                <a:gdLst>
                  <a:gd name="T0" fmla="*/ 0 w 63"/>
                  <a:gd name="T1" fmla="*/ 0 h 6"/>
                  <a:gd name="T2" fmla="*/ 0 w 63"/>
                  <a:gd name="T3" fmla="*/ 0 h 6"/>
                  <a:gd name="T4" fmla="*/ 0 w 63"/>
                  <a:gd name="T5" fmla="*/ 0 h 6"/>
                  <a:gd name="T6" fmla="*/ 0 w 63"/>
                  <a:gd name="T7" fmla="*/ 0 h 6"/>
                  <a:gd name="T8" fmla="*/ 0 w 63"/>
                  <a:gd name="T9" fmla="*/ 0 h 6"/>
                  <a:gd name="T10" fmla="*/ 0 w 63"/>
                  <a:gd name="T11" fmla="*/ 0 h 6"/>
                  <a:gd name="T12" fmla="*/ 0 w 63"/>
                  <a:gd name="T13" fmla="*/ 0 h 6"/>
                  <a:gd name="T14" fmla="*/ 0 w 63"/>
                  <a:gd name="T15" fmla="*/ 0 h 6"/>
                  <a:gd name="T16" fmla="*/ 0 w 63"/>
                  <a:gd name="T17" fmla="*/ 0 h 6"/>
                  <a:gd name="T18" fmla="*/ 0 w 63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3"/>
                  <a:gd name="T31" fmla="*/ 0 h 6"/>
                  <a:gd name="T32" fmla="*/ 63 w 63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3" h="6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58" y="6"/>
                    </a:lnTo>
                    <a:lnTo>
                      <a:pt x="63" y="6"/>
                    </a:lnTo>
                    <a:lnTo>
                      <a:pt x="63" y="3"/>
                    </a:lnTo>
                    <a:lnTo>
                      <a:pt x="63" y="0"/>
                    </a:lnTo>
                    <a:lnTo>
                      <a:pt x="6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82" name="Line 1480"/>
              <p:cNvSpPr>
                <a:spLocks noChangeShapeType="1"/>
              </p:cNvSpPr>
              <p:nvPr/>
            </p:nvSpPr>
            <p:spPr bwMode="auto">
              <a:xfrm>
                <a:off x="4012" y="1876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83" name="Freeform 1481"/>
              <p:cNvSpPr>
                <a:spLocks/>
              </p:cNvSpPr>
              <p:nvPr/>
            </p:nvSpPr>
            <p:spPr bwMode="auto">
              <a:xfrm>
                <a:off x="4012" y="1857"/>
                <a:ext cx="2" cy="20"/>
              </a:xfrm>
              <a:custGeom>
                <a:avLst/>
                <a:gdLst>
                  <a:gd name="T0" fmla="*/ 0 w 5"/>
                  <a:gd name="T1" fmla="*/ 0 h 71"/>
                  <a:gd name="T2" fmla="*/ 0 w 5"/>
                  <a:gd name="T3" fmla="*/ 0 h 71"/>
                  <a:gd name="T4" fmla="*/ 0 w 5"/>
                  <a:gd name="T5" fmla="*/ 0 h 71"/>
                  <a:gd name="T6" fmla="*/ 0 w 5"/>
                  <a:gd name="T7" fmla="*/ 0 h 71"/>
                  <a:gd name="T8" fmla="*/ 0 w 5"/>
                  <a:gd name="T9" fmla="*/ 0 h 71"/>
                  <a:gd name="T10" fmla="*/ 0 w 5"/>
                  <a:gd name="T11" fmla="*/ 0 h 71"/>
                  <a:gd name="T12" fmla="*/ 0 w 5"/>
                  <a:gd name="T13" fmla="*/ 0 h 71"/>
                  <a:gd name="T14" fmla="*/ 0 w 5"/>
                  <a:gd name="T15" fmla="*/ 0 h 71"/>
                  <a:gd name="T16" fmla="*/ 0 w 5"/>
                  <a:gd name="T17" fmla="*/ 0 h 71"/>
                  <a:gd name="T18" fmla="*/ 0 w 5"/>
                  <a:gd name="T19" fmla="*/ 0 h 7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71"/>
                  <a:gd name="T32" fmla="*/ 5 w 5"/>
                  <a:gd name="T33" fmla="*/ 71 h 7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71">
                    <a:moveTo>
                      <a:pt x="0" y="68"/>
                    </a:moveTo>
                    <a:lnTo>
                      <a:pt x="2" y="71"/>
                    </a:lnTo>
                    <a:lnTo>
                      <a:pt x="5" y="71"/>
                    </a:lnTo>
                    <a:lnTo>
                      <a:pt x="5" y="10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84" name="Line 1482"/>
              <p:cNvSpPr>
                <a:spLocks noChangeShapeType="1"/>
              </p:cNvSpPr>
              <p:nvPr/>
            </p:nvSpPr>
            <p:spPr bwMode="auto">
              <a:xfrm>
                <a:off x="4013" y="1857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85" name="Freeform 1483"/>
              <p:cNvSpPr>
                <a:spLocks/>
              </p:cNvSpPr>
              <p:nvPr/>
            </p:nvSpPr>
            <p:spPr bwMode="auto">
              <a:xfrm>
                <a:off x="4012" y="1857"/>
                <a:ext cx="53" cy="1"/>
              </a:xfrm>
              <a:custGeom>
                <a:avLst/>
                <a:gdLst>
                  <a:gd name="T0" fmla="*/ 0 w 155"/>
                  <a:gd name="T1" fmla="*/ 0 h 6"/>
                  <a:gd name="T2" fmla="*/ 0 w 155"/>
                  <a:gd name="T3" fmla="*/ 0 h 6"/>
                  <a:gd name="T4" fmla="*/ 0 w 155"/>
                  <a:gd name="T5" fmla="*/ 0 h 6"/>
                  <a:gd name="T6" fmla="*/ 0 w 155"/>
                  <a:gd name="T7" fmla="*/ 0 h 6"/>
                  <a:gd name="T8" fmla="*/ 0 w 155"/>
                  <a:gd name="T9" fmla="*/ 0 h 6"/>
                  <a:gd name="T10" fmla="*/ 0 w 155"/>
                  <a:gd name="T11" fmla="*/ 0 h 6"/>
                  <a:gd name="T12" fmla="*/ 0 w 155"/>
                  <a:gd name="T13" fmla="*/ 0 h 6"/>
                  <a:gd name="T14" fmla="*/ 0 w 155"/>
                  <a:gd name="T15" fmla="*/ 0 h 6"/>
                  <a:gd name="T16" fmla="*/ 0 w 155"/>
                  <a:gd name="T17" fmla="*/ 0 h 6"/>
                  <a:gd name="T18" fmla="*/ 0 w 15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5"/>
                  <a:gd name="T31" fmla="*/ 0 h 6"/>
                  <a:gd name="T32" fmla="*/ 155 w 15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5" h="6">
                    <a:moveTo>
                      <a:pt x="2" y="0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150" y="6"/>
                    </a:lnTo>
                    <a:lnTo>
                      <a:pt x="153" y="6"/>
                    </a:lnTo>
                    <a:lnTo>
                      <a:pt x="155" y="3"/>
                    </a:lnTo>
                    <a:lnTo>
                      <a:pt x="153" y="3"/>
                    </a:lnTo>
                    <a:lnTo>
                      <a:pt x="15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86" name="Line 1484"/>
              <p:cNvSpPr>
                <a:spLocks noChangeShapeType="1"/>
              </p:cNvSpPr>
              <p:nvPr/>
            </p:nvSpPr>
            <p:spPr bwMode="auto">
              <a:xfrm>
                <a:off x="4063" y="1858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87" name="Freeform 1485"/>
              <p:cNvSpPr>
                <a:spLocks/>
              </p:cNvSpPr>
              <p:nvPr/>
            </p:nvSpPr>
            <p:spPr bwMode="auto">
              <a:xfrm>
                <a:off x="4063" y="1839"/>
                <a:ext cx="1" cy="19"/>
              </a:xfrm>
              <a:custGeom>
                <a:avLst/>
                <a:gdLst>
                  <a:gd name="T0" fmla="*/ 0 w 3"/>
                  <a:gd name="T1" fmla="*/ 0 h 71"/>
                  <a:gd name="T2" fmla="*/ 0 w 3"/>
                  <a:gd name="T3" fmla="*/ 0 h 71"/>
                  <a:gd name="T4" fmla="*/ 0 w 3"/>
                  <a:gd name="T5" fmla="*/ 0 h 71"/>
                  <a:gd name="T6" fmla="*/ 0 w 3"/>
                  <a:gd name="T7" fmla="*/ 0 h 71"/>
                  <a:gd name="T8" fmla="*/ 0 w 3"/>
                  <a:gd name="T9" fmla="*/ 0 h 71"/>
                  <a:gd name="T10" fmla="*/ 0 w 3"/>
                  <a:gd name="T11" fmla="*/ 0 h 71"/>
                  <a:gd name="T12" fmla="*/ 0 w 3"/>
                  <a:gd name="T13" fmla="*/ 0 h 71"/>
                  <a:gd name="T14" fmla="*/ 0 w 3"/>
                  <a:gd name="T15" fmla="*/ 0 h 71"/>
                  <a:gd name="T16" fmla="*/ 0 w 3"/>
                  <a:gd name="T17" fmla="*/ 0 h 71"/>
                  <a:gd name="T18" fmla="*/ 0 w 3"/>
                  <a:gd name="T19" fmla="*/ 0 h 7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71"/>
                  <a:gd name="T32" fmla="*/ 3 w 3"/>
                  <a:gd name="T33" fmla="*/ 71 h 7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71">
                    <a:moveTo>
                      <a:pt x="0" y="68"/>
                    </a:moveTo>
                    <a:lnTo>
                      <a:pt x="0" y="71"/>
                    </a:lnTo>
                    <a:lnTo>
                      <a:pt x="3" y="71"/>
                    </a:lnTo>
                    <a:lnTo>
                      <a:pt x="3" y="6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88" name="Line 1486"/>
              <p:cNvSpPr>
                <a:spLocks noChangeShapeType="1"/>
              </p:cNvSpPr>
              <p:nvPr/>
            </p:nvSpPr>
            <p:spPr bwMode="auto">
              <a:xfrm>
                <a:off x="4064" y="1839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89" name="Freeform 1487"/>
              <p:cNvSpPr>
                <a:spLocks/>
              </p:cNvSpPr>
              <p:nvPr/>
            </p:nvSpPr>
            <p:spPr bwMode="auto">
              <a:xfrm>
                <a:off x="4063" y="1839"/>
                <a:ext cx="55" cy="1"/>
              </a:xfrm>
              <a:custGeom>
                <a:avLst/>
                <a:gdLst>
                  <a:gd name="T0" fmla="*/ 0 w 162"/>
                  <a:gd name="T1" fmla="*/ 0 h 4"/>
                  <a:gd name="T2" fmla="*/ 0 w 162"/>
                  <a:gd name="T3" fmla="*/ 0 h 4"/>
                  <a:gd name="T4" fmla="*/ 0 w 162"/>
                  <a:gd name="T5" fmla="*/ 0 h 4"/>
                  <a:gd name="T6" fmla="*/ 0 w 162"/>
                  <a:gd name="T7" fmla="*/ 0 h 4"/>
                  <a:gd name="T8" fmla="*/ 0 w 162"/>
                  <a:gd name="T9" fmla="*/ 0 h 4"/>
                  <a:gd name="T10" fmla="*/ 0 w 162"/>
                  <a:gd name="T11" fmla="*/ 0 h 4"/>
                  <a:gd name="T12" fmla="*/ 0 w 162"/>
                  <a:gd name="T13" fmla="*/ 0 h 4"/>
                  <a:gd name="T14" fmla="*/ 0 w 162"/>
                  <a:gd name="T15" fmla="*/ 0 h 4"/>
                  <a:gd name="T16" fmla="*/ 0 w 162"/>
                  <a:gd name="T17" fmla="*/ 0 h 4"/>
                  <a:gd name="T18" fmla="*/ 0 w 162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2"/>
                  <a:gd name="T31" fmla="*/ 0 h 4"/>
                  <a:gd name="T32" fmla="*/ 162 w 162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2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56" y="4"/>
                    </a:lnTo>
                    <a:lnTo>
                      <a:pt x="162" y="4"/>
                    </a:lnTo>
                    <a:lnTo>
                      <a:pt x="162" y="0"/>
                    </a:lnTo>
                    <a:lnTo>
                      <a:pt x="158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90" name="Line 1488"/>
              <p:cNvSpPr>
                <a:spLocks noChangeShapeType="1"/>
              </p:cNvSpPr>
              <p:nvPr/>
            </p:nvSpPr>
            <p:spPr bwMode="auto">
              <a:xfrm>
                <a:off x="4116" y="184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91" name="Freeform 1489"/>
              <p:cNvSpPr>
                <a:spLocks/>
              </p:cNvSpPr>
              <p:nvPr/>
            </p:nvSpPr>
            <p:spPr bwMode="auto">
              <a:xfrm>
                <a:off x="4116" y="1819"/>
                <a:ext cx="2" cy="21"/>
              </a:xfrm>
              <a:custGeom>
                <a:avLst/>
                <a:gdLst>
                  <a:gd name="T0" fmla="*/ 0 w 6"/>
                  <a:gd name="T1" fmla="*/ 0 h 76"/>
                  <a:gd name="T2" fmla="*/ 0 w 6"/>
                  <a:gd name="T3" fmla="*/ 0 h 76"/>
                  <a:gd name="T4" fmla="*/ 0 w 6"/>
                  <a:gd name="T5" fmla="*/ 0 h 76"/>
                  <a:gd name="T6" fmla="*/ 0 w 6"/>
                  <a:gd name="T7" fmla="*/ 0 h 76"/>
                  <a:gd name="T8" fmla="*/ 0 w 6"/>
                  <a:gd name="T9" fmla="*/ 0 h 76"/>
                  <a:gd name="T10" fmla="*/ 0 w 6"/>
                  <a:gd name="T11" fmla="*/ 0 h 76"/>
                  <a:gd name="T12" fmla="*/ 0 w 6"/>
                  <a:gd name="T13" fmla="*/ 0 h 76"/>
                  <a:gd name="T14" fmla="*/ 0 w 6"/>
                  <a:gd name="T15" fmla="*/ 0 h 76"/>
                  <a:gd name="T16" fmla="*/ 0 w 6"/>
                  <a:gd name="T17" fmla="*/ 0 h 76"/>
                  <a:gd name="T18" fmla="*/ 0 w 6"/>
                  <a:gd name="T19" fmla="*/ 0 h 7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6"/>
                  <a:gd name="T32" fmla="*/ 6 w 6"/>
                  <a:gd name="T33" fmla="*/ 76 h 7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6">
                    <a:moveTo>
                      <a:pt x="0" y="74"/>
                    </a:moveTo>
                    <a:lnTo>
                      <a:pt x="2" y="74"/>
                    </a:lnTo>
                    <a:lnTo>
                      <a:pt x="2" y="76"/>
                    </a:lnTo>
                    <a:lnTo>
                      <a:pt x="6" y="74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92" name="Line 1490"/>
              <p:cNvSpPr>
                <a:spLocks noChangeShapeType="1"/>
              </p:cNvSpPr>
              <p:nvPr/>
            </p:nvSpPr>
            <p:spPr bwMode="auto">
              <a:xfrm>
                <a:off x="4117" y="181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93" name="Freeform 1491"/>
              <p:cNvSpPr>
                <a:spLocks/>
              </p:cNvSpPr>
              <p:nvPr/>
            </p:nvSpPr>
            <p:spPr bwMode="auto">
              <a:xfrm>
                <a:off x="4116" y="1819"/>
                <a:ext cx="24" cy="2"/>
              </a:xfrm>
              <a:custGeom>
                <a:avLst/>
                <a:gdLst>
                  <a:gd name="T0" fmla="*/ 0 w 69"/>
                  <a:gd name="T1" fmla="*/ 0 h 6"/>
                  <a:gd name="T2" fmla="*/ 0 w 69"/>
                  <a:gd name="T3" fmla="*/ 0 h 6"/>
                  <a:gd name="T4" fmla="*/ 0 w 69"/>
                  <a:gd name="T5" fmla="*/ 0 h 6"/>
                  <a:gd name="T6" fmla="*/ 0 w 69"/>
                  <a:gd name="T7" fmla="*/ 0 h 6"/>
                  <a:gd name="T8" fmla="*/ 0 w 69"/>
                  <a:gd name="T9" fmla="*/ 0 h 6"/>
                  <a:gd name="T10" fmla="*/ 0 w 69"/>
                  <a:gd name="T11" fmla="*/ 0 h 6"/>
                  <a:gd name="T12" fmla="*/ 0 w 69"/>
                  <a:gd name="T13" fmla="*/ 0 h 6"/>
                  <a:gd name="T14" fmla="*/ 0 w 69"/>
                  <a:gd name="T15" fmla="*/ 0 h 6"/>
                  <a:gd name="T16" fmla="*/ 0 w 69"/>
                  <a:gd name="T17" fmla="*/ 0 h 6"/>
                  <a:gd name="T18" fmla="*/ 0 w 6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9"/>
                  <a:gd name="T31" fmla="*/ 0 h 6"/>
                  <a:gd name="T32" fmla="*/ 69 w 6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9" h="6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6"/>
                    </a:lnTo>
                    <a:lnTo>
                      <a:pt x="63" y="6"/>
                    </a:lnTo>
                    <a:lnTo>
                      <a:pt x="66" y="6"/>
                    </a:lnTo>
                    <a:lnTo>
                      <a:pt x="69" y="3"/>
                    </a:lnTo>
                    <a:lnTo>
                      <a:pt x="66" y="0"/>
                    </a:lnTo>
                    <a:lnTo>
                      <a:pt x="63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94" name="Line 1492"/>
              <p:cNvSpPr>
                <a:spLocks noChangeShapeType="1"/>
              </p:cNvSpPr>
              <p:nvPr/>
            </p:nvSpPr>
            <p:spPr bwMode="auto">
              <a:xfrm>
                <a:off x="4139" y="182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95" name="Freeform 1493"/>
              <p:cNvSpPr>
                <a:spLocks/>
              </p:cNvSpPr>
              <p:nvPr/>
            </p:nvSpPr>
            <p:spPr bwMode="auto">
              <a:xfrm>
                <a:off x="4128" y="1819"/>
                <a:ext cx="12" cy="2"/>
              </a:xfrm>
              <a:custGeom>
                <a:avLst/>
                <a:gdLst>
                  <a:gd name="T0" fmla="*/ 0 w 36"/>
                  <a:gd name="T1" fmla="*/ 0 h 6"/>
                  <a:gd name="T2" fmla="*/ 0 w 36"/>
                  <a:gd name="T3" fmla="*/ 0 h 6"/>
                  <a:gd name="T4" fmla="*/ 0 w 36"/>
                  <a:gd name="T5" fmla="*/ 0 h 6"/>
                  <a:gd name="T6" fmla="*/ 0 w 36"/>
                  <a:gd name="T7" fmla="*/ 0 h 6"/>
                  <a:gd name="T8" fmla="*/ 0 w 36"/>
                  <a:gd name="T9" fmla="*/ 0 h 6"/>
                  <a:gd name="T10" fmla="*/ 0 w 36"/>
                  <a:gd name="T11" fmla="*/ 0 h 6"/>
                  <a:gd name="T12" fmla="*/ 0 w 36"/>
                  <a:gd name="T13" fmla="*/ 0 h 6"/>
                  <a:gd name="T14" fmla="*/ 0 w 36"/>
                  <a:gd name="T15" fmla="*/ 0 h 6"/>
                  <a:gd name="T16" fmla="*/ 0 w 36"/>
                  <a:gd name="T17" fmla="*/ 0 h 6"/>
                  <a:gd name="T18" fmla="*/ 0 w 36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6"/>
                  <a:gd name="T31" fmla="*/ 0 h 6"/>
                  <a:gd name="T32" fmla="*/ 36 w 36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6" h="6">
                    <a:moveTo>
                      <a:pt x="33" y="6"/>
                    </a:moveTo>
                    <a:lnTo>
                      <a:pt x="33" y="6"/>
                    </a:lnTo>
                    <a:lnTo>
                      <a:pt x="36" y="3"/>
                    </a:lnTo>
                    <a:lnTo>
                      <a:pt x="3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33" y="6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96" name="Line 1494"/>
              <p:cNvSpPr>
                <a:spLocks noChangeShapeType="1"/>
              </p:cNvSpPr>
              <p:nvPr/>
            </p:nvSpPr>
            <p:spPr bwMode="auto">
              <a:xfrm>
                <a:off x="4129" y="181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97" name="Freeform 1495"/>
              <p:cNvSpPr>
                <a:spLocks/>
              </p:cNvSpPr>
              <p:nvPr/>
            </p:nvSpPr>
            <p:spPr bwMode="auto">
              <a:xfrm>
                <a:off x="4128" y="1819"/>
                <a:ext cx="27" cy="2"/>
              </a:xfrm>
              <a:custGeom>
                <a:avLst/>
                <a:gdLst>
                  <a:gd name="T0" fmla="*/ 0 w 82"/>
                  <a:gd name="T1" fmla="*/ 0 h 6"/>
                  <a:gd name="T2" fmla="*/ 0 w 82"/>
                  <a:gd name="T3" fmla="*/ 0 h 6"/>
                  <a:gd name="T4" fmla="*/ 0 w 82"/>
                  <a:gd name="T5" fmla="*/ 0 h 6"/>
                  <a:gd name="T6" fmla="*/ 0 w 82"/>
                  <a:gd name="T7" fmla="*/ 0 h 6"/>
                  <a:gd name="T8" fmla="*/ 0 w 82"/>
                  <a:gd name="T9" fmla="*/ 0 h 6"/>
                  <a:gd name="T10" fmla="*/ 0 w 82"/>
                  <a:gd name="T11" fmla="*/ 0 h 6"/>
                  <a:gd name="T12" fmla="*/ 0 w 82"/>
                  <a:gd name="T13" fmla="*/ 0 h 6"/>
                  <a:gd name="T14" fmla="*/ 0 w 82"/>
                  <a:gd name="T15" fmla="*/ 0 h 6"/>
                  <a:gd name="T16" fmla="*/ 0 w 82"/>
                  <a:gd name="T17" fmla="*/ 0 h 6"/>
                  <a:gd name="T18" fmla="*/ 0 w 82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2"/>
                  <a:gd name="T31" fmla="*/ 0 h 6"/>
                  <a:gd name="T32" fmla="*/ 82 w 82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2" h="6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76" y="6"/>
                    </a:lnTo>
                    <a:lnTo>
                      <a:pt x="82" y="6"/>
                    </a:lnTo>
                    <a:lnTo>
                      <a:pt x="82" y="3"/>
                    </a:lnTo>
                    <a:lnTo>
                      <a:pt x="82" y="0"/>
                    </a:lnTo>
                    <a:lnTo>
                      <a:pt x="8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98" name="Line 1496"/>
              <p:cNvSpPr>
                <a:spLocks noChangeShapeType="1"/>
              </p:cNvSpPr>
              <p:nvPr/>
            </p:nvSpPr>
            <p:spPr bwMode="auto">
              <a:xfrm>
                <a:off x="4153" y="1820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99" name="Freeform 1497"/>
              <p:cNvSpPr>
                <a:spLocks/>
              </p:cNvSpPr>
              <p:nvPr/>
            </p:nvSpPr>
            <p:spPr bwMode="auto">
              <a:xfrm>
                <a:off x="4153" y="1800"/>
                <a:ext cx="2" cy="21"/>
              </a:xfrm>
              <a:custGeom>
                <a:avLst/>
                <a:gdLst>
                  <a:gd name="T0" fmla="*/ 0 w 6"/>
                  <a:gd name="T1" fmla="*/ 0 h 77"/>
                  <a:gd name="T2" fmla="*/ 0 w 6"/>
                  <a:gd name="T3" fmla="*/ 0 h 77"/>
                  <a:gd name="T4" fmla="*/ 0 w 6"/>
                  <a:gd name="T5" fmla="*/ 0 h 77"/>
                  <a:gd name="T6" fmla="*/ 0 w 6"/>
                  <a:gd name="T7" fmla="*/ 0 h 77"/>
                  <a:gd name="T8" fmla="*/ 0 w 6"/>
                  <a:gd name="T9" fmla="*/ 0 h 77"/>
                  <a:gd name="T10" fmla="*/ 0 w 6"/>
                  <a:gd name="T11" fmla="*/ 0 h 77"/>
                  <a:gd name="T12" fmla="*/ 0 w 6"/>
                  <a:gd name="T13" fmla="*/ 0 h 77"/>
                  <a:gd name="T14" fmla="*/ 0 w 6"/>
                  <a:gd name="T15" fmla="*/ 0 h 77"/>
                  <a:gd name="T16" fmla="*/ 0 w 6"/>
                  <a:gd name="T17" fmla="*/ 0 h 77"/>
                  <a:gd name="T18" fmla="*/ 0 w 6"/>
                  <a:gd name="T19" fmla="*/ 0 h 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7"/>
                  <a:gd name="T32" fmla="*/ 6 w 6"/>
                  <a:gd name="T33" fmla="*/ 77 h 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7">
                    <a:moveTo>
                      <a:pt x="0" y="74"/>
                    </a:moveTo>
                    <a:lnTo>
                      <a:pt x="0" y="77"/>
                    </a:lnTo>
                    <a:lnTo>
                      <a:pt x="4" y="77"/>
                    </a:lnTo>
                    <a:lnTo>
                      <a:pt x="6" y="77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00" name="Line 1498"/>
              <p:cNvSpPr>
                <a:spLocks noChangeShapeType="1"/>
              </p:cNvSpPr>
              <p:nvPr/>
            </p:nvSpPr>
            <p:spPr bwMode="auto">
              <a:xfrm>
                <a:off x="4155" y="1800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01" name="Freeform 1499"/>
              <p:cNvSpPr>
                <a:spLocks/>
              </p:cNvSpPr>
              <p:nvPr/>
            </p:nvSpPr>
            <p:spPr bwMode="auto">
              <a:xfrm>
                <a:off x="4153" y="1800"/>
                <a:ext cx="356" cy="1"/>
              </a:xfrm>
              <a:custGeom>
                <a:avLst/>
                <a:gdLst>
                  <a:gd name="T0" fmla="*/ 0 w 1045"/>
                  <a:gd name="T1" fmla="*/ 0 h 6"/>
                  <a:gd name="T2" fmla="*/ 0 w 1045"/>
                  <a:gd name="T3" fmla="*/ 0 h 6"/>
                  <a:gd name="T4" fmla="*/ 0 w 1045"/>
                  <a:gd name="T5" fmla="*/ 0 h 6"/>
                  <a:gd name="T6" fmla="*/ 0 w 1045"/>
                  <a:gd name="T7" fmla="*/ 0 h 6"/>
                  <a:gd name="T8" fmla="*/ 0 w 1045"/>
                  <a:gd name="T9" fmla="*/ 0 h 6"/>
                  <a:gd name="T10" fmla="*/ 0 w 1045"/>
                  <a:gd name="T11" fmla="*/ 0 h 6"/>
                  <a:gd name="T12" fmla="*/ 0 w 1045"/>
                  <a:gd name="T13" fmla="*/ 0 h 6"/>
                  <a:gd name="T14" fmla="*/ 0 w 1045"/>
                  <a:gd name="T15" fmla="*/ 0 h 6"/>
                  <a:gd name="T16" fmla="*/ 0 w 1045"/>
                  <a:gd name="T17" fmla="*/ 0 h 6"/>
                  <a:gd name="T18" fmla="*/ 0 w 104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45"/>
                  <a:gd name="T31" fmla="*/ 0 h 6"/>
                  <a:gd name="T32" fmla="*/ 1045 w 104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45" h="6">
                    <a:moveTo>
                      <a:pt x="4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038" y="6"/>
                    </a:lnTo>
                    <a:lnTo>
                      <a:pt x="1043" y="6"/>
                    </a:lnTo>
                    <a:lnTo>
                      <a:pt x="1045" y="4"/>
                    </a:lnTo>
                    <a:lnTo>
                      <a:pt x="1043" y="0"/>
                    </a:lnTo>
                    <a:lnTo>
                      <a:pt x="104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02" name="Line 1500"/>
              <p:cNvSpPr>
                <a:spLocks noChangeShapeType="1"/>
              </p:cNvSpPr>
              <p:nvPr/>
            </p:nvSpPr>
            <p:spPr bwMode="auto">
              <a:xfrm>
                <a:off x="4507" y="1801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03" name="Freeform 1501"/>
              <p:cNvSpPr>
                <a:spLocks/>
              </p:cNvSpPr>
              <p:nvPr/>
            </p:nvSpPr>
            <p:spPr bwMode="auto">
              <a:xfrm>
                <a:off x="4507" y="1759"/>
                <a:ext cx="1" cy="42"/>
              </a:xfrm>
              <a:custGeom>
                <a:avLst/>
                <a:gdLst>
                  <a:gd name="T0" fmla="*/ 0 w 3"/>
                  <a:gd name="T1" fmla="*/ 0 h 153"/>
                  <a:gd name="T2" fmla="*/ 0 w 3"/>
                  <a:gd name="T3" fmla="*/ 0 h 153"/>
                  <a:gd name="T4" fmla="*/ 0 w 3"/>
                  <a:gd name="T5" fmla="*/ 0 h 153"/>
                  <a:gd name="T6" fmla="*/ 0 w 3"/>
                  <a:gd name="T7" fmla="*/ 0 h 153"/>
                  <a:gd name="T8" fmla="*/ 0 w 3"/>
                  <a:gd name="T9" fmla="*/ 0 h 153"/>
                  <a:gd name="T10" fmla="*/ 0 w 3"/>
                  <a:gd name="T11" fmla="*/ 0 h 153"/>
                  <a:gd name="T12" fmla="*/ 0 w 3"/>
                  <a:gd name="T13" fmla="*/ 0 h 153"/>
                  <a:gd name="T14" fmla="*/ 0 w 3"/>
                  <a:gd name="T15" fmla="*/ 0 h 153"/>
                  <a:gd name="T16" fmla="*/ 0 w 3"/>
                  <a:gd name="T17" fmla="*/ 0 h 153"/>
                  <a:gd name="T18" fmla="*/ 0 w 3"/>
                  <a:gd name="T19" fmla="*/ 0 h 15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153"/>
                  <a:gd name="T32" fmla="*/ 3 w 3"/>
                  <a:gd name="T33" fmla="*/ 153 h 15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153">
                    <a:moveTo>
                      <a:pt x="0" y="151"/>
                    </a:moveTo>
                    <a:lnTo>
                      <a:pt x="0" y="153"/>
                    </a:lnTo>
                    <a:lnTo>
                      <a:pt x="3" y="153"/>
                    </a:lnTo>
                    <a:lnTo>
                      <a:pt x="3" y="6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04" name="Line 1502"/>
              <p:cNvSpPr>
                <a:spLocks noChangeShapeType="1"/>
              </p:cNvSpPr>
              <p:nvPr/>
            </p:nvSpPr>
            <p:spPr bwMode="auto">
              <a:xfrm>
                <a:off x="4508" y="175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05" name="Freeform 1503"/>
              <p:cNvSpPr>
                <a:spLocks/>
              </p:cNvSpPr>
              <p:nvPr/>
            </p:nvSpPr>
            <p:spPr bwMode="auto">
              <a:xfrm>
                <a:off x="4507" y="1759"/>
                <a:ext cx="246" cy="1"/>
              </a:xfrm>
              <a:custGeom>
                <a:avLst/>
                <a:gdLst>
                  <a:gd name="T0" fmla="*/ 0 w 723"/>
                  <a:gd name="T1" fmla="*/ 0 h 2"/>
                  <a:gd name="T2" fmla="*/ 0 w 723"/>
                  <a:gd name="T3" fmla="*/ 0 h 2"/>
                  <a:gd name="T4" fmla="*/ 0 w 723"/>
                  <a:gd name="T5" fmla="*/ 1 h 2"/>
                  <a:gd name="T6" fmla="*/ 0 w 723"/>
                  <a:gd name="T7" fmla="*/ 1 h 2"/>
                  <a:gd name="T8" fmla="*/ 0 w 723"/>
                  <a:gd name="T9" fmla="*/ 1 h 2"/>
                  <a:gd name="T10" fmla="*/ 0 w 723"/>
                  <a:gd name="T11" fmla="*/ 1 h 2"/>
                  <a:gd name="T12" fmla="*/ 0 w 723"/>
                  <a:gd name="T13" fmla="*/ 1 h 2"/>
                  <a:gd name="T14" fmla="*/ 0 w 723"/>
                  <a:gd name="T15" fmla="*/ 0 h 2"/>
                  <a:gd name="T16" fmla="*/ 0 w 723"/>
                  <a:gd name="T17" fmla="*/ 0 h 2"/>
                  <a:gd name="T18" fmla="*/ 0 w 723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23"/>
                  <a:gd name="T31" fmla="*/ 0 h 2"/>
                  <a:gd name="T32" fmla="*/ 723 w 723"/>
                  <a:gd name="T33" fmla="*/ 2 h 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2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717" y="2"/>
                    </a:lnTo>
                    <a:lnTo>
                      <a:pt x="723" y="2"/>
                    </a:lnTo>
                    <a:lnTo>
                      <a:pt x="723" y="0"/>
                    </a:lnTo>
                    <a:lnTo>
                      <a:pt x="72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06" name="Line 1504"/>
              <p:cNvSpPr>
                <a:spLocks noChangeShapeType="1"/>
              </p:cNvSpPr>
              <p:nvPr/>
            </p:nvSpPr>
            <p:spPr bwMode="auto">
              <a:xfrm>
                <a:off x="4752" y="1761"/>
                <a:ext cx="1" cy="0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07" name="Freeform 1505"/>
              <p:cNvSpPr>
                <a:spLocks/>
              </p:cNvSpPr>
              <p:nvPr/>
            </p:nvSpPr>
            <p:spPr bwMode="auto">
              <a:xfrm>
                <a:off x="4740" y="1759"/>
                <a:ext cx="13" cy="2"/>
              </a:xfrm>
              <a:custGeom>
                <a:avLst/>
                <a:gdLst>
                  <a:gd name="T0" fmla="*/ 0 w 35"/>
                  <a:gd name="T1" fmla="*/ 0 h 6"/>
                  <a:gd name="T2" fmla="*/ 0 w 35"/>
                  <a:gd name="T3" fmla="*/ 0 h 6"/>
                  <a:gd name="T4" fmla="*/ 0 w 35"/>
                  <a:gd name="T5" fmla="*/ 0 h 6"/>
                  <a:gd name="T6" fmla="*/ 0 w 35"/>
                  <a:gd name="T7" fmla="*/ 0 h 6"/>
                  <a:gd name="T8" fmla="*/ 0 w 35"/>
                  <a:gd name="T9" fmla="*/ 0 h 6"/>
                  <a:gd name="T10" fmla="*/ 0 w 35"/>
                  <a:gd name="T11" fmla="*/ 0 h 6"/>
                  <a:gd name="T12" fmla="*/ 0 w 35"/>
                  <a:gd name="T13" fmla="*/ 0 h 6"/>
                  <a:gd name="T14" fmla="*/ 0 w 35"/>
                  <a:gd name="T15" fmla="*/ 0 h 6"/>
                  <a:gd name="T16" fmla="*/ 0 w 35"/>
                  <a:gd name="T17" fmla="*/ 0 h 6"/>
                  <a:gd name="T18" fmla="*/ 0 w 35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5"/>
                  <a:gd name="T31" fmla="*/ 0 h 6"/>
                  <a:gd name="T32" fmla="*/ 35 w 35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5" h="6">
                    <a:moveTo>
                      <a:pt x="32" y="6"/>
                    </a:moveTo>
                    <a:lnTo>
                      <a:pt x="35" y="2"/>
                    </a:lnTo>
                    <a:lnTo>
                      <a:pt x="35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32" y="6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08" name="Line 1506"/>
              <p:cNvSpPr>
                <a:spLocks noChangeShapeType="1"/>
              </p:cNvSpPr>
              <p:nvPr/>
            </p:nvSpPr>
            <p:spPr bwMode="auto">
              <a:xfrm>
                <a:off x="4741" y="175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09" name="Freeform 1507"/>
              <p:cNvSpPr>
                <a:spLocks/>
              </p:cNvSpPr>
              <p:nvPr/>
            </p:nvSpPr>
            <p:spPr bwMode="auto">
              <a:xfrm>
                <a:off x="4740" y="1759"/>
                <a:ext cx="188" cy="1"/>
              </a:xfrm>
              <a:custGeom>
                <a:avLst/>
                <a:gdLst>
                  <a:gd name="T0" fmla="*/ 0 w 552"/>
                  <a:gd name="T1" fmla="*/ 0 h 2"/>
                  <a:gd name="T2" fmla="*/ 0 w 552"/>
                  <a:gd name="T3" fmla="*/ 0 h 2"/>
                  <a:gd name="T4" fmla="*/ 0 w 552"/>
                  <a:gd name="T5" fmla="*/ 1 h 2"/>
                  <a:gd name="T6" fmla="*/ 0 w 552"/>
                  <a:gd name="T7" fmla="*/ 1 h 2"/>
                  <a:gd name="T8" fmla="*/ 0 w 552"/>
                  <a:gd name="T9" fmla="*/ 1 h 2"/>
                  <a:gd name="T10" fmla="*/ 0 w 552"/>
                  <a:gd name="T11" fmla="*/ 1 h 2"/>
                  <a:gd name="T12" fmla="*/ 0 w 552"/>
                  <a:gd name="T13" fmla="*/ 1 h 2"/>
                  <a:gd name="T14" fmla="*/ 0 w 552"/>
                  <a:gd name="T15" fmla="*/ 0 h 2"/>
                  <a:gd name="T16" fmla="*/ 0 w 552"/>
                  <a:gd name="T17" fmla="*/ 0 h 2"/>
                  <a:gd name="T18" fmla="*/ 0 w 55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52"/>
                  <a:gd name="T31" fmla="*/ 0 h 2"/>
                  <a:gd name="T32" fmla="*/ 552 w 552"/>
                  <a:gd name="T33" fmla="*/ 2 h 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5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46" y="2"/>
                    </a:lnTo>
                    <a:lnTo>
                      <a:pt x="552" y="2"/>
                    </a:lnTo>
                    <a:lnTo>
                      <a:pt x="552" y="0"/>
                    </a:lnTo>
                    <a:lnTo>
                      <a:pt x="546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10" name="Line 1508"/>
              <p:cNvSpPr>
                <a:spLocks noChangeShapeType="1"/>
              </p:cNvSpPr>
              <p:nvPr/>
            </p:nvSpPr>
            <p:spPr bwMode="auto">
              <a:xfrm>
                <a:off x="4927" y="1759"/>
                <a:ext cx="1" cy="1"/>
              </a:xfrm>
              <a:prstGeom prst="line">
                <a:avLst/>
              </a:prstGeom>
              <a:noFill/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11" name="Freeform 1509"/>
              <p:cNvSpPr>
                <a:spLocks/>
              </p:cNvSpPr>
              <p:nvPr/>
            </p:nvSpPr>
            <p:spPr bwMode="auto">
              <a:xfrm>
                <a:off x="4926" y="1759"/>
                <a:ext cx="6" cy="1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1 h 2"/>
                  <a:gd name="T6" fmla="*/ 0 w 17"/>
                  <a:gd name="T7" fmla="*/ 1 h 2"/>
                  <a:gd name="T8" fmla="*/ 0 w 17"/>
                  <a:gd name="T9" fmla="*/ 1 h 2"/>
                  <a:gd name="T10" fmla="*/ 0 w 17"/>
                  <a:gd name="T11" fmla="*/ 1 h 2"/>
                  <a:gd name="T12" fmla="*/ 0 w 17"/>
                  <a:gd name="T13" fmla="*/ 1 h 2"/>
                  <a:gd name="T14" fmla="*/ 0 w 17"/>
                  <a:gd name="T15" fmla="*/ 0 h 2"/>
                  <a:gd name="T16" fmla="*/ 0 w 17"/>
                  <a:gd name="T17" fmla="*/ 0 h 2"/>
                  <a:gd name="T18" fmla="*/ 0 w 17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"/>
                  <a:gd name="T32" fmla="*/ 17 w 17"/>
                  <a:gd name="T33" fmla="*/ 2 h 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11" y="2"/>
                    </a:lnTo>
                    <a:lnTo>
                      <a:pt x="14" y="2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EAB18"/>
              </a:solidFill>
              <a:ln w="19050">
                <a:solidFill>
                  <a:srgbClr val="E66D1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9669" name="Line 1510"/>
            <p:cNvSpPr>
              <a:spLocks noChangeShapeType="1"/>
            </p:cNvSpPr>
            <p:nvPr/>
          </p:nvSpPr>
          <p:spPr bwMode="auto">
            <a:xfrm>
              <a:off x="1070" y="3161"/>
              <a:ext cx="16" cy="1"/>
            </a:xfrm>
            <a:prstGeom prst="line">
              <a:avLst/>
            </a:prstGeom>
            <a:noFill/>
            <a:ln w="19050">
              <a:solidFill>
                <a:srgbClr val="E66D1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70" name="Line 1511"/>
            <p:cNvSpPr>
              <a:spLocks noChangeShapeType="1"/>
            </p:cNvSpPr>
            <p:nvPr/>
          </p:nvSpPr>
          <p:spPr bwMode="auto">
            <a:xfrm flipV="1">
              <a:off x="1537" y="2840"/>
              <a:ext cx="1" cy="1"/>
            </a:xfrm>
            <a:prstGeom prst="line">
              <a:avLst/>
            </a:prstGeom>
            <a:noFill/>
            <a:ln w="19050">
              <a:solidFill>
                <a:srgbClr val="E66D1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71" name="Line 1512"/>
            <p:cNvSpPr>
              <a:spLocks noChangeShapeType="1"/>
            </p:cNvSpPr>
            <p:nvPr/>
          </p:nvSpPr>
          <p:spPr bwMode="auto">
            <a:xfrm>
              <a:off x="1537" y="2840"/>
              <a:ext cx="3" cy="0"/>
            </a:xfrm>
            <a:prstGeom prst="line">
              <a:avLst/>
            </a:prstGeom>
            <a:noFill/>
            <a:ln w="19050">
              <a:solidFill>
                <a:srgbClr val="E66D1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9642" name="Line 1548"/>
          <p:cNvSpPr>
            <a:spLocks noChangeShapeType="1"/>
          </p:cNvSpPr>
          <p:nvPr/>
        </p:nvSpPr>
        <p:spPr bwMode="auto">
          <a:xfrm>
            <a:off x="1922463" y="1320800"/>
            <a:ext cx="0" cy="3575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643" name="Text Box 1550"/>
          <p:cNvSpPr txBox="1">
            <a:spLocks noChangeArrowheads="1"/>
          </p:cNvSpPr>
          <p:nvPr/>
        </p:nvSpPr>
        <p:spPr bwMode="auto">
          <a:xfrm>
            <a:off x="1422400" y="1189038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3.0</a:t>
            </a:r>
          </a:p>
        </p:txBody>
      </p:sp>
      <p:sp>
        <p:nvSpPr>
          <p:cNvPr id="319644" name="Text Box 1551"/>
          <p:cNvSpPr txBox="1">
            <a:spLocks noChangeArrowheads="1"/>
          </p:cNvSpPr>
          <p:nvPr/>
        </p:nvSpPr>
        <p:spPr bwMode="auto">
          <a:xfrm>
            <a:off x="1422400" y="1781175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2.5</a:t>
            </a:r>
          </a:p>
        </p:txBody>
      </p:sp>
      <p:sp>
        <p:nvSpPr>
          <p:cNvPr id="319645" name="Text Box 1552"/>
          <p:cNvSpPr txBox="1">
            <a:spLocks noChangeArrowheads="1"/>
          </p:cNvSpPr>
          <p:nvPr/>
        </p:nvSpPr>
        <p:spPr bwMode="auto">
          <a:xfrm>
            <a:off x="1422400" y="2373313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2.0</a:t>
            </a:r>
          </a:p>
        </p:txBody>
      </p:sp>
      <p:sp>
        <p:nvSpPr>
          <p:cNvPr id="319646" name="Text Box 1553"/>
          <p:cNvSpPr txBox="1">
            <a:spLocks noChangeArrowheads="1"/>
          </p:cNvSpPr>
          <p:nvPr/>
        </p:nvSpPr>
        <p:spPr bwMode="auto">
          <a:xfrm>
            <a:off x="1422400" y="2967038"/>
            <a:ext cx="46672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1.5</a:t>
            </a:r>
          </a:p>
        </p:txBody>
      </p:sp>
      <p:sp>
        <p:nvSpPr>
          <p:cNvPr id="319647" name="Text Box 1554"/>
          <p:cNvSpPr txBox="1">
            <a:spLocks noChangeArrowheads="1"/>
          </p:cNvSpPr>
          <p:nvPr/>
        </p:nvSpPr>
        <p:spPr bwMode="auto">
          <a:xfrm>
            <a:off x="1422400" y="3557588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1.0</a:t>
            </a:r>
          </a:p>
        </p:txBody>
      </p:sp>
      <p:sp>
        <p:nvSpPr>
          <p:cNvPr id="319648" name="Text Box 1555"/>
          <p:cNvSpPr txBox="1">
            <a:spLocks noChangeArrowheads="1"/>
          </p:cNvSpPr>
          <p:nvPr/>
        </p:nvSpPr>
        <p:spPr bwMode="auto">
          <a:xfrm>
            <a:off x="1422400" y="4151313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0.5</a:t>
            </a:r>
          </a:p>
        </p:txBody>
      </p:sp>
      <p:sp>
        <p:nvSpPr>
          <p:cNvPr id="319649" name="Text Box 1556"/>
          <p:cNvSpPr txBox="1">
            <a:spLocks noChangeArrowheads="1"/>
          </p:cNvSpPr>
          <p:nvPr/>
        </p:nvSpPr>
        <p:spPr bwMode="auto">
          <a:xfrm>
            <a:off x="1601788" y="4741863"/>
            <a:ext cx="2952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0</a:t>
            </a:r>
          </a:p>
        </p:txBody>
      </p:sp>
      <p:sp>
        <p:nvSpPr>
          <p:cNvPr id="319650" name="Text Box 1557"/>
          <p:cNvSpPr txBox="1">
            <a:spLocks noChangeArrowheads="1"/>
          </p:cNvSpPr>
          <p:nvPr/>
        </p:nvSpPr>
        <p:spPr bwMode="auto">
          <a:xfrm>
            <a:off x="2698750" y="4924425"/>
            <a:ext cx="298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6</a:t>
            </a:r>
          </a:p>
        </p:txBody>
      </p:sp>
      <p:sp>
        <p:nvSpPr>
          <p:cNvPr id="319651" name="Text Box 1558"/>
          <p:cNvSpPr txBox="1">
            <a:spLocks noChangeArrowheads="1"/>
          </p:cNvSpPr>
          <p:nvPr/>
        </p:nvSpPr>
        <p:spPr bwMode="auto">
          <a:xfrm>
            <a:off x="3525838" y="4924425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12</a:t>
            </a:r>
          </a:p>
        </p:txBody>
      </p:sp>
      <p:sp>
        <p:nvSpPr>
          <p:cNvPr id="319652" name="Text Box 1559"/>
          <p:cNvSpPr txBox="1">
            <a:spLocks noChangeArrowheads="1"/>
          </p:cNvSpPr>
          <p:nvPr/>
        </p:nvSpPr>
        <p:spPr bwMode="auto">
          <a:xfrm>
            <a:off x="4451350" y="4924425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18</a:t>
            </a:r>
          </a:p>
        </p:txBody>
      </p:sp>
      <p:sp>
        <p:nvSpPr>
          <p:cNvPr id="319653" name="Text Box 1560"/>
          <p:cNvSpPr txBox="1">
            <a:spLocks noChangeArrowheads="1"/>
          </p:cNvSpPr>
          <p:nvPr/>
        </p:nvSpPr>
        <p:spPr bwMode="auto">
          <a:xfrm>
            <a:off x="5381625" y="4924425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24</a:t>
            </a:r>
          </a:p>
        </p:txBody>
      </p:sp>
      <p:sp>
        <p:nvSpPr>
          <p:cNvPr id="319654" name="Text Box 1561"/>
          <p:cNvSpPr txBox="1">
            <a:spLocks noChangeArrowheads="1"/>
          </p:cNvSpPr>
          <p:nvPr/>
        </p:nvSpPr>
        <p:spPr bwMode="auto">
          <a:xfrm>
            <a:off x="6307138" y="4924425"/>
            <a:ext cx="411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30</a:t>
            </a:r>
          </a:p>
        </p:txBody>
      </p:sp>
      <p:sp>
        <p:nvSpPr>
          <p:cNvPr id="319655" name="Text Box 1562"/>
          <p:cNvSpPr txBox="1">
            <a:spLocks noChangeArrowheads="1"/>
          </p:cNvSpPr>
          <p:nvPr/>
        </p:nvSpPr>
        <p:spPr bwMode="auto">
          <a:xfrm>
            <a:off x="7216775" y="4924425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36</a:t>
            </a:r>
          </a:p>
        </p:txBody>
      </p:sp>
      <p:sp>
        <p:nvSpPr>
          <p:cNvPr id="319656" name="Text Box 1563"/>
          <p:cNvSpPr txBox="1">
            <a:spLocks noChangeArrowheads="1"/>
          </p:cNvSpPr>
          <p:nvPr/>
        </p:nvSpPr>
        <p:spPr bwMode="auto">
          <a:xfrm>
            <a:off x="8112125" y="4924425"/>
            <a:ext cx="407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42</a:t>
            </a:r>
          </a:p>
        </p:txBody>
      </p:sp>
      <p:sp>
        <p:nvSpPr>
          <p:cNvPr id="319657" name="Text Box 1564"/>
          <p:cNvSpPr txBox="1">
            <a:spLocks noChangeArrowheads="1"/>
          </p:cNvSpPr>
          <p:nvPr/>
        </p:nvSpPr>
        <p:spPr bwMode="auto">
          <a:xfrm>
            <a:off x="1793875" y="4924425"/>
            <a:ext cx="298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0</a:t>
            </a:r>
          </a:p>
        </p:txBody>
      </p:sp>
      <p:sp>
        <p:nvSpPr>
          <p:cNvPr id="319658" name="Text Box 1565"/>
          <p:cNvSpPr txBox="1">
            <a:spLocks noChangeArrowheads="1"/>
          </p:cNvSpPr>
          <p:nvPr/>
        </p:nvSpPr>
        <p:spPr bwMode="auto">
          <a:xfrm rot="-5400000">
            <a:off x="-152399" y="2824162"/>
            <a:ext cx="27051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Cumulative incidence (%) </a:t>
            </a:r>
            <a:br>
              <a:rPr lang="en-US" sz="1600" b="1"/>
            </a:br>
            <a:r>
              <a:rPr lang="en-US" sz="1600" b="1"/>
              <a:t>with 95% CI </a:t>
            </a:r>
          </a:p>
        </p:txBody>
      </p:sp>
      <p:grpSp>
        <p:nvGrpSpPr>
          <p:cNvPr id="25" name="Group 1591"/>
          <p:cNvGrpSpPr>
            <a:grpSpLocks/>
          </p:cNvGrpSpPr>
          <p:nvPr/>
        </p:nvGrpSpPr>
        <p:grpSpPr bwMode="auto">
          <a:xfrm>
            <a:off x="2119313" y="1339850"/>
            <a:ext cx="2927350" cy="336550"/>
            <a:chOff x="1335" y="844"/>
            <a:chExt cx="1844" cy="212"/>
          </a:xfrm>
        </p:grpSpPr>
        <p:sp>
          <p:nvSpPr>
            <p:cNvPr id="319665" name="Text Box 1569"/>
            <p:cNvSpPr txBox="1">
              <a:spLocks noChangeArrowheads="1"/>
            </p:cNvSpPr>
            <p:nvPr/>
          </p:nvSpPr>
          <p:spPr bwMode="auto">
            <a:xfrm>
              <a:off x="1661" y="844"/>
              <a:ext cx="151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/>
                <a:t>Etoricoxib (176 events)</a:t>
              </a:r>
            </a:p>
          </p:txBody>
        </p:sp>
        <p:sp>
          <p:nvSpPr>
            <p:cNvPr id="319666" name="Line 1570"/>
            <p:cNvSpPr>
              <a:spLocks noChangeShapeType="1"/>
            </p:cNvSpPr>
            <p:nvPr/>
          </p:nvSpPr>
          <p:spPr bwMode="auto">
            <a:xfrm flipH="1">
              <a:off x="1335" y="964"/>
              <a:ext cx="316" cy="0"/>
            </a:xfrm>
            <a:prstGeom prst="line">
              <a:avLst/>
            </a:prstGeom>
            <a:noFill/>
            <a:ln w="28575">
              <a:solidFill>
                <a:srgbClr val="E66D1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9660" name="Text Box 1571"/>
          <p:cNvSpPr txBox="1">
            <a:spLocks noChangeArrowheads="1"/>
          </p:cNvSpPr>
          <p:nvPr/>
        </p:nvSpPr>
        <p:spPr bwMode="auto">
          <a:xfrm>
            <a:off x="2636838" y="1658938"/>
            <a:ext cx="2443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Diclofenac (246 events)</a:t>
            </a:r>
          </a:p>
        </p:txBody>
      </p:sp>
      <p:sp>
        <p:nvSpPr>
          <p:cNvPr id="319661" name="Line 1572"/>
          <p:cNvSpPr>
            <a:spLocks noChangeShapeType="1"/>
          </p:cNvSpPr>
          <p:nvPr/>
        </p:nvSpPr>
        <p:spPr bwMode="auto">
          <a:xfrm flipH="1">
            <a:off x="2119313" y="1841500"/>
            <a:ext cx="501650" cy="0"/>
          </a:xfrm>
          <a:prstGeom prst="line">
            <a:avLst/>
          </a:prstGeom>
          <a:noFill/>
          <a:ln w="28575">
            <a:solidFill>
              <a:srgbClr val="2E98A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9237" name="Text Box 1573"/>
          <p:cNvSpPr txBox="1">
            <a:spLocks noChangeArrowheads="1"/>
          </p:cNvSpPr>
          <p:nvPr/>
        </p:nvSpPr>
        <p:spPr bwMode="auto">
          <a:xfrm>
            <a:off x="41275" y="6183313"/>
            <a:ext cx="1841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eaLnBrk="0" hangingPunct="0"/>
            <a:br>
              <a:rPr lang="en-US" sz="1400" b="1"/>
            </a:br>
            <a:endParaRPr lang="en-US" sz="1400" b="1"/>
          </a:p>
        </p:txBody>
      </p:sp>
      <p:sp>
        <p:nvSpPr>
          <p:cNvPr id="319663" name="Text Box 7"/>
          <p:cNvSpPr txBox="1">
            <a:spLocks noChangeArrowheads="1"/>
          </p:cNvSpPr>
          <p:nvPr/>
        </p:nvSpPr>
        <p:spPr bwMode="auto">
          <a:xfrm>
            <a:off x="392113" y="6523038"/>
            <a:ext cx="3255962" cy="274637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200" dirty="0" err="1"/>
              <a:t>Laine</a:t>
            </a:r>
            <a:r>
              <a:rPr lang="en-US" sz="1200" dirty="0"/>
              <a:t> L </a:t>
            </a:r>
            <a:r>
              <a:rPr lang="en-US" sz="1200" i="1" dirty="0"/>
              <a:t>et al</a:t>
            </a:r>
            <a:r>
              <a:rPr lang="en-US" sz="1200" dirty="0"/>
              <a:t>. </a:t>
            </a:r>
            <a:r>
              <a:rPr lang="en-US" sz="1200" i="1" dirty="0"/>
              <a:t>Lancet</a:t>
            </a:r>
            <a:r>
              <a:rPr lang="en-US" sz="1200" dirty="0"/>
              <a:t> 2007;</a:t>
            </a:r>
            <a:r>
              <a:rPr lang="en-US" sz="1200" b="1" dirty="0"/>
              <a:t>369</a:t>
            </a:r>
            <a:r>
              <a:rPr lang="en-US" sz="1200" dirty="0"/>
              <a:t>(9560):465–73.</a:t>
            </a:r>
          </a:p>
        </p:txBody>
      </p:sp>
      <p:sp>
        <p:nvSpPr>
          <p:cNvPr id="319664" name="Text Box 1593"/>
          <p:cNvSpPr txBox="1">
            <a:spLocks noChangeArrowheads="1"/>
          </p:cNvSpPr>
          <p:nvPr/>
        </p:nvSpPr>
        <p:spPr bwMode="auto">
          <a:xfrm>
            <a:off x="7378700" y="2220913"/>
            <a:ext cx="1341438" cy="182562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  <p:txBody>
          <a:bodyPr lIns="0" tIns="0" rIns="0" bIns="0">
            <a:spAutoFit/>
          </a:bodyPr>
          <a:lstStyle/>
          <a:p>
            <a:r>
              <a:rPr lang="de-DE" sz="1200" b="1"/>
              <a:t>All events</a:t>
            </a:r>
            <a:endParaRPr lang="en-US" sz="1200" b="1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93374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923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9067800" cy="6683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sz="2800" b="1" i="0" dirty="0">
                <a:latin typeface="Palatino Linotype" pitchFamily="18" charset="0"/>
                <a:cs typeface="Arial" pitchFamily="34" charset="0"/>
              </a:rPr>
              <a:t>Свакодневна пракса код лекара и фармацеута</a:t>
            </a:r>
            <a:endParaRPr lang="en-GB" sz="2800" b="1" i="0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 rot="16200000">
            <a:off x="4457700" y="952500"/>
            <a:ext cx="2286000" cy="2514600"/>
          </a:xfrm>
          <a:prstGeom prst="wedgeEllipseCallout">
            <a:avLst>
              <a:gd name="adj1" fmla="val -8523"/>
              <a:gd name="adj2" fmla="val 8832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0" hangingPunct="0">
              <a:lnSpc>
                <a:spcPct val="85000"/>
              </a:lnSpc>
              <a:defRPr/>
            </a:pPr>
            <a:r>
              <a:rPr lang="de-DE" sz="2000" dirty="0">
                <a:latin typeface="+mj-lt"/>
              </a:rPr>
              <a:t>   </a:t>
            </a:r>
            <a:r>
              <a:rPr lang="sr-Cyrl-RS" dirty="0">
                <a:latin typeface="Palatino Linotype" pitchFamily="18" charset="0"/>
              </a:rPr>
              <a:t>Ако Вам не помогне</a:t>
            </a:r>
          </a:p>
          <a:p>
            <a:pPr algn="ctr" eaLnBrk="0" hangingPunct="0">
              <a:lnSpc>
                <a:spcPct val="85000"/>
              </a:lnSpc>
              <a:defRPr/>
            </a:pPr>
            <a:r>
              <a:rPr lang="sr-Cyrl-RS" dirty="0">
                <a:latin typeface="Palatino Linotype" pitchFamily="18" charset="0"/>
              </a:rPr>
              <a:t> даћу </a:t>
            </a:r>
          </a:p>
          <a:p>
            <a:pPr algn="ctr" eaLnBrk="0" hangingPunct="0">
              <a:lnSpc>
                <a:spcPct val="85000"/>
              </a:lnSpc>
              <a:defRPr/>
            </a:pPr>
            <a:r>
              <a:rPr lang="sr-Cyrl-RS" dirty="0">
                <a:latin typeface="Palatino Linotype" pitchFamily="18" charset="0"/>
              </a:rPr>
              <a:t> Вам бољи лек</a:t>
            </a:r>
            <a:r>
              <a:rPr lang="de-DE" dirty="0">
                <a:latin typeface="Palatino Linotype" pitchFamily="18" charset="0"/>
              </a:rPr>
              <a:t>!</a:t>
            </a: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2058988" y="1854200"/>
            <a:ext cx="2371725" cy="1651000"/>
          </a:xfrm>
          <a:prstGeom prst="wedgeEllipseCallout">
            <a:avLst>
              <a:gd name="adj1" fmla="val -46454"/>
              <a:gd name="adj2" fmla="val 7403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r>
              <a:rPr lang="de-DE" sz="2000" dirty="0">
                <a:latin typeface="+mj-lt"/>
              </a:rPr>
              <a:t> </a:t>
            </a:r>
            <a:r>
              <a:rPr lang="sr-Cyrl-RS" b="1" dirty="0">
                <a:latin typeface="Palatino Linotype" pitchFamily="18" charset="0"/>
              </a:rPr>
              <a:t>Зашто не бољи лек</a:t>
            </a:r>
          </a:p>
          <a:p>
            <a:pPr algn="ctr" eaLnBrk="0" hangingPunct="0">
              <a:lnSpc>
                <a:spcPct val="85000"/>
              </a:lnSpc>
              <a:defRPr/>
            </a:pPr>
            <a:r>
              <a:rPr lang="sr-Cyrl-RS" b="1" dirty="0">
                <a:latin typeface="Palatino Linotype" pitchFamily="18" charset="0"/>
              </a:rPr>
              <a:t> одмах</a:t>
            </a:r>
            <a:r>
              <a:rPr lang="de-DE" b="1" dirty="0">
                <a:latin typeface="Palatino Linotype" pitchFamily="18" charset="0"/>
              </a:rPr>
              <a:t>?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2486025"/>
          <a:ext cx="2397125" cy="403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Clip" r:id="rId3" imgW="990360" imgH="1666800" progId="">
                  <p:embed/>
                </p:oleObj>
              </mc:Choice>
              <mc:Fallback>
                <p:oleObj name="Clip" r:id="rId3" imgW="990360" imgH="16668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486025"/>
                        <a:ext cx="2397125" cy="4033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934200" y="1852613"/>
          <a:ext cx="1878013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Clip" r:id="rId5" imgW="2095200" imgH="5695920" progId="">
                  <p:embed/>
                </p:oleObj>
              </mc:Choice>
              <mc:Fallback>
                <p:oleObj name="Clip" r:id="rId5" imgW="2095200" imgH="569592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1852613"/>
                        <a:ext cx="1878013" cy="510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214563" y="3929063"/>
            <a:ext cx="5021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sr-Cyrl-RS" altLang="en-US" sz="2000" b="1" dirty="0">
                <a:latin typeface="Palatino Linotype" pitchFamily="18" charset="0"/>
              </a:rPr>
              <a:t>Постепена терапија застарела</a:t>
            </a:r>
            <a:r>
              <a:rPr lang="sr-Latn-CS" altLang="en-US" dirty="0">
                <a:solidFill>
                  <a:srgbClr val="2EA239"/>
                </a:solidFill>
              </a:rPr>
              <a:t>!</a:t>
            </a:r>
            <a:endParaRPr lang="en-GB" altLang="en-US" dirty="0">
              <a:solidFill>
                <a:srgbClr val="2EA2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50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" dur="150" autoRev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124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150" autoRev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124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150" autoRev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32" grpId="0"/>
      <p:bldP spid="103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858280" cy="79216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  <a:ea typeface="Times New Roman"/>
                <a:cs typeface="Arial" pitchFamily="34" charset="0"/>
              </a:rPr>
              <a:t>Улкусна болест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067800" cy="478634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Класификација</a:t>
            </a:r>
          </a:p>
          <a:p>
            <a:pPr lvl="0">
              <a:lnSpc>
                <a:spcPct val="150000"/>
              </a:lnSpc>
              <a:buNone/>
              <a:defRPr/>
            </a:pPr>
            <a:r>
              <a:rPr lang="sr-Cyrl-CS" sz="1600" b="1" dirty="0">
                <a:latin typeface="Palatino Linotype" pitchFamily="18" charset="0"/>
              </a:rPr>
              <a:t>Према локализацији: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sr-Cyrl-CS" sz="1600" dirty="0">
                <a:latin typeface="Palatino Linotype" pitchFamily="18" charset="0"/>
              </a:rPr>
              <a:t>Дуоденални улкус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sr-Cyrl-CS" sz="1600" dirty="0">
                <a:latin typeface="Palatino Linotype" pitchFamily="18" charset="0"/>
              </a:rPr>
              <a:t>Гастрични улкус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sr-Cyrl-CS" sz="1600" dirty="0">
                <a:latin typeface="Palatino Linotype" pitchFamily="18" charset="0"/>
              </a:rPr>
              <a:t>Езофагеални улкус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sr-Cyrl-CS" sz="1600" dirty="0">
                <a:latin typeface="Palatino Linotype" pitchFamily="18" charset="0"/>
              </a:rPr>
              <a:t>Улцерације ектопичне желудачне </a:t>
            </a:r>
            <a:r>
              <a:rPr lang="sr-Cyrl-CS" sz="1600" dirty="0" err="1">
                <a:latin typeface="Palatino Linotype" pitchFamily="18" charset="0"/>
              </a:rPr>
              <a:t>слузнице</a:t>
            </a:r>
            <a:endParaRPr lang="sr-Cyrl-CS" sz="1600" dirty="0">
              <a:latin typeface="Palatino Linotype" pitchFamily="18" charset="0"/>
            </a:endParaRPr>
          </a:p>
          <a:p>
            <a:pPr lvl="0">
              <a:lnSpc>
                <a:spcPct val="150000"/>
              </a:lnSpc>
              <a:buNone/>
              <a:defRPr/>
            </a:pPr>
            <a:endParaRPr lang="sr-Cyrl-CS" sz="1600" dirty="0">
              <a:latin typeface="Palatino Linotype" pitchFamily="18" charset="0"/>
            </a:endParaRPr>
          </a:p>
          <a:p>
            <a:pPr lvl="0">
              <a:lnSpc>
                <a:spcPct val="150000"/>
              </a:lnSpc>
              <a:buNone/>
              <a:defRPr/>
            </a:pPr>
            <a:r>
              <a:rPr lang="sr-Cyrl-CS" sz="1600" b="1" dirty="0">
                <a:latin typeface="Palatino Linotype" pitchFamily="18" charset="0"/>
              </a:rPr>
              <a:t>Према узроку: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sr-Cyrl-CS" sz="1600" dirty="0">
                <a:latin typeface="Palatino Linotype" pitchFamily="18" charset="0"/>
              </a:rPr>
              <a:t>Класична улкусна болест (ХБП+)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sr-Cyrl-CS" sz="1600" dirty="0">
                <a:latin typeface="Palatino Linotype" pitchFamily="18" charset="0"/>
              </a:rPr>
              <a:t>Улкусна болест изазвана НСАИЛ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sr-Cyrl-CS" sz="1600" dirty="0">
                <a:latin typeface="Palatino Linotype" pitchFamily="18" charset="0"/>
              </a:rPr>
              <a:t>Стрес улкус</a:t>
            </a:r>
            <a:endParaRPr lang="sr-Cyrl-CS" sz="1600" dirty="0">
              <a:latin typeface="Palatino Linotype" pitchFamily="18" charset="0"/>
              <a:ea typeface="Times New Roman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sr-Cyrl-CS" sz="1600" dirty="0">
                <a:latin typeface="Palatino Linotype" pitchFamily="18" charset="0"/>
                <a:ea typeface="Times New Roman"/>
                <a:cs typeface="Arial" pitchFamily="34" charset="0"/>
              </a:rPr>
              <a:t>Золингер-Елисонов </a:t>
            </a:r>
            <a:r>
              <a:rPr lang="ru-RU" sz="1600" dirty="0">
                <a:latin typeface="Palatino Linotype" pitchFamily="18" charset="0"/>
                <a:ea typeface="Times New Roman"/>
                <a:cs typeface="Arial" pitchFamily="34" charset="0"/>
              </a:rPr>
              <a:t>синдром</a:t>
            </a:r>
            <a:r>
              <a:rPr lang="ru-RU" sz="1600" dirty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sr-Cyrl-CS" sz="1400" dirty="0">
              <a:solidFill>
                <a:srgbClr val="FF0000"/>
              </a:solidFill>
            </a:endParaRPr>
          </a:p>
          <a:p>
            <a:pPr>
              <a:buNone/>
            </a:pPr>
            <a:endParaRPr lang="sr-Cyrl-CS" sz="1400" b="1" dirty="0"/>
          </a:p>
          <a:p>
            <a:pPr>
              <a:buNone/>
            </a:pPr>
            <a:endParaRPr lang="ru-RU" sz="1400" b="1" dirty="0">
              <a:solidFill>
                <a:srgbClr val="FF0000"/>
              </a:solidFill>
            </a:endParaRPr>
          </a:p>
          <a:p>
            <a:endParaRPr lang="ru-RU" sz="2000" b="1" dirty="0">
              <a:solidFill>
                <a:srgbClr val="FF0000"/>
              </a:solidFill>
            </a:endParaRPr>
          </a:p>
          <a:p>
            <a:endParaRPr lang="ru-RU" sz="2000" b="1" dirty="0">
              <a:solidFill>
                <a:srgbClr val="FF0000"/>
              </a:solidFill>
            </a:endParaRPr>
          </a:p>
          <a:p>
            <a:endParaRPr lang="en-US" sz="20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21485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1" y="260350"/>
            <a:ext cx="9144000" cy="865188"/>
          </a:xfrm>
        </p:spPr>
        <p:txBody>
          <a:bodyPr>
            <a:noAutofit/>
          </a:bodyPr>
          <a:lstStyle/>
          <a:p>
            <a:pPr algn="ctr">
              <a:lnSpc>
                <a:spcPct val="92000"/>
              </a:lnSpc>
            </a:pPr>
            <a:r>
              <a:rPr lang="sr-Cyrl-RS" altLang="en-US" sz="2800" b="1" i="0" dirty="0">
                <a:latin typeface="Palatino Linotype" pitchFamily="18" charset="0"/>
              </a:rPr>
              <a:t>Брзина </a:t>
            </a:r>
            <a:r>
              <a:rPr lang="sr-Cyrl-RS" altLang="en-US" sz="2800" b="1" i="0" dirty="0" err="1">
                <a:latin typeface="Palatino Linotype" pitchFamily="18" charset="0"/>
              </a:rPr>
              <a:t>излечења</a:t>
            </a:r>
            <a:r>
              <a:rPr lang="sr-Cyrl-RS" altLang="en-US" sz="2800" b="1" i="0" dirty="0">
                <a:latin typeface="Palatino Linotype" pitchFamily="18" charset="0"/>
              </a:rPr>
              <a:t> је директно пропорционална времену у коме је </a:t>
            </a:r>
            <a:r>
              <a:rPr lang="sr-Cyrl-RS" altLang="en-US" sz="2800" b="1" i="0" dirty="0" err="1">
                <a:latin typeface="Palatino Linotype" pitchFamily="18" charset="0"/>
              </a:rPr>
              <a:t>интрагастрични</a:t>
            </a:r>
            <a:r>
              <a:rPr lang="sr-Cyrl-RS" altLang="en-US" sz="2800" b="1" i="0" dirty="0">
                <a:latin typeface="Palatino Linotype" pitchFamily="18" charset="0"/>
              </a:rPr>
              <a:t> </a:t>
            </a:r>
            <a:r>
              <a:rPr lang="en-GB" altLang="en-US" sz="2800" b="1" i="0" dirty="0">
                <a:latin typeface="Palatino Linotype" pitchFamily="18" charset="0"/>
              </a:rPr>
              <a:t>pH </a:t>
            </a:r>
            <a:r>
              <a:rPr lang="en-US" altLang="en-US" sz="2800" b="1" i="0" dirty="0">
                <a:latin typeface="Palatino Linotype" pitchFamily="18" charset="0"/>
              </a:rPr>
              <a:t>&gt;</a:t>
            </a:r>
            <a:r>
              <a:rPr lang="en-GB" altLang="en-US" sz="2800" b="1" i="0" dirty="0">
                <a:latin typeface="Palatino Linotype" pitchFamily="18" charset="0"/>
              </a:rPr>
              <a:t> 4</a:t>
            </a:r>
          </a:p>
        </p:txBody>
      </p:sp>
      <p:cxnSp>
        <p:nvCxnSpPr>
          <p:cNvPr id="20485" name="Straight Connector 8"/>
          <p:cNvCxnSpPr>
            <a:cxnSpLocks noChangeShapeType="1"/>
          </p:cNvCxnSpPr>
          <p:nvPr/>
        </p:nvCxnSpPr>
        <p:spPr bwMode="auto">
          <a:xfrm rot="5400000">
            <a:off x="-1369218" y="3464719"/>
            <a:ext cx="3816350" cy="1587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86" name="Straight Connector 10"/>
          <p:cNvCxnSpPr>
            <a:cxnSpLocks noChangeShapeType="1"/>
          </p:cNvCxnSpPr>
          <p:nvPr/>
        </p:nvCxnSpPr>
        <p:spPr bwMode="auto">
          <a:xfrm>
            <a:off x="539750" y="5373688"/>
            <a:ext cx="8280400" cy="1587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468313" y="1916113"/>
            <a:ext cx="936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+mj-lt"/>
            </a:endParaRPr>
          </a:p>
        </p:txBody>
      </p:sp>
      <p:sp>
        <p:nvSpPr>
          <p:cNvPr id="20488" name="TextBox 14"/>
          <p:cNvSpPr txBox="1">
            <a:spLocks noChangeArrowheads="1"/>
          </p:cNvSpPr>
          <p:nvPr/>
        </p:nvSpPr>
        <p:spPr bwMode="auto">
          <a:xfrm>
            <a:off x="-36513" y="1146175"/>
            <a:ext cx="1816101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chemeClr val="bg1"/>
                </a:solidFill>
              </a:rPr>
              <a:t>Intragastri</a:t>
            </a:r>
            <a:r>
              <a:rPr lang="sr-Latn-CS" altLang="en-US" sz="1600">
                <a:solidFill>
                  <a:schemeClr val="bg1"/>
                </a:solidFill>
              </a:rPr>
              <a:t>čni pH</a:t>
            </a:r>
            <a:endParaRPr lang="en-GB" altLang="en-US" sz="1600">
              <a:solidFill>
                <a:schemeClr val="bg1"/>
              </a:solidFill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468313" y="3141663"/>
            <a:ext cx="936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+mj-lt"/>
            </a:endParaRPr>
          </a:p>
        </p:txBody>
      </p:sp>
      <p:sp>
        <p:nvSpPr>
          <p:cNvPr id="18" name="Rectangle 41"/>
          <p:cNvSpPr>
            <a:spLocks noChangeArrowheads="1"/>
          </p:cNvSpPr>
          <p:nvPr/>
        </p:nvSpPr>
        <p:spPr bwMode="auto">
          <a:xfrm>
            <a:off x="250825" y="2997200"/>
            <a:ext cx="1285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defTabSz="762000" eaLnBrk="0" hangingPunct="0">
              <a:defRPr/>
            </a:pPr>
            <a:r>
              <a:rPr lang="sr-Latn-CS" dirty="0">
                <a:solidFill>
                  <a:srgbClr val="830051"/>
                </a:solidFill>
                <a:latin typeface="+mj-lt"/>
              </a:rPr>
              <a:t>4</a:t>
            </a:r>
            <a:endParaRPr lang="en-GB" dirty="0">
              <a:solidFill>
                <a:srgbClr val="830051"/>
              </a:solidFill>
              <a:latin typeface="+mj-lt"/>
            </a:endParaRPr>
          </a:p>
        </p:txBody>
      </p:sp>
      <p:cxnSp>
        <p:nvCxnSpPr>
          <p:cNvPr id="20491" name="Straight Connector 18"/>
          <p:cNvCxnSpPr>
            <a:cxnSpLocks noChangeShapeType="1"/>
          </p:cNvCxnSpPr>
          <p:nvPr/>
        </p:nvCxnSpPr>
        <p:spPr bwMode="auto">
          <a:xfrm>
            <a:off x="539750" y="3141663"/>
            <a:ext cx="8280400" cy="1587"/>
          </a:xfrm>
          <a:prstGeom prst="line">
            <a:avLst/>
          </a:prstGeom>
          <a:noFill/>
          <a:ln w="28575" algn="ctr">
            <a:solidFill>
              <a:srgbClr val="83005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92" name="TextBox 19"/>
          <p:cNvSpPr txBox="1">
            <a:spLocks noChangeArrowheads="1"/>
          </p:cNvSpPr>
          <p:nvPr/>
        </p:nvSpPr>
        <p:spPr bwMode="auto">
          <a:xfrm>
            <a:off x="-36512" y="5516563"/>
            <a:ext cx="9152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Cyrl-RS" altLang="en-US" sz="1600" b="1" dirty="0">
                <a:latin typeface="Palatino Linotype" pitchFamily="18" charset="0"/>
              </a:rPr>
              <a:t>Време</a:t>
            </a:r>
            <a:r>
              <a:rPr lang="sr-Cyrl-RS" altLang="en-US" sz="1600" dirty="0">
                <a:solidFill>
                  <a:srgbClr val="2EA239"/>
                </a:solidFill>
              </a:rPr>
              <a:t> </a:t>
            </a:r>
            <a:endParaRPr lang="en-GB" altLang="en-US" sz="1600" dirty="0">
              <a:solidFill>
                <a:srgbClr val="2EA239"/>
              </a:solidFill>
            </a:endParaRPr>
          </a:p>
        </p:txBody>
      </p:sp>
      <p:sp>
        <p:nvSpPr>
          <p:cNvPr id="21" name="Rectangle 41"/>
          <p:cNvSpPr>
            <a:spLocks noChangeArrowheads="1"/>
          </p:cNvSpPr>
          <p:nvPr/>
        </p:nvSpPr>
        <p:spPr bwMode="auto">
          <a:xfrm>
            <a:off x="266700" y="5168900"/>
            <a:ext cx="1285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defTabSz="762000" eaLnBrk="0" hangingPunct="0">
              <a:defRPr/>
            </a:pPr>
            <a:r>
              <a:rPr lang="sr-Latn-CS" dirty="0">
                <a:solidFill>
                  <a:srgbClr val="830051"/>
                </a:solidFill>
                <a:latin typeface="+mj-lt"/>
              </a:rPr>
              <a:t>0</a:t>
            </a:r>
            <a:endParaRPr lang="en-GB" dirty="0">
              <a:solidFill>
                <a:srgbClr val="830051"/>
              </a:solidFill>
              <a:latin typeface="+mj-lt"/>
            </a:endParaRPr>
          </a:p>
        </p:txBody>
      </p:sp>
      <p:sp>
        <p:nvSpPr>
          <p:cNvPr id="22" name="Rectangle 41"/>
          <p:cNvSpPr>
            <a:spLocks noChangeArrowheads="1"/>
          </p:cNvSpPr>
          <p:nvPr/>
        </p:nvSpPr>
        <p:spPr bwMode="auto">
          <a:xfrm>
            <a:off x="250825" y="4735513"/>
            <a:ext cx="12858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defTabSz="762000" eaLnBrk="0" hangingPunct="0">
              <a:defRPr/>
            </a:pPr>
            <a:r>
              <a:rPr lang="sr-Latn-CS" dirty="0">
                <a:solidFill>
                  <a:srgbClr val="830051"/>
                </a:solidFill>
                <a:latin typeface="+mj-lt"/>
              </a:rPr>
              <a:t>1</a:t>
            </a:r>
            <a:endParaRPr lang="en-GB" dirty="0">
              <a:solidFill>
                <a:srgbClr val="830051"/>
              </a:solidFill>
              <a:latin typeface="+mj-lt"/>
            </a:endParaRPr>
          </a:p>
        </p:txBody>
      </p:sp>
      <p:sp>
        <p:nvSpPr>
          <p:cNvPr id="23" name="Rectangle 41"/>
          <p:cNvSpPr>
            <a:spLocks noChangeArrowheads="1"/>
          </p:cNvSpPr>
          <p:nvPr/>
        </p:nvSpPr>
        <p:spPr bwMode="auto">
          <a:xfrm>
            <a:off x="250825" y="4160838"/>
            <a:ext cx="1285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defTabSz="762000" eaLnBrk="0" hangingPunct="0">
              <a:defRPr/>
            </a:pPr>
            <a:r>
              <a:rPr lang="sr-Latn-CS" dirty="0">
                <a:solidFill>
                  <a:srgbClr val="830051"/>
                </a:solidFill>
                <a:latin typeface="+mj-lt"/>
              </a:rPr>
              <a:t>2</a:t>
            </a:r>
            <a:endParaRPr lang="en-GB" dirty="0">
              <a:solidFill>
                <a:srgbClr val="830051"/>
              </a:solidFill>
              <a:latin typeface="+mj-lt"/>
            </a:endParaRPr>
          </a:p>
        </p:txBody>
      </p:sp>
      <p:sp>
        <p:nvSpPr>
          <p:cNvPr id="24" name="Rectangle 41"/>
          <p:cNvSpPr>
            <a:spLocks noChangeArrowheads="1"/>
          </p:cNvSpPr>
          <p:nvPr/>
        </p:nvSpPr>
        <p:spPr bwMode="auto">
          <a:xfrm>
            <a:off x="250825" y="3573463"/>
            <a:ext cx="1285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defTabSz="762000" eaLnBrk="0" hangingPunct="0">
              <a:defRPr/>
            </a:pPr>
            <a:r>
              <a:rPr lang="sr-Latn-CS" dirty="0">
                <a:solidFill>
                  <a:srgbClr val="830051"/>
                </a:solidFill>
                <a:latin typeface="+mj-lt"/>
              </a:rPr>
              <a:t>3</a:t>
            </a:r>
            <a:endParaRPr lang="en-GB" dirty="0">
              <a:solidFill>
                <a:srgbClr val="830051"/>
              </a:solidFill>
              <a:latin typeface="+mj-lt"/>
            </a:endParaRPr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468313" y="3716338"/>
            <a:ext cx="936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+mj-lt"/>
            </a:endParaRPr>
          </a:p>
        </p:txBody>
      </p:sp>
      <p:sp>
        <p:nvSpPr>
          <p:cNvPr id="26" name="Line 11"/>
          <p:cNvSpPr>
            <a:spLocks noChangeShapeType="1"/>
          </p:cNvSpPr>
          <p:nvPr/>
        </p:nvSpPr>
        <p:spPr bwMode="auto">
          <a:xfrm>
            <a:off x="468313" y="4292600"/>
            <a:ext cx="936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+mj-lt"/>
            </a:endParaRPr>
          </a:p>
        </p:txBody>
      </p:sp>
      <p:sp>
        <p:nvSpPr>
          <p:cNvPr id="27" name="Line 11"/>
          <p:cNvSpPr>
            <a:spLocks noChangeShapeType="1"/>
          </p:cNvSpPr>
          <p:nvPr/>
        </p:nvSpPr>
        <p:spPr bwMode="auto">
          <a:xfrm>
            <a:off x="468313" y="4868863"/>
            <a:ext cx="936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+mj-lt"/>
            </a:endParaRPr>
          </a:p>
        </p:txBody>
      </p:sp>
      <p:pic>
        <p:nvPicPr>
          <p:cNvPr id="20500" name="Picture 2" descr="http://www.istockphoto.com/file_thumbview_approve/4588664/2/istockphoto_4588664-half-empty-glass-of-water-with-clipping-pat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" y="5445125"/>
            <a:ext cx="984250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35"/>
          <p:cNvSpPr/>
          <p:nvPr/>
        </p:nvSpPr>
        <p:spPr bwMode="auto">
          <a:xfrm>
            <a:off x="571500" y="1643063"/>
            <a:ext cx="8281988" cy="15113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en-GB" dirty="0" err="1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611188" y="3213100"/>
            <a:ext cx="8281987" cy="2087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en-GB" dirty="0" err="1">
              <a:solidFill>
                <a:schemeClr val="bg1"/>
              </a:solidFill>
            </a:endParaRPr>
          </a:p>
        </p:txBody>
      </p:sp>
      <p:pic>
        <p:nvPicPr>
          <p:cNvPr id="20503" name="Picture 6" descr="http://www.weather.com/web/multimedia/images/antacid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5516563"/>
            <a:ext cx="1231900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4" name="TextBox 40"/>
          <p:cNvSpPr txBox="1">
            <a:spLocks noChangeArrowheads="1"/>
          </p:cNvSpPr>
          <p:nvPr/>
        </p:nvSpPr>
        <p:spPr bwMode="auto">
          <a:xfrm>
            <a:off x="1763713" y="4868863"/>
            <a:ext cx="17876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CS" altLang="en-US" sz="1600" dirty="0">
                <a:solidFill>
                  <a:srgbClr val="00B050"/>
                </a:solidFill>
                <a:latin typeface="Palatino Linotype" pitchFamily="18" charset="0"/>
              </a:rPr>
              <a:t>400 </a:t>
            </a:r>
            <a:r>
              <a:rPr lang="sr-Latn-CS" altLang="en-US" sz="1600" dirty="0" err="1">
                <a:solidFill>
                  <a:srgbClr val="00B050"/>
                </a:solidFill>
                <a:latin typeface="Palatino Linotype" pitchFamily="18" charset="0"/>
              </a:rPr>
              <a:t>mg</a:t>
            </a:r>
            <a:r>
              <a:rPr lang="sr-Latn-CS" altLang="en-US" sz="1600" dirty="0">
                <a:solidFill>
                  <a:srgbClr val="00B050"/>
                </a:solidFill>
                <a:latin typeface="Palatino Linotype" pitchFamily="18" charset="0"/>
              </a:rPr>
              <a:t> </a:t>
            </a:r>
            <a:r>
              <a:rPr lang="sr-Cyrl-RS" altLang="en-US" sz="1600" dirty="0">
                <a:solidFill>
                  <a:srgbClr val="00B050"/>
                </a:solidFill>
                <a:latin typeface="Palatino Linotype" pitchFamily="18" charset="0"/>
              </a:rPr>
              <a:t>антацида</a:t>
            </a:r>
            <a:endParaRPr lang="en-GB" altLang="en-US" sz="1600" dirty="0">
              <a:solidFill>
                <a:srgbClr val="00B050"/>
              </a:solidFill>
              <a:latin typeface="Palatino Linotype" pitchFamily="18" charset="0"/>
            </a:endParaRPr>
          </a:p>
        </p:txBody>
      </p:sp>
      <p:pic>
        <p:nvPicPr>
          <p:cNvPr id="20505" name="Picture 8" descr="http://upload.wikimedia.org/wikipedia/commons/7/7b/Ranitidine_Structural_Formula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661025"/>
            <a:ext cx="17240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6" name="TextBox 42"/>
          <p:cNvSpPr txBox="1">
            <a:spLocks noChangeArrowheads="1"/>
          </p:cNvSpPr>
          <p:nvPr/>
        </p:nvSpPr>
        <p:spPr bwMode="auto">
          <a:xfrm>
            <a:off x="3132138" y="4437063"/>
            <a:ext cx="20585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CS" altLang="en-US" sz="1600" dirty="0">
                <a:solidFill>
                  <a:srgbClr val="002060"/>
                </a:solidFill>
                <a:latin typeface="Palatino Linotype" pitchFamily="18" charset="0"/>
              </a:rPr>
              <a:t>150 </a:t>
            </a:r>
            <a:r>
              <a:rPr lang="sr-Latn-CS" altLang="en-US" sz="1600" dirty="0" err="1">
                <a:solidFill>
                  <a:srgbClr val="002060"/>
                </a:solidFill>
                <a:latin typeface="Palatino Linotype" pitchFamily="18" charset="0"/>
              </a:rPr>
              <a:t>mg</a:t>
            </a:r>
            <a:r>
              <a:rPr lang="sr-Latn-CS" altLang="en-US" sz="1600" dirty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r>
              <a:rPr lang="sr-Cyrl-RS" altLang="en-US" sz="1600" dirty="0" err="1">
                <a:solidFill>
                  <a:srgbClr val="002060"/>
                </a:solidFill>
                <a:latin typeface="Palatino Linotype" pitchFamily="18" charset="0"/>
              </a:rPr>
              <a:t>ранитидина</a:t>
            </a:r>
            <a:endParaRPr lang="en-GB" altLang="en-US" sz="1600" dirty="0">
              <a:solidFill>
                <a:srgbClr val="002060"/>
              </a:solidFill>
              <a:latin typeface="Palatino Linotype" pitchFamily="18" charset="0"/>
            </a:endParaRPr>
          </a:p>
        </p:txBody>
      </p:sp>
      <p:pic>
        <p:nvPicPr>
          <p:cNvPr id="20507" name="Picture 10" descr="http://upload.wikimedia.org/wikipedia/commons/3/3b/Omeprazol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5434013"/>
            <a:ext cx="195738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8" name="TextBox 44"/>
          <p:cNvSpPr txBox="1">
            <a:spLocks noChangeArrowheads="1"/>
          </p:cNvSpPr>
          <p:nvPr/>
        </p:nvSpPr>
        <p:spPr bwMode="auto">
          <a:xfrm>
            <a:off x="5405438" y="4437063"/>
            <a:ext cx="19335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CS" altLang="en-US" sz="1600" dirty="0">
                <a:solidFill>
                  <a:srgbClr val="C00000"/>
                </a:solidFill>
                <a:latin typeface="Palatino Linotype" pitchFamily="18" charset="0"/>
              </a:rPr>
              <a:t>20 </a:t>
            </a:r>
            <a:r>
              <a:rPr lang="sr-Latn-CS" altLang="en-US" sz="1600" dirty="0" err="1">
                <a:solidFill>
                  <a:srgbClr val="C00000"/>
                </a:solidFill>
                <a:latin typeface="Palatino Linotype" pitchFamily="18" charset="0"/>
              </a:rPr>
              <a:t>mg</a:t>
            </a:r>
            <a:r>
              <a:rPr lang="sr-Latn-CS" altLang="en-US" sz="16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altLang="en-US" sz="1600" dirty="0" err="1">
                <a:solidFill>
                  <a:srgbClr val="C00000"/>
                </a:solidFill>
                <a:latin typeface="Palatino Linotype" pitchFamily="18" charset="0"/>
              </a:rPr>
              <a:t>омепразола</a:t>
            </a:r>
            <a:endParaRPr lang="en-GB" altLang="en-US" sz="1600" dirty="0">
              <a:solidFill>
                <a:srgbClr val="C00000"/>
              </a:solidFill>
              <a:latin typeface="Palatino Linotype" pitchFamily="18" charset="0"/>
            </a:endParaRPr>
          </a:p>
        </p:txBody>
      </p:sp>
      <p:sp>
        <p:nvSpPr>
          <p:cNvPr id="20509" name="Isosceles Triangle 45"/>
          <p:cNvSpPr>
            <a:spLocks noChangeArrowheads="1"/>
          </p:cNvSpPr>
          <p:nvPr/>
        </p:nvSpPr>
        <p:spPr bwMode="auto">
          <a:xfrm>
            <a:off x="684213" y="2852738"/>
            <a:ext cx="647700" cy="2520950"/>
          </a:xfrm>
          <a:prstGeom prst="triangle">
            <a:avLst>
              <a:gd name="adj" fmla="val 50000"/>
            </a:avLst>
          </a:prstGeom>
          <a:noFill/>
          <a:ln w="158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20510" name="TextBox 46"/>
          <p:cNvSpPr txBox="1">
            <a:spLocks noChangeArrowheads="1"/>
          </p:cNvSpPr>
          <p:nvPr/>
        </p:nvSpPr>
        <p:spPr bwMode="auto">
          <a:xfrm>
            <a:off x="622300" y="2124075"/>
            <a:ext cx="12907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Cyrl-RS" altLang="en-US" sz="1600" dirty="0">
                <a:solidFill>
                  <a:srgbClr val="0070C0"/>
                </a:solidFill>
                <a:latin typeface="Palatino Linotype" pitchFamily="18" charset="0"/>
              </a:rPr>
              <a:t>одмах</a:t>
            </a:r>
            <a:r>
              <a:rPr lang="en-US" altLang="en-US" sz="1600" dirty="0">
                <a:solidFill>
                  <a:srgbClr val="0070C0"/>
                </a:solidFill>
                <a:latin typeface="Palatino Linotype" pitchFamily="18" charset="0"/>
              </a:rPr>
              <a:t>,</a:t>
            </a:r>
            <a:endParaRPr lang="sr-Latn-CS" altLang="en-US" sz="1600" dirty="0">
              <a:solidFill>
                <a:srgbClr val="0070C0"/>
              </a:solidFill>
              <a:latin typeface="Palatino Linotype" pitchFamily="18" charset="0"/>
            </a:endParaRPr>
          </a:p>
          <a:p>
            <a:pPr eaLnBrk="1" hangingPunct="1"/>
            <a:r>
              <a:rPr lang="sr-Latn-CS" altLang="en-US" sz="1600" dirty="0">
                <a:solidFill>
                  <a:srgbClr val="0070C0"/>
                </a:solidFill>
                <a:latin typeface="Palatino Linotype" pitchFamily="18" charset="0"/>
              </a:rPr>
              <a:t>3 </a:t>
            </a:r>
            <a:r>
              <a:rPr lang="sr-Cyrl-RS" altLang="en-US" sz="1600" dirty="0">
                <a:solidFill>
                  <a:srgbClr val="0070C0"/>
                </a:solidFill>
                <a:latin typeface="Palatino Linotype" pitchFamily="18" charset="0"/>
              </a:rPr>
              <a:t>мин</a:t>
            </a:r>
            <a:r>
              <a:rPr lang="sr-Latn-CS" altLang="en-US" sz="1600" dirty="0">
                <a:solidFill>
                  <a:srgbClr val="0070C0"/>
                </a:solidFill>
                <a:latin typeface="Palatino Linotype" pitchFamily="18" charset="0"/>
              </a:rPr>
              <a:t> </a:t>
            </a:r>
            <a:r>
              <a:rPr lang="sr-Latn-CS" altLang="en-US" sz="1600" dirty="0" err="1">
                <a:solidFill>
                  <a:srgbClr val="0070C0"/>
                </a:solidFill>
                <a:latin typeface="Palatino Linotype" pitchFamily="18" charset="0"/>
              </a:rPr>
              <a:t>pH</a:t>
            </a:r>
            <a:r>
              <a:rPr lang="en-US" altLang="en-US" sz="1600" dirty="0">
                <a:solidFill>
                  <a:srgbClr val="0070C0"/>
                </a:solidFill>
                <a:latin typeface="Palatino Linotype" pitchFamily="18" charset="0"/>
              </a:rPr>
              <a:t>&gt;4</a:t>
            </a:r>
            <a:endParaRPr lang="en-GB" altLang="en-US" sz="1600" dirty="0">
              <a:solidFill>
                <a:srgbClr val="0070C0"/>
              </a:solidFill>
              <a:latin typeface="Palatino Linotype" pitchFamily="18" charset="0"/>
            </a:endParaRPr>
          </a:p>
        </p:txBody>
      </p:sp>
      <p:sp>
        <p:nvSpPr>
          <p:cNvPr id="20511" name="Isosceles Triangle 47"/>
          <p:cNvSpPr>
            <a:spLocks noChangeArrowheads="1"/>
          </p:cNvSpPr>
          <p:nvPr/>
        </p:nvSpPr>
        <p:spPr bwMode="auto">
          <a:xfrm>
            <a:off x="1908175" y="2636838"/>
            <a:ext cx="792163" cy="2736850"/>
          </a:xfrm>
          <a:prstGeom prst="triangle">
            <a:avLst>
              <a:gd name="adj" fmla="val 47315"/>
            </a:avLst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00B0F0"/>
              </a:solidFill>
            </a:endParaRPr>
          </a:p>
        </p:txBody>
      </p:sp>
      <p:sp>
        <p:nvSpPr>
          <p:cNvPr id="20512" name="TextBox 48"/>
          <p:cNvSpPr txBox="1">
            <a:spLocks noChangeArrowheads="1"/>
          </p:cNvSpPr>
          <p:nvPr/>
        </p:nvSpPr>
        <p:spPr bwMode="auto">
          <a:xfrm>
            <a:off x="1835150" y="1989138"/>
            <a:ext cx="13933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Cyrl-RS" altLang="en-US" sz="1600" dirty="0">
                <a:latin typeface="Palatino Linotype" pitchFamily="18" charset="0"/>
              </a:rPr>
              <a:t>за</a:t>
            </a:r>
            <a:r>
              <a:rPr lang="en-US" altLang="en-US" sz="1600" dirty="0">
                <a:latin typeface="Palatino Linotype" pitchFamily="18" charset="0"/>
              </a:rPr>
              <a:t> 2 </a:t>
            </a:r>
            <a:r>
              <a:rPr lang="sr-Cyrl-RS" altLang="en-US" sz="1600" dirty="0">
                <a:latin typeface="Palatino Linotype" pitchFamily="18" charset="0"/>
              </a:rPr>
              <a:t>минута</a:t>
            </a:r>
            <a:r>
              <a:rPr lang="en-US" altLang="en-US" sz="1600" dirty="0">
                <a:latin typeface="Palatino Linotype" pitchFamily="18" charset="0"/>
              </a:rPr>
              <a:t>,</a:t>
            </a:r>
            <a:endParaRPr lang="sr-Latn-CS" altLang="en-US" sz="1600" dirty="0">
              <a:latin typeface="Palatino Linotype" pitchFamily="18" charset="0"/>
            </a:endParaRPr>
          </a:p>
          <a:p>
            <a:pPr eaLnBrk="1" hangingPunct="1"/>
            <a:r>
              <a:rPr lang="en-US" altLang="en-US" sz="1600" dirty="0">
                <a:latin typeface="Palatino Linotype" pitchFamily="18" charset="0"/>
              </a:rPr>
              <a:t>12</a:t>
            </a:r>
            <a:r>
              <a:rPr lang="sr-Latn-CS" altLang="en-US" sz="1600" dirty="0">
                <a:latin typeface="Palatino Linotype" pitchFamily="18" charset="0"/>
              </a:rPr>
              <a:t> </a:t>
            </a:r>
            <a:r>
              <a:rPr lang="sr-Cyrl-RS" altLang="en-US" sz="1600" dirty="0">
                <a:latin typeface="Palatino Linotype" pitchFamily="18" charset="0"/>
              </a:rPr>
              <a:t>мин</a:t>
            </a:r>
            <a:r>
              <a:rPr lang="sr-Latn-CS" altLang="en-US" sz="1600" dirty="0">
                <a:latin typeface="Palatino Linotype" pitchFamily="18" charset="0"/>
              </a:rPr>
              <a:t> </a:t>
            </a:r>
            <a:r>
              <a:rPr lang="sr-Latn-CS" altLang="en-US" sz="1600" dirty="0" err="1">
                <a:latin typeface="Palatino Linotype" pitchFamily="18" charset="0"/>
              </a:rPr>
              <a:t>pH</a:t>
            </a:r>
            <a:r>
              <a:rPr lang="en-US" altLang="en-US" sz="1600" dirty="0">
                <a:latin typeface="Palatino Linotype" pitchFamily="18" charset="0"/>
              </a:rPr>
              <a:t>&gt;4</a:t>
            </a:r>
            <a:endParaRPr lang="en-GB" altLang="en-US" sz="1600" dirty="0">
              <a:latin typeface="Palatino Linotype" pitchFamily="18" charset="0"/>
            </a:endParaRPr>
          </a:p>
        </p:txBody>
      </p:sp>
      <p:sp>
        <p:nvSpPr>
          <p:cNvPr id="20513" name="TextBox 28"/>
          <p:cNvSpPr txBox="1">
            <a:spLocks noChangeArrowheads="1"/>
          </p:cNvSpPr>
          <p:nvPr/>
        </p:nvSpPr>
        <p:spPr bwMode="auto">
          <a:xfrm>
            <a:off x="547688" y="4868863"/>
            <a:ext cx="12586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CS" altLang="en-US" sz="1600" dirty="0">
                <a:solidFill>
                  <a:srgbClr val="0070C0"/>
                </a:solidFill>
                <a:latin typeface="Palatino Linotype" pitchFamily="18" charset="0"/>
              </a:rPr>
              <a:t>200 ml </a:t>
            </a:r>
            <a:r>
              <a:rPr lang="sr-Cyrl-RS" altLang="en-US" sz="1600" dirty="0">
                <a:solidFill>
                  <a:srgbClr val="0070C0"/>
                </a:solidFill>
                <a:latin typeface="Palatino Linotype" pitchFamily="18" charset="0"/>
              </a:rPr>
              <a:t>воде</a:t>
            </a:r>
            <a:endParaRPr lang="en-GB" altLang="en-US" sz="1600" dirty="0">
              <a:solidFill>
                <a:srgbClr val="0070C0"/>
              </a:solidFill>
              <a:latin typeface="Palatino Linotype" pitchFamily="18" charset="0"/>
            </a:endParaRPr>
          </a:p>
        </p:txBody>
      </p:sp>
      <p:sp>
        <p:nvSpPr>
          <p:cNvPr id="50" name="Trapezoid 49"/>
          <p:cNvSpPr/>
          <p:nvPr/>
        </p:nvSpPr>
        <p:spPr bwMode="auto">
          <a:xfrm>
            <a:off x="3348038" y="2852738"/>
            <a:ext cx="1439862" cy="2520950"/>
          </a:xfrm>
          <a:prstGeom prst="trapezoid">
            <a:avLst/>
          </a:prstGeom>
          <a:noFill/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en-GB" dirty="0" err="1">
              <a:solidFill>
                <a:schemeClr val="bg1"/>
              </a:solidFill>
            </a:endParaRPr>
          </a:p>
        </p:txBody>
      </p:sp>
      <p:sp>
        <p:nvSpPr>
          <p:cNvPr id="20515" name="TextBox 50"/>
          <p:cNvSpPr txBox="1">
            <a:spLocks noChangeArrowheads="1"/>
          </p:cNvSpPr>
          <p:nvPr/>
        </p:nvSpPr>
        <p:spPr bwMode="auto">
          <a:xfrm>
            <a:off x="3313113" y="1989138"/>
            <a:ext cx="144462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Cyrl-RS" altLang="en-US" sz="1600" dirty="0">
                <a:solidFill>
                  <a:srgbClr val="FFFF00"/>
                </a:solidFill>
                <a:latin typeface="Palatino Linotype" pitchFamily="18" charset="0"/>
              </a:rPr>
              <a:t>за</a:t>
            </a:r>
            <a:r>
              <a:rPr lang="en-US" altLang="en-US" sz="1600" dirty="0">
                <a:solidFill>
                  <a:srgbClr val="FFFF00"/>
                </a:solidFill>
                <a:latin typeface="Palatino Linotype" pitchFamily="18" charset="0"/>
              </a:rPr>
              <a:t> 50 </a:t>
            </a:r>
            <a:r>
              <a:rPr lang="sr-Cyrl-RS" altLang="en-US" sz="1600" dirty="0">
                <a:solidFill>
                  <a:srgbClr val="FFFF00"/>
                </a:solidFill>
                <a:latin typeface="Palatino Linotype" pitchFamily="18" charset="0"/>
              </a:rPr>
              <a:t>минута</a:t>
            </a:r>
            <a:r>
              <a:rPr lang="en-US" altLang="en-US" sz="1600" dirty="0">
                <a:solidFill>
                  <a:srgbClr val="FFFF00"/>
                </a:solidFill>
                <a:latin typeface="Palatino Linotype" pitchFamily="18" charset="0"/>
              </a:rPr>
              <a:t>,</a:t>
            </a:r>
            <a:endParaRPr lang="sr-Latn-CS" altLang="en-US" sz="1600" dirty="0">
              <a:solidFill>
                <a:srgbClr val="FFFF00"/>
              </a:solidFill>
              <a:latin typeface="Palatino Linotype" pitchFamily="18" charset="0"/>
            </a:endParaRPr>
          </a:p>
          <a:p>
            <a:pPr eaLnBrk="1" hangingPunct="1"/>
            <a:r>
              <a:rPr lang="en-US" altLang="en-US" sz="1600" dirty="0">
                <a:solidFill>
                  <a:srgbClr val="FFFF00"/>
                </a:solidFill>
                <a:latin typeface="Palatino Linotype" pitchFamily="18" charset="0"/>
              </a:rPr>
              <a:t>65</a:t>
            </a:r>
            <a:r>
              <a:rPr lang="sr-Latn-CS" altLang="en-US" sz="1600" dirty="0">
                <a:solidFill>
                  <a:srgbClr val="FFFF00"/>
                </a:solidFill>
                <a:latin typeface="Palatino Linotype" pitchFamily="18" charset="0"/>
              </a:rPr>
              <a:t> </a:t>
            </a:r>
            <a:r>
              <a:rPr lang="sr-Cyrl-RS" altLang="en-US" sz="1600" dirty="0">
                <a:solidFill>
                  <a:srgbClr val="FFFF00"/>
                </a:solidFill>
                <a:latin typeface="Palatino Linotype" pitchFamily="18" charset="0"/>
              </a:rPr>
              <a:t>мин</a:t>
            </a:r>
            <a:r>
              <a:rPr lang="sr-Latn-CS" altLang="en-US" sz="1600" dirty="0">
                <a:solidFill>
                  <a:srgbClr val="FFFF00"/>
                </a:solidFill>
                <a:latin typeface="Palatino Linotype" pitchFamily="18" charset="0"/>
              </a:rPr>
              <a:t> </a:t>
            </a:r>
            <a:r>
              <a:rPr lang="sr-Latn-CS" altLang="en-US" sz="1600" dirty="0" err="1">
                <a:solidFill>
                  <a:srgbClr val="FFFF00"/>
                </a:solidFill>
                <a:latin typeface="Palatino Linotype" pitchFamily="18" charset="0"/>
              </a:rPr>
              <a:t>pH</a:t>
            </a:r>
            <a:r>
              <a:rPr lang="en-US" altLang="en-US" sz="1600" dirty="0">
                <a:solidFill>
                  <a:srgbClr val="FFFF00"/>
                </a:solidFill>
                <a:latin typeface="Palatino Linotype" pitchFamily="18" charset="0"/>
              </a:rPr>
              <a:t>&gt;4</a:t>
            </a:r>
            <a:endParaRPr lang="en-GB" altLang="en-US" sz="1600" dirty="0">
              <a:solidFill>
                <a:srgbClr val="FFFF00"/>
              </a:solidFill>
              <a:latin typeface="Palatino Linotype" pitchFamily="18" charset="0"/>
            </a:endParaRPr>
          </a:p>
        </p:txBody>
      </p:sp>
      <p:sp>
        <p:nvSpPr>
          <p:cNvPr id="52" name="Trapezoid 51"/>
          <p:cNvSpPr/>
          <p:nvPr/>
        </p:nvSpPr>
        <p:spPr bwMode="auto">
          <a:xfrm>
            <a:off x="5003800" y="2349500"/>
            <a:ext cx="2736850" cy="3024188"/>
          </a:xfrm>
          <a:prstGeom prst="trapezoid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en-GB" dirty="0" err="1">
              <a:solidFill>
                <a:schemeClr val="bg1"/>
              </a:solidFill>
            </a:endParaRPr>
          </a:p>
        </p:txBody>
      </p:sp>
      <p:sp>
        <p:nvSpPr>
          <p:cNvPr id="20517" name="TextBox 52"/>
          <p:cNvSpPr txBox="1">
            <a:spLocks noChangeArrowheads="1"/>
          </p:cNvSpPr>
          <p:nvPr/>
        </p:nvSpPr>
        <p:spPr bwMode="auto">
          <a:xfrm>
            <a:off x="5651500" y="2411413"/>
            <a:ext cx="14959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Cyrl-RS" altLang="en-US" sz="1600" dirty="0">
                <a:solidFill>
                  <a:srgbClr val="C00000"/>
                </a:solidFill>
                <a:latin typeface="Palatino Linotype" pitchFamily="18" charset="0"/>
              </a:rPr>
              <a:t>за</a:t>
            </a:r>
            <a:r>
              <a:rPr lang="en-US" altLang="en-US" sz="1600" dirty="0">
                <a:solidFill>
                  <a:srgbClr val="C00000"/>
                </a:solidFill>
                <a:latin typeface="Palatino Linotype" pitchFamily="18" charset="0"/>
              </a:rPr>
              <a:t> 171 </a:t>
            </a:r>
            <a:r>
              <a:rPr lang="sr-Cyrl-RS" altLang="en-US" sz="1600" dirty="0">
                <a:solidFill>
                  <a:srgbClr val="C00000"/>
                </a:solidFill>
                <a:latin typeface="Palatino Linotype" pitchFamily="18" charset="0"/>
              </a:rPr>
              <a:t>минут</a:t>
            </a:r>
            <a:r>
              <a:rPr lang="en-US" altLang="en-US" sz="1600" dirty="0">
                <a:solidFill>
                  <a:srgbClr val="C00000"/>
                </a:solidFill>
                <a:latin typeface="Palatino Linotype" pitchFamily="18" charset="0"/>
              </a:rPr>
              <a:t>,</a:t>
            </a:r>
            <a:endParaRPr lang="sr-Latn-CS" altLang="en-US" sz="1600" dirty="0">
              <a:solidFill>
                <a:srgbClr val="C00000"/>
              </a:solidFill>
              <a:latin typeface="Palatino Linotype" pitchFamily="18" charset="0"/>
            </a:endParaRPr>
          </a:p>
          <a:p>
            <a:pPr eaLnBrk="1" hangingPunct="1"/>
            <a:r>
              <a:rPr lang="en-US" altLang="en-US" sz="1600" dirty="0">
                <a:solidFill>
                  <a:srgbClr val="C00000"/>
                </a:solidFill>
                <a:latin typeface="Palatino Linotype" pitchFamily="18" charset="0"/>
              </a:rPr>
              <a:t>189</a:t>
            </a:r>
            <a:r>
              <a:rPr lang="sr-Latn-CS" altLang="en-US" sz="16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altLang="en-US" sz="1600" dirty="0">
                <a:solidFill>
                  <a:srgbClr val="C00000"/>
                </a:solidFill>
                <a:latin typeface="Palatino Linotype" pitchFamily="18" charset="0"/>
              </a:rPr>
              <a:t>мин </a:t>
            </a:r>
            <a:r>
              <a:rPr lang="sr-Latn-CS" altLang="en-US" sz="1600" dirty="0" err="1">
                <a:solidFill>
                  <a:srgbClr val="C00000"/>
                </a:solidFill>
                <a:latin typeface="Palatino Linotype" pitchFamily="18" charset="0"/>
              </a:rPr>
              <a:t>pH</a:t>
            </a:r>
            <a:r>
              <a:rPr lang="en-US" altLang="en-US" sz="1600" dirty="0">
                <a:solidFill>
                  <a:srgbClr val="C00000"/>
                </a:solidFill>
                <a:latin typeface="Palatino Linotype" pitchFamily="18" charset="0"/>
              </a:rPr>
              <a:t>&gt;4</a:t>
            </a:r>
            <a:endParaRPr lang="en-GB" altLang="en-US" sz="1600" dirty="0">
              <a:solidFill>
                <a:srgbClr val="C00000"/>
              </a:solidFill>
              <a:latin typeface="Palatino Linotype" pitchFamily="18" charset="0"/>
            </a:endParaRPr>
          </a:p>
        </p:txBody>
      </p:sp>
      <p:sp>
        <p:nvSpPr>
          <p:cNvPr id="54" name="Rectangle 41"/>
          <p:cNvSpPr>
            <a:spLocks noChangeArrowheads="1"/>
          </p:cNvSpPr>
          <p:nvPr/>
        </p:nvSpPr>
        <p:spPr bwMode="auto">
          <a:xfrm>
            <a:off x="258763" y="1773238"/>
            <a:ext cx="136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762000" eaLnBrk="0" hangingPunct="0">
              <a:defRPr/>
            </a:pPr>
            <a:r>
              <a:rPr lang="en-US" dirty="0">
                <a:solidFill>
                  <a:srgbClr val="830051"/>
                </a:solidFill>
                <a:latin typeface="+mj-lt"/>
              </a:rPr>
              <a:t>6</a:t>
            </a:r>
            <a:endParaRPr lang="en-GB" dirty="0">
              <a:solidFill>
                <a:srgbClr val="830051"/>
              </a:solidFill>
              <a:latin typeface="+mj-lt"/>
            </a:endParaRPr>
          </a:p>
        </p:txBody>
      </p:sp>
      <p:sp>
        <p:nvSpPr>
          <p:cNvPr id="55" name="Trapezoid 54"/>
          <p:cNvSpPr/>
          <p:nvPr/>
        </p:nvSpPr>
        <p:spPr bwMode="auto">
          <a:xfrm>
            <a:off x="5940425" y="2060575"/>
            <a:ext cx="3024188" cy="3313113"/>
          </a:xfrm>
          <a:prstGeom prst="trapezoid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endParaRPr lang="en-GB" dirty="0" err="1">
              <a:solidFill>
                <a:schemeClr val="bg1"/>
              </a:solidFill>
            </a:endParaRPr>
          </a:p>
        </p:txBody>
      </p:sp>
      <p:sp>
        <p:nvSpPr>
          <p:cNvPr id="20520" name="TextBox 55"/>
          <p:cNvSpPr txBox="1">
            <a:spLocks noChangeArrowheads="1"/>
          </p:cNvSpPr>
          <p:nvPr/>
        </p:nvSpPr>
        <p:spPr bwMode="auto">
          <a:xfrm>
            <a:off x="7378700" y="2122488"/>
            <a:ext cx="14959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Cyrl-RS" altLang="en-US" sz="1600" dirty="0">
                <a:solidFill>
                  <a:srgbClr val="7030A0"/>
                </a:solidFill>
                <a:latin typeface="Palatino Linotype" pitchFamily="18" charset="0"/>
              </a:rPr>
              <a:t>за</a:t>
            </a:r>
            <a:r>
              <a:rPr lang="en-US" altLang="en-US" sz="1600" dirty="0">
                <a:solidFill>
                  <a:srgbClr val="7030A0"/>
                </a:solidFill>
                <a:latin typeface="Palatino Linotype" pitchFamily="18" charset="0"/>
              </a:rPr>
              <a:t> 151 </a:t>
            </a:r>
            <a:r>
              <a:rPr lang="sr-Cyrl-RS" altLang="en-US" sz="1600" dirty="0">
                <a:solidFill>
                  <a:srgbClr val="7030A0"/>
                </a:solidFill>
                <a:latin typeface="Palatino Linotype" pitchFamily="18" charset="0"/>
              </a:rPr>
              <a:t>минут</a:t>
            </a:r>
            <a:r>
              <a:rPr lang="en-US" altLang="en-US" sz="1600" dirty="0">
                <a:solidFill>
                  <a:srgbClr val="7030A0"/>
                </a:solidFill>
                <a:latin typeface="Palatino Linotype" pitchFamily="18" charset="0"/>
              </a:rPr>
              <a:t>,</a:t>
            </a:r>
            <a:endParaRPr lang="sr-Latn-CS" altLang="en-US" sz="1600" dirty="0">
              <a:solidFill>
                <a:srgbClr val="7030A0"/>
              </a:solidFill>
              <a:latin typeface="Palatino Linotype" pitchFamily="18" charset="0"/>
            </a:endParaRPr>
          </a:p>
          <a:p>
            <a:pPr eaLnBrk="1" hangingPunct="1"/>
            <a:r>
              <a:rPr lang="en-US" altLang="en-US" sz="1600" dirty="0">
                <a:solidFill>
                  <a:srgbClr val="7030A0"/>
                </a:solidFill>
                <a:latin typeface="Palatino Linotype" pitchFamily="18" charset="0"/>
              </a:rPr>
              <a:t>209</a:t>
            </a:r>
            <a:r>
              <a:rPr lang="sr-Latn-CS" altLang="en-US" sz="1600" dirty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sr-Cyrl-RS" altLang="en-US" sz="1600" dirty="0">
                <a:solidFill>
                  <a:srgbClr val="7030A0"/>
                </a:solidFill>
                <a:latin typeface="Palatino Linotype" pitchFamily="18" charset="0"/>
              </a:rPr>
              <a:t>мин</a:t>
            </a:r>
            <a:r>
              <a:rPr lang="sr-Latn-CS" altLang="en-US" sz="1600" dirty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sr-Latn-CS" altLang="en-US" sz="1600" dirty="0" err="1">
                <a:solidFill>
                  <a:srgbClr val="7030A0"/>
                </a:solidFill>
                <a:latin typeface="Palatino Linotype" pitchFamily="18" charset="0"/>
              </a:rPr>
              <a:t>pH</a:t>
            </a:r>
            <a:r>
              <a:rPr lang="en-US" altLang="en-US" sz="1600" dirty="0">
                <a:solidFill>
                  <a:srgbClr val="7030A0"/>
                </a:solidFill>
                <a:latin typeface="Palatino Linotype" pitchFamily="18" charset="0"/>
              </a:rPr>
              <a:t>&gt;4</a:t>
            </a:r>
            <a:endParaRPr lang="en-GB" altLang="en-US" sz="1600" dirty="0">
              <a:solidFill>
                <a:srgbClr val="7030A0"/>
              </a:solidFill>
              <a:latin typeface="Palatino Linotype" pitchFamily="18" charset="0"/>
            </a:endParaRPr>
          </a:p>
        </p:txBody>
      </p:sp>
      <p:sp>
        <p:nvSpPr>
          <p:cNvPr id="20521" name="TextBox 56"/>
          <p:cNvSpPr txBox="1">
            <a:spLocks noChangeArrowheads="1"/>
          </p:cNvSpPr>
          <p:nvPr/>
        </p:nvSpPr>
        <p:spPr bwMode="auto">
          <a:xfrm>
            <a:off x="6732588" y="3860800"/>
            <a:ext cx="21226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7030A0"/>
                </a:solidFill>
                <a:latin typeface="Palatino Linotype" pitchFamily="18" charset="0"/>
              </a:rPr>
              <a:t>4</a:t>
            </a:r>
            <a:r>
              <a:rPr lang="sr-Latn-CS" altLang="en-US" sz="1600" dirty="0">
                <a:solidFill>
                  <a:srgbClr val="7030A0"/>
                </a:solidFill>
                <a:latin typeface="Palatino Linotype" pitchFamily="18" charset="0"/>
              </a:rPr>
              <a:t>0 </a:t>
            </a:r>
            <a:r>
              <a:rPr lang="sr-Latn-CS" altLang="en-US" sz="1600" dirty="0" err="1">
                <a:solidFill>
                  <a:srgbClr val="7030A0"/>
                </a:solidFill>
                <a:latin typeface="Palatino Linotype" pitchFamily="18" charset="0"/>
              </a:rPr>
              <a:t>mg</a:t>
            </a:r>
            <a:r>
              <a:rPr lang="sr-Latn-CS" altLang="en-US" sz="1600" dirty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sr-Cyrl-RS" altLang="en-US" sz="1600" dirty="0" err="1">
                <a:solidFill>
                  <a:srgbClr val="7030A0"/>
                </a:solidFill>
                <a:latin typeface="Palatino Linotype" pitchFamily="18" charset="0"/>
              </a:rPr>
              <a:t>есомепразола</a:t>
            </a:r>
            <a:endParaRPr lang="en-GB" altLang="en-US" sz="1600" dirty="0">
              <a:solidFill>
                <a:srgbClr val="7030A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3964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3438"/>
          </a:xfrm>
        </p:spPr>
        <p:txBody>
          <a:bodyPr/>
          <a:lstStyle/>
          <a:p>
            <a:pPr algn="ctr" eaLnBrk="1" hangingPunct="1"/>
            <a:r>
              <a:rPr lang="sr-Latn-CS" altLang="en-US" sz="3600" i="0" dirty="0">
                <a:solidFill>
                  <a:schemeClr val="bg1"/>
                </a:solidFill>
              </a:rPr>
              <a:t>GASTROPROTEKCIJA</a:t>
            </a:r>
            <a:endParaRPr lang="en-US" altLang="en-US" sz="3200" i="0" dirty="0">
              <a:solidFill>
                <a:schemeClr val="bg1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882062" cy="4643437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altLang="en-US" sz="1800" dirty="0" err="1">
                <a:latin typeface="Palatino Linotype" pitchFamily="18" charset="0"/>
              </a:rPr>
              <a:t>Инхибитори</a:t>
            </a:r>
            <a:r>
              <a:rPr lang="sr-Cyrl-RS" altLang="en-US" sz="1800" dirty="0">
                <a:latin typeface="Palatino Linotype" pitchFamily="18" charset="0"/>
              </a:rPr>
              <a:t> протонске пумпе</a:t>
            </a:r>
            <a:endParaRPr lang="sr-Latn-CS" altLang="en-US" sz="1800" dirty="0">
              <a:latin typeface="Palatino Linotype" pitchFamily="18" charset="0"/>
            </a:endParaRP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altLang="en-US" sz="1800" dirty="0" err="1">
                <a:latin typeface="Palatino Linotype" pitchFamily="18" charset="0"/>
              </a:rPr>
              <a:t>ацодосупресија</a:t>
            </a:r>
            <a:r>
              <a:rPr lang="sr-Cyrl-RS" altLang="en-US" sz="1800" dirty="0">
                <a:latin typeface="Palatino Linotype" pitchFamily="18" charset="0"/>
              </a:rPr>
              <a:t> ефикасна и дуготрајна</a:t>
            </a:r>
            <a:endParaRPr lang="sr-Latn-CS" altLang="en-US" sz="1800" dirty="0">
              <a:latin typeface="Palatino Linotype" pitchFamily="18" charset="0"/>
            </a:endParaRP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altLang="en-US" sz="1800" dirty="0">
                <a:latin typeface="Palatino Linotype" pitchFamily="18" charset="0"/>
              </a:rPr>
              <a:t>нема </a:t>
            </a:r>
            <a:r>
              <a:rPr lang="sr-Cyrl-RS" altLang="en-US" sz="1800" dirty="0" err="1">
                <a:latin typeface="Palatino Linotype" pitchFamily="18" charset="0"/>
              </a:rPr>
              <a:t>тахифилаксе</a:t>
            </a:r>
            <a:endParaRPr lang="sr-Latn-CS" altLang="en-US" sz="1800" dirty="0">
              <a:latin typeface="Palatino Linotype" pitchFamily="18" charset="0"/>
            </a:endParaRP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altLang="en-US" sz="1800" dirty="0" err="1">
                <a:latin typeface="Palatino Linotype" pitchFamily="18" charset="0"/>
              </a:rPr>
              <a:t>монотерапија</a:t>
            </a:r>
            <a:r>
              <a:rPr lang="sr-Latn-CS" altLang="en-US" sz="1800" dirty="0">
                <a:latin typeface="Palatino Linotype" pitchFamily="18" charset="0"/>
              </a:rPr>
              <a:t>, </a:t>
            </a:r>
            <a:r>
              <a:rPr lang="sr-Cyrl-RS" altLang="en-US" sz="1800" dirty="0">
                <a:latin typeface="Palatino Linotype" pitchFamily="18" charset="0"/>
              </a:rPr>
              <a:t>пола сата до сат пре доручка</a:t>
            </a:r>
            <a:endParaRPr lang="en-US" altLang="en-US" sz="1800" dirty="0">
              <a:latin typeface="Palatino Linotype" pitchFamily="18" charset="0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endParaRPr lang="en-US" altLang="en-US" sz="1800" dirty="0">
              <a:latin typeface="Palatino Linotype" pitchFamily="18" charset="0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altLang="en-US" sz="1800" dirty="0" err="1">
                <a:latin typeface="Palatino Linotype" pitchFamily="18" charset="0"/>
              </a:rPr>
              <a:t>Блокатори</a:t>
            </a:r>
            <a:r>
              <a:rPr lang="sr-Cyrl-RS" altLang="en-US" sz="1800" dirty="0">
                <a:latin typeface="Palatino Linotype" pitchFamily="18" charset="0"/>
              </a:rPr>
              <a:t> </a:t>
            </a:r>
            <a:r>
              <a:rPr lang="en-US" altLang="en-US" sz="1800" dirty="0">
                <a:latin typeface="Palatino Linotype" pitchFamily="18" charset="0"/>
              </a:rPr>
              <a:t> H</a:t>
            </a:r>
            <a:r>
              <a:rPr lang="en-US" altLang="en-US" sz="1800" baseline="-25000" dirty="0">
                <a:latin typeface="Palatino Linotype" pitchFamily="18" charset="0"/>
              </a:rPr>
              <a:t>2</a:t>
            </a:r>
            <a:r>
              <a:rPr lang="en-US" altLang="en-US" sz="1800" dirty="0">
                <a:latin typeface="Palatino Linotype" pitchFamily="18" charset="0"/>
              </a:rPr>
              <a:t>-</a:t>
            </a:r>
            <a:r>
              <a:rPr lang="sr-Cyrl-RS" altLang="en-US" sz="1800" dirty="0">
                <a:latin typeface="Palatino Linotype" pitchFamily="18" charset="0"/>
              </a:rPr>
              <a:t>рецептора</a:t>
            </a:r>
            <a:endParaRPr lang="sr-Latn-CS" altLang="en-US" sz="1800" dirty="0">
              <a:latin typeface="Palatino Linotype" pitchFamily="18" charset="0"/>
            </a:endParaRP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altLang="en-US" sz="1800" dirty="0" err="1">
                <a:latin typeface="Palatino Linotype" pitchFamily="18" charset="0"/>
              </a:rPr>
              <a:t>ацодосупресија</a:t>
            </a:r>
            <a:r>
              <a:rPr lang="sr-Cyrl-RS" altLang="en-US" sz="1800" dirty="0">
                <a:latin typeface="Palatino Linotype" pitchFamily="18" charset="0"/>
              </a:rPr>
              <a:t> некомплетна и краткотрајна</a:t>
            </a:r>
            <a:endParaRPr lang="sr-Latn-CS" altLang="en-US" sz="1800" dirty="0">
              <a:latin typeface="Palatino Linotype" pitchFamily="18" charset="0"/>
            </a:endParaRP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altLang="en-US" sz="1800" dirty="0" err="1">
                <a:latin typeface="Palatino Linotype" pitchFamily="18" charset="0"/>
              </a:rPr>
              <a:t>тахифилакса</a:t>
            </a:r>
            <a:r>
              <a:rPr lang="sl-SI" altLang="en-US" sz="1800" dirty="0">
                <a:latin typeface="Palatino Linotype" pitchFamily="18" charset="0"/>
              </a:rPr>
              <a:t>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1524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 err="1">
                <a:latin typeface="Palatino Linotype" pitchFamily="18" charset="0"/>
              </a:rPr>
              <a:t>Инхибитори</a:t>
            </a:r>
            <a:r>
              <a:rPr lang="sr-Cyrl-RS" sz="2800" b="1" dirty="0">
                <a:latin typeface="Palatino Linotype" pitchFamily="18" charset="0"/>
              </a:rPr>
              <a:t> протонске пумпе или </a:t>
            </a:r>
            <a:r>
              <a:rPr lang="sr-Latn-CS" sz="2800" b="1" dirty="0">
                <a:latin typeface="Palatino Linotype" pitchFamily="18" charset="0"/>
              </a:rPr>
              <a:t>H2 </a:t>
            </a:r>
            <a:r>
              <a:rPr lang="sr-Cyrl-RS" sz="2800" b="1" dirty="0" err="1">
                <a:latin typeface="Palatino Linotype" pitchFamily="18" charset="0"/>
              </a:rPr>
              <a:t>блокатори</a:t>
            </a:r>
            <a:r>
              <a:rPr lang="sr-Cyrl-RS" sz="2800" b="1" dirty="0">
                <a:latin typeface="Palatino Linotype" pitchFamily="18" charset="0"/>
              </a:rPr>
              <a:t> у терапији </a:t>
            </a:r>
            <a:r>
              <a:rPr lang="sr-Cyrl-RS" sz="2800" b="1" dirty="0" err="1">
                <a:latin typeface="Palatino Linotype" pitchFamily="18" charset="0"/>
              </a:rPr>
              <a:t>улкусне</a:t>
            </a:r>
            <a:r>
              <a:rPr lang="sr-Cyrl-RS" sz="2800" b="1" dirty="0">
                <a:latin typeface="Palatino Linotype" pitchFamily="18" charset="0"/>
              </a:rPr>
              <a:t> болести/</a:t>
            </a:r>
            <a:r>
              <a:rPr lang="sr-Cyrl-RS" sz="2800" b="1" dirty="0" err="1">
                <a:latin typeface="Palatino Linotype" pitchFamily="18" charset="0"/>
              </a:rPr>
              <a:t>гастропротекцији</a:t>
            </a:r>
            <a:endParaRPr lang="en-GB" sz="28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7071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3"/>
          <p:cNvSpPr>
            <a:spLocks noGrp="1"/>
          </p:cNvSpPr>
          <p:nvPr>
            <p:ph type="title"/>
          </p:nvPr>
        </p:nvSpPr>
        <p:spPr>
          <a:xfrm>
            <a:off x="0" y="233363"/>
            <a:ext cx="8986913" cy="1143000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altLang="en-US" sz="2800" b="1" dirty="0">
                <a:latin typeface="Palatino Linotype" pitchFamily="18" charset="0"/>
              </a:rPr>
              <a:t>ИПП и</a:t>
            </a:r>
            <a:r>
              <a:rPr lang="sr-Latn-CS" altLang="en-US" sz="2800" b="1" dirty="0">
                <a:latin typeface="Palatino Linotype" pitchFamily="18" charset="0"/>
              </a:rPr>
              <a:t> </a:t>
            </a:r>
            <a:r>
              <a:rPr lang="sr-Cyrl-RS" altLang="en-US" sz="2800" b="1" dirty="0" err="1">
                <a:latin typeface="Palatino Linotype" pitchFamily="18" charset="0"/>
              </a:rPr>
              <a:t>ранитидин</a:t>
            </a:r>
            <a:r>
              <a:rPr lang="sr-Cyrl-RS" altLang="en-US" sz="2800" b="1" dirty="0">
                <a:latin typeface="Palatino Linotype" pitchFamily="18" charset="0"/>
              </a:rPr>
              <a:t>-листа интеракција</a:t>
            </a:r>
            <a:endParaRPr lang="sr-Latn-CS" altLang="en-US" sz="2800" b="1" dirty="0">
              <a:latin typeface="Palatino Linotype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434690"/>
              </p:ext>
            </p:extLst>
          </p:nvPr>
        </p:nvGraphicFramePr>
        <p:xfrm>
          <a:off x="357188" y="2214563"/>
          <a:ext cx="8643937" cy="3916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7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27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15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87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48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9111"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sr-Cyrl-RS" sz="1200" dirty="0" err="1">
                          <a:latin typeface="Palatino Linotype" pitchFamily="18" charset="0"/>
                        </a:rPr>
                        <a:t>Омепразол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sr-Cyrl-RS" sz="1200" dirty="0" err="1">
                          <a:latin typeface="Palatino Linotype" pitchFamily="18" charset="0"/>
                        </a:rPr>
                        <a:t>Есомепразол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sr-Cyrl-RS" sz="1200" dirty="0" err="1">
                          <a:latin typeface="Palatino Linotype" pitchFamily="18" charset="0"/>
                        </a:rPr>
                        <a:t>Лансопразол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sr-Cyrl-RS" sz="1200" dirty="0" err="1">
                          <a:latin typeface="Palatino Linotype" pitchFamily="18" charset="0"/>
                        </a:rPr>
                        <a:t>Ранитидин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sr-Cyrl-RS" sz="1200" dirty="0" err="1">
                          <a:latin typeface="Palatino Linotype" pitchFamily="18" charset="0"/>
                        </a:rPr>
                        <a:t>Пантопразол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r>
                        <a:rPr lang="sr-Cyrl-RS" sz="1200" dirty="0">
                          <a:latin typeface="Palatino Linotype" pitchFamily="18" charset="0"/>
                        </a:rPr>
                        <a:t>Антациди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r>
                        <a:rPr lang="sr-Cyrl-RS" sz="1200" dirty="0" err="1">
                          <a:latin typeface="Palatino Linotype" pitchFamily="18" charset="0"/>
                        </a:rPr>
                        <a:t>Карбамазепин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r>
                        <a:rPr lang="sr-Cyrl-RS" sz="1200" dirty="0">
                          <a:latin typeface="Palatino Linotype" pitchFamily="18" charset="0"/>
                        </a:rPr>
                        <a:t>Орални </a:t>
                      </a:r>
                      <a:r>
                        <a:rPr lang="sr-Cyrl-RS" sz="1200" dirty="0" err="1">
                          <a:latin typeface="Palatino Linotype" pitchFamily="18" charset="0"/>
                        </a:rPr>
                        <a:t>контрацептиви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r>
                        <a:rPr lang="sr-Cyrl-RS" sz="1200" dirty="0" err="1">
                          <a:latin typeface="Palatino Linotype" pitchFamily="18" charset="0"/>
                        </a:rPr>
                        <a:t>Диазепам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r>
                        <a:rPr lang="sr-Cyrl-RS" sz="1200" dirty="0" err="1">
                          <a:latin typeface="Palatino Linotype" pitchFamily="18" charset="0"/>
                        </a:rPr>
                        <a:t>Дигоксин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r>
                        <a:rPr lang="sr-Cyrl-RS" sz="1200" dirty="0" err="1">
                          <a:latin typeface="Palatino Linotype" pitchFamily="18" charset="0"/>
                        </a:rPr>
                        <a:t>Етанол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r>
                        <a:rPr lang="sr-Cyrl-RS" sz="1200" dirty="0" err="1">
                          <a:latin typeface="Palatino Linotype" pitchFamily="18" charset="0"/>
                        </a:rPr>
                        <a:t>Диклофенак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r>
                        <a:rPr lang="sr-Cyrl-RS" sz="1200" dirty="0" err="1">
                          <a:latin typeface="Palatino Linotype" pitchFamily="18" charset="0"/>
                        </a:rPr>
                        <a:t>Нифедипин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r>
                        <a:rPr lang="sr-Cyrl-RS" sz="1200" dirty="0" err="1">
                          <a:latin typeface="Palatino Linotype" pitchFamily="18" charset="0"/>
                        </a:rPr>
                        <a:t>Фенитоин</a:t>
                      </a:r>
                      <a:endParaRPr lang="sr-Latn-CS" sz="1200" dirty="0">
                        <a:latin typeface="Palatino Linotype" pitchFamily="18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endParaRPr lang="sr-Latn-CS" sz="1200" dirty="0"/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96337" name="Group 43"/>
          <p:cNvGrpSpPr>
            <a:grpSpLocks/>
          </p:cNvGrpSpPr>
          <p:nvPr/>
        </p:nvGrpSpPr>
        <p:grpSpPr bwMode="auto">
          <a:xfrm>
            <a:off x="2700338" y="2852738"/>
            <a:ext cx="5715000" cy="3214687"/>
            <a:chOff x="2786063" y="2643188"/>
            <a:chExt cx="5715000" cy="3214687"/>
          </a:xfrm>
        </p:grpSpPr>
        <p:sp>
          <p:nvSpPr>
            <p:cNvPr id="7" name="Oval 6"/>
            <p:cNvSpPr/>
            <p:nvPr/>
          </p:nvSpPr>
          <p:spPr>
            <a:xfrm>
              <a:off x="2786063" y="5643563"/>
              <a:ext cx="214312" cy="21431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5643563" y="3429000"/>
              <a:ext cx="214312" cy="21431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8286750" y="2643188"/>
              <a:ext cx="214313" cy="21431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2786063" y="3000375"/>
              <a:ext cx="214312" cy="21431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2786063" y="3786188"/>
              <a:ext cx="214312" cy="21431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2786063" y="5286375"/>
              <a:ext cx="214312" cy="21431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2786063" y="4143375"/>
              <a:ext cx="214312" cy="21431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14813" y="5643563"/>
              <a:ext cx="214312" cy="21431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4214813" y="3786188"/>
              <a:ext cx="214312" cy="21431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5643563" y="2643188"/>
              <a:ext cx="214312" cy="21431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000875" y="2643188"/>
              <a:ext cx="214313" cy="21431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000875" y="4857750"/>
              <a:ext cx="214313" cy="21431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000875" y="4143375"/>
              <a:ext cx="214313" cy="21431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00875" y="5643563"/>
              <a:ext cx="214313" cy="21431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7000875" y="4500563"/>
              <a:ext cx="214313" cy="21431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FF0000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8286750" y="3000375"/>
              <a:ext cx="214313" cy="214313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8286750" y="3429000"/>
              <a:ext cx="214313" cy="214313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8286750" y="3786188"/>
              <a:ext cx="214313" cy="21431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8286750" y="4143375"/>
              <a:ext cx="214313" cy="214313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8286750" y="4500563"/>
              <a:ext cx="214313" cy="21431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8286750" y="4857750"/>
              <a:ext cx="214313" cy="214313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8286750" y="5286375"/>
              <a:ext cx="214313" cy="214313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8286750" y="5643563"/>
              <a:ext cx="214313" cy="21431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2786063" y="2643188"/>
              <a:ext cx="214312" cy="21431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2786063" y="4857750"/>
              <a:ext cx="214312" cy="214313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786063" y="4572000"/>
              <a:ext cx="214312" cy="214313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643563" y="5643563"/>
              <a:ext cx="214312" cy="21431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5643563" y="4500563"/>
              <a:ext cx="214312" cy="21431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5643563" y="3786188"/>
              <a:ext cx="214312" cy="21431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sr-Latn-C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96338" name="Group 45"/>
          <p:cNvGrpSpPr>
            <a:grpSpLocks/>
          </p:cNvGrpSpPr>
          <p:nvPr/>
        </p:nvGrpSpPr>
        <p:grpSpPr bwMode="auto">
          <a:xfrm>
            <a:off x="71438" y="1643063"/>
            <a:ext cx="8461201" cy="338556"/>
            <a:chOff x="500063" y="1643061"/>
            <a:chExt cx="8460592" cy="338048"/>
          </a:xfrm>
        </p:grpSpPr>
        <p:grpSp>
          <p:nvGrpSpPr>
            <p:cNvPr id="96340" name="Group 44"/>
            <p:cNvGrpSpPr>
              <a:grpSpLocks/>
            </p:cNvGrpSpPr>
            <p:nvPr/>
          </p:nvGrpSpPr>
          <p:grpSpPr bwMode="auto">
            <a:xfrm>
              <a:off x="500063" y="1714500"/>
              <a:ext cx="5929312" cy="214313"/>
              <a:chOff x="500063" y="1714500"/>
              <a:chExt cx="5929312" cy="214313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500063" y="1714393"/>
                <a:ext cx="214296" cy="213991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sr-Latn-C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3643086" y="1714393"/>
                <a:ext cx="214296" cy="213991"/>
              </a:xfrm>
              <a:prstGeom prst="ellips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sr-Latn-C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6214650" y="1714393"/>
                <a:ext cx="214296" cy="213991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sr-Latn-C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96341" name="TextBox 43"/>
            <p:cNvSpPr txBox="1">
              <a:spLocks noChangeArrowheads="1"/>
            </p:cNvSpPr>
            <p:nvPr/>
          </p:nvSpPr>
          <p:spPr bwMode="auto">
            <a:xfrm>
              <a:off x="714375" y="1643063"/>
              <a:ext cx="2771713" cy="338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sr-Cyrl-RS" sz="1600" dirty="0">
                  <a:latin typeface="Palatino Linotype" pitchFamily="18" charset="0"/>
                </a:rPr>
                <a:t>Забележена интеракција</a:t>
              </a:r>
              <a:endParaRPr lang="sr-Latn-CS" sz="1600" dirty="0">
                <a:latin typeface="Palatino Linotype" pitchFamily="18" charset="0"/>
              </a:endParaRPr>
            </a:p>
          </p:txBody>
        </p:sp>
        <p:sp>
          <p:nvSpPr>
            <p:cNvPr id="96342" name="TextBox 44"/>
            <p:cNvSpPr txBox="1">
              <a:spLocks noChangeArrowheads="1"/>
            </p:cNvSpPr>
            <p:nvPr/>
          </p:nvSpPr>
          <p:spPr bwMode="auto">
            <a:xfrm>
              <a:off x="3857625" y="1643061"/>
              <a:ext cx="1885317" cy="338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sr-Cyrl-RS" sz="1600" dirty="0">
                  <a:latin typeface="Palatino Linotype" pitchFamily="18" charset="0"/>
                </a:rPr>
                <a:t>Без интеракција</a:t>
              </a:r>
              <a:endParaRPr lang="sr-Latn-CS" sz="1600" dirty="0">
                <a:latin typeface="Palatino Linotype" pitchFamily="18" charset="0"/>
              </a:endParaRPr>
            </a:p>
          </p:txBody>
        </p:sp>
        <p:sp>
          <p:nvSpPr>
            <p:cNvPr id="96343" name="TextBox 45"/>
            <p:cNvSpPr txBox="1">
              <a:spLocks noChangeArrowheads="1"/>
            </p:cNvSpPr>
            <p:nvPr/>
          </p:nvSpPr>
          <p:spPr bwMode="auto">
            <a:xfrm>
              <a:off x="6429375" y="1643063"/>
              <a:ext cx="2531280" cy="338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sr-Cyrl-RS" sz="1600" dirty="0">
                  <a:latin typeface="Palatino Linotype" pitchFamily="18" charset="0"/>
                </a:rPr>
                <a:t>Непоуздани резултати</a:t>
              </a:r>
              <a:endParaRPr lang="sr-Latn-CS" sz="1600" dirty="0">
                <a:latin typeface="Palatino Linotype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8082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128972411"/>
              </p:ext>
            </p:extLst>
          </p:nvPr>
        </p:nvGraphicFramePr>
        <p:xfrm>
          <a:off x="762000" y="533400"/>
          <a:ext cx="75438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8300" y="5562600"/>
            <a:ext cx="8001000" cy="1022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100"/>
              </a:lnSpc>
            </a:pPr>
            <a:endParaRPr lang="en-US" sz="1200" dirty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dirty="0">
                <a:latin typeface="Palatino Linotype" pitchFamily="18" charset="0"/>
              </a:rPr>
              <a:t>Примена ИПП код болесника на хроничној НСАИЛ терапији је ПРАВИЛО, не изузетак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304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42175" cy="620713"/>
          </a:xfrm>
        </p:spPr>
        <p:txBody>
          <a:bodyPr/>
          <a:lstStyle/>
          <a:p>
            <a:pPr>
              <a:defRPr/>
            </a:pPr>
            <a:r>
              <a:rPr lang="sr-Cyrl-RS" sz="3200" b="1" dirty="0">
                <a:solidFill>
                  <a:schemeClr val="tx1"/>
                </a:solidFill>
                <a:latin typeface="Palatino Linotype" pitchFamily="18" charset="0"/>
              </a:rPr>
              <a:t>ПРИКАЗ СЛУЧАЈА</a:t>
            </a:r>
            <a:endParaRPr lang="en-US" sz="3200" b="1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762000"/>
            <a:ext cx="89916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Пацијентиња М.С. стара 23 године, студент 5 године медицине, јавља се на преглед због повремених тупих болова у трбуху и надутости и то у предиспитном периоду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Негира губитак апетита и тежине као и присуство црне столице, негира друге хроничне болести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Објективно при прегледу-болна осетљивост у епигастријуму на дубоку палапцију, док је остали клинички налаз у физиолошким границама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Пацијенткињи је урађена гастроскопија где је дијагностикована велика, дубока улцерација, промера око 3-4 </a:t>
            </a:r>
            <a:r>
              <a:rPr lang="sr-Latn-RS" sz="1600" dirty="0">
                <a:latin typeface="Palatino Linotype" pitchFamily="18" charset="0"/>
              </a:rPr>
              <a:t>cm-a</a:t>
            </a:r>
            <a:r>
              <a:rPr lang="ru-RU" sz="1600" dirty="0">
                <a:latin typeface="Palatino Linotype" pitchFamily="18" charset="0"/>
              </a:rPr>
              <a:t>, у желуцу, неправилних и трошних ивица са којих је узета биопсија за ПХ налаз и уреаза тест који је био позитиван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Због ендоскопског макроскопског изгледа улцеративне промене пацијенткиња је примљена на одељење због даље дијагностике и терапије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Укључена је ерадикација за ХБП, након чега тегобе престају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Урађене лабораторијске анализе у границама референтних вредности 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ü"/>
              <a:defRPr/>
            </a:pPr>
            <a:endParaRPr lang="ru-RU" sz="1600" b="1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48597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42175" cy="4048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Cyrl-RS" sz="3200" b="1" dirty="0">
                <a:latin typeface="Palatino Linotype" pitchFamily="18" charset="0"/>
              </a:rPr>
              <a:t>ПРИКАЗ СЛУЧАЈА</a:t>
            </a:r>
            <a:endParaRPr lang="en-US" sz="32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76200" y="990600"/>
            <a:ext cx="88392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85750" indent="-285750" algn="just" ea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ПХ налазом постављена је сумња на </a:t>
            </a:r>
            <a:r>
              <a:rPr lang="en-U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Burkit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-ов лимфом</a:t>
            </a:r>
          </a:p>
          <a:p>
            <a:pPr marL="285750" indent="-285750" algn="just" ea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Консултован хематолог који </a:t>
            </a:r>
            <a:r>
              <a:rPr lang="sr-Cyrl-R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пацијенткињу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 укључује у комплетну обраду </a:t>
            </a:r>
          </a:p>
          <a:p>
            <a:pPr marL="285750" indent="-285750" algn="just" ea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Урађена биопсија </a:t>
            </a:r>
            <a:r>
              <a:rPr lang="sr-Cyrl-R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костне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 срж-налаз у физиолошким границама без патолошких промена</a:t>
            </a:r>
          </a:p>
          <a:p>
            <a:pPr marL="285750" indent="-285750" algn="just" ea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Урађен  ЦТ абдомена и мале карлице- виђена једна увећана лимфна </a:t>
            </a:r>
            <a:r>
              <a:rPr lang="sr-Cyrl-R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гландула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 лево, остали налаз у </a:t>
            </a:r>
            <a:r>
              <a:rPr lang="sr-Cyrl-R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физолошким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 границама</a:t>
            </a:r>
          </a:p>
          <a:p>
            <a:pPr marL="285750" indent="-285750" algn="just" ea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sr-Cyrl-R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Пацијенткиња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 у припреми за укључивање протокола за лечење </a:t>
            </a:r>
            <a:r>
              <a:rPr lang="en-U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Burkitov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-</a:t>
            </a:r>
            <a:r>
              <a:rPr lang="sr-Cyrl-R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ог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sr-Cyrl-R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лимфома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 и пре укључивања терапије урађена контролна </a:t>
            </a:r>
            <a:r>
              <a:rPr lang="sr-Cyrl-R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гастроскопија</a:t>
            </a:r>
            <a:endParaRPr lang="sr-Cyrl-RS" sz="1600" dirty="0">
              <a:latin typeface="Palatino Linotype" pitchFamily="18" charset="0"/>
              <a:ea typeface="Times New Roman" pitchFamily="18" charset="0"/>
              <a:cs typeface="Calibri" pitchFamily="34" charset="0"/>
            </a:endParaRPr>
          </a:p>
          <a:p>
            <a:pPr marL="285750" indent="-285750" algn="just" ea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Контролна </a:t>
            </a:r>
            <a:r>
              <a:rPr lang="sr-Cyrl-R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гастроскопија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 бива урађена од стране другог </a:t>
            </a:r>
            <a:r>
              <a:rPr lang="sr-Cyrl-R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ендоскописте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, налаз у потпуности уредан</a:t>
            </a:r>
          </a:p>
          <a:p>
            <a:pPr marL="285750" indent="-285750" algn="just" eaLnBrk="0" hangingPunct="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sr-Cyrl-R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Пацијенткиња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 је завршила са </a:t>
            </a:r>
            <a:r>
              <a:rPr lang="sr-Cyrl-R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ерадикационом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 терапијом, од терапије узима ИПП у две дневне дозе и без икаквих је тегоба</a:t>
            </a:r>
          </a:p>
          <a:p>
            <a:pPr indent="457200" algn="just" eaLnBrk="0" hangingPunct="0">
              <a:lnSpc>
                <a:spcPct val="150000"/>
              </a:lnSpc>
              <a:buFont typeface="Wingdings" pitchFamily="2" charset="2"/>
              <a:buChar char="q"/>
              <a:defRPr/>
            </a:pPr>
            <a:endParaRPr lang="pl-PL" sz="1600" dirty="0"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  <a:ea typeface="Times New Roman" pitchFamily="18" charset="0"/>
              <a:cs typeface="Calibri" pitchFamily="34" charset="0"/>
            </a:endParaRPr>
          </a:p>
          <a:p>
            <a:pPr indent="457200" eaLnBrk="0" hangingPunct="0">
              <a:buFont typeface="Wingdings" pitchFamily="2" charset="2"/>
              <a:buChar char="q"/>
              <a:defRPr/>
            </a:pPr>
            <a:endParaRPr lang="pl-PL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indent="457200" eaLnBrk="0" hangingPunct="0">
              <a:buFont typeface="Wingdings" pitchFamily="2" charset="2"/>
              <a:buChar char="q"/>
              <a:defRPr/>
            </a:pPr>
            <a:endParaRPr lang="pl-PL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55759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42175" cy="587375"/>
          </a:xfrm>
        </p:spPr>
        <p:txBody>
          <a:bodyPr/>
          <a:lstStyle/>
          <a:p>
            <a:r>
              <a:rPr lang="sr-Cyrl-RS" sz="3200" b="1" dirty="0">
                <a:latin typeface="Palatino Linotype" pitchFamily="18" charset="0"/>
              </a:rPr>
              <a:t>ПРИКАЗ СЛУЧАЈА</a:t>
            </a:r>
            <a:endParaRPr lang="en-US" sz="32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8686800" cy="549381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algn="just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Обзиром на животну доб и могућност превиђења промене приликом ендоскопског прегледа, пацијенткињи је урађена још једна гастроскопија, од стране ординирајућег гастроентеролога, који је радио гастроскопију први пут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Налаз гастроскопије: на малој кривини, ожиљна ерозивна промена која је   биоптирана за ПХ преглед, остали налаз уредан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ПХ налаз биопсије: суперфицијални гастритис без интестиналне дисплазије и метаплазије и без елемената </a:t>
            </a:r>
            <a:r>
              <a:rPr lang="en-US" sz="1600" dirty="0" err="1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Burkitov</a:t>
            </a:r>
            <a:r>
              <a:rPr lang="sr-Cyrl-RS" sz="1600" dirty="0">
                <a:latin typeface="Palatino Linotype" pitchFamily="18" charset="0"/>
                <a:ea typeface="Times New Roman" pitchFamily="18" charset="0"/>
                <a:cs typeface="Calibri" pitchFamily="34" charset="0"/>
              </a:rPr>
              <a:t>-о</a:t>
            </a:r>
            <a:r>
              <a:rPr lang="ru-RU" sz="1600" dirty="0">
                <a:latin typeface="Palatino Linotype" pitchFamily="18" charset="0"/>
              </a:rPr>
              <a:t>г лимфома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Ординиран ИПП у две дневне дозе још месец дана, а затим једна дневно у наредних месец дана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Пацијенткиња у потпуности без тегоба, на првом (након месец дана) и другом контролном прегледу (након два месеца)</a:t>
            </a:r>
          </a:p>
          <a:p>
            <a:pPr marL="342900" indent="-342900" algn="just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1600" dirty="0">
                <a:latin typeface="Palatino Linotype" pitchFamily="18" charset="0"/>
              </a:rPr>
              <a:t>Контролна гастроскопија након три месеца у потпуности уредна</a:t>
            </a:r>
          </a:p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endParaRPr lang="sr-Latn-RS" sz="1800" b="1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eaLnBrk="1" hangingPunct="1">
              <a:defRPr/>
            </a:pPr>
            <a:endParaRPr lang="sr-Latn-RS" b="1" dirty="0"/>
          </a:p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306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2400" b="1" dirty="0" err="1">
                <a:latin typeface="Palatino Linotype" pitchFamily="18" charset="0"/>
              </a:rPr>
              <a:t>Етиопатогенеза</a:t>
            </a:r>
            <a:r>
              <a:rPr lang="sr-Cyrl-CS" sz="2400" b="1" dirty="0">
                <a:latin typeface="Palatino Linotype" pitchFamily="18" charset="0"/>
              </a:rPr>
              <a:t> </a:t>
            </a:r>
            <a:r>
              <a:rPr lang="sr-Cyrl-CS" sz="2400" b="1" dirty="0" err="1">
                <a:latin typeface="Palatino Linotype" pitchFamily="18" charset="0"/>
              </a:rPr>
              <a:t>улкуса</a:t>
            </a:r>
            <a:r>
              <a:rPr lang="sr-Cyrl-CS" sz="2400" b="1" dirty="0">
                <a:latin typeface="Palatino Linotype" pitchFamily="18" charset="0"/>
              </a:rPr>
              <a:t> желуца</a:t>
            </a:r>
            <a:r>
              <a:rPr lang="sr-Cyrl-CS" sz="2400" dirty="0">
                <a:latin typeface="Palatino Linotype" pitchFamily="18" charset="0"/>
              </a:rPr>
              <a:t> </a:t>
            </a:r>
            <a:br>
              <a:rPr lang="sr-Cyrl-CS" sz="2400" b="1" dirty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</a:br>
            <a:endParaRPr lang="sr-Cyrl-RS" sz="2400" dirty="0"/>
          </a:p>
        </p:txBody>
      </p:sp>
      <p:sp>
        <p:nvSpPr>
          <p:cNvPr id="3" name="Rectangle 2"/>
          <p:cNvSpPr/>
          <p:nvPr/>
        </p:nvSpPr>
        <p:spPr>
          <a:xfrm>
            <a:off x="76200" y="1066800"/>
            <a:ext cx="9067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b="1" dirty="0" err="1">
                <a:latin typeface="Palatino Linotype" pitchFamily="18" charset="0"/>
                <a:cs typeface="Arial" pitchFamily="34" charset="0"/>
              </a:rPr>
              <a:t>Мултифакторијална</a:t>
            </a:r>
            <a:r>
              <a:rPr lang="sr-Cyrl-CS" b="1" dirty="0">
                <a:latin typeface="Palatino Linotype" pitchFamily="18" charset="0"/>
                <a:cs typeface="Arial" pitchFamily="34" charset="0"/>
              </a:rPr>
              <a:t> етиологија хроничног оштећења желудачне </a:t>
            </a:r>
            <a:r>
              <a:rPr lang="sr-Cyrl-CS" b="1" dirty="0" err="1">
                <a:latin typeface="Palatino Linotype" pitchFamily="18" charset="0"/>
                <a:cs typeface="Arial" pitchFamily="34" charset="0"/>
              </a:rPr>
              <a:t>мукозне</a:t>
            </a:r>
            <a:r>
              <a:rPr lang="sr-Cyrl-CS" b="1" dirty="0">
                <a:latin typeface="Palatino Linotype" pitchFamily="18" charset="0"/>
                <a:cs typeface="Arial" pitchFamily="34" charset="0"/>
              </a:rPr>
              <a:t> баријере: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Palatino Linotype" pitchFamily="18" charset="0"/>
                <a:cs typeface="Arial" pitchFamily="34" charset="0"/>
              </a:rPr>
              <a:t>Helicobacter pylori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 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употреба </a:t>
            </a:r>
            <a:r>
              <a:rPr lang="sr-Cyrl-CS" dirty="0" err="1">
                <a:latin typeface="Palatino Linotype" pitchFamily="18" charset="0"/>
              </a:rPr>
              <a:t>улцерогених</a:t>
            </a:r>
            <a:r>
              <a:rPr lang="sr-Cyrl-CS" dirty="0">
                <a:latin typeface="Palatino Linotype" pitchFamily="18" charset="0"/>
              </a:rPr>
              <a:t> лекова (смањују </a:t>
            </a:r>
            <a:r>
              <a:rPr lang="sr-Cyrl-CS" dirty="0" err="1">
                <a:latin typeface="Palatino Linotype" pitchFamily="18" charset="0"/>
              </a:rPr>
              <a:t>простагландинску</a:t>
            </a:r>
            <a:r>
              <a:rPr lang="sr-Cyrl-CS" dirty="0">
                <a:latin typeface="Palatino Linotype" pitchFamily="18" charset="0"/>
              </a:rPr>
              <a:t> протекцију)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  <a:cs typeface="Arial" pitchFamily="34" charset="0"/>
              </a:rPr>
              <a:t>стрес (</a:t>
            </a:r>
            <a:r>
              <a:rPr lang="sr-Cyrl-CS" dirty="0" err="1">
                <a:latin typeface="Palatino Linotype" pitchFamily="18" charset="0"/>
                <a:cs typeface="Arial" pitchFamily="34" charset="0"/>
              </a:rPr>
              <a:t>вазоконстрикторне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 промене у  локалној </a:t>
            </a:r>
            <a:r>
              <a:rPr lang="sr-Cyrl-CS" dirty="0" err="1">
                <a:latin typeface="Palatino Linotype" pitchFamily="18" charset="0"/>
                <a:cs typeface="Arial" pitchFamily="34" charset="0"/>
              </a:rPr>
              <a:t>микроциркулацији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 err="1">
                <a:latin typeface="Palatino Linotype" pitchFamily="18" charset="0"/>
                <a:cs typeface="Arial" pitchFamily="34" charset="0"/>
              </a:rPr>
              <a:t>регургитација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sr-Cyrl-CS" dirty="0" err="1">
                <a:latin typeface="Palatino Linotype" pitchFamily="18" charset="0"/>
                <a:cs typeface="Arial" pitchFamily="34" charset="0"/>
              </a:rPr>
              <a:t>дуоденалног</a:t>
            </a:r>
            <a:r>
              <a:rPr lang="sr-Cyrl-CS" dirty="0">
                <a:latin typeface="Palatino Linotype" pitchFamily="18" charset="0"/>
                <a:cs typeface="Arial" pitchFamily="34" charset="0"/>
              </a:rPr>
              <a:t> садржаја (соли жучних киселина)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генетска </a:t>
            </a:r>
            <a:r>
              <a:rPr lang="sr-Cyrl-CS" dirty="0" err="1">
                <a:latin typeface="Palatino Linotype" pitchFamily="18" charset="0"/>
              </a:rPr>
              <a:t>предиспозиција</a:t>
            </a:r>
            <a:r>
              <a:rPr lang="sr-Cyrl-CS" dirty="0">
                <a:latin typeface="Palatino Linotype" pitchFamily="18" charset="0"/>
              </a:rPr>
              <a:t>-</a:t>
            </a:r>
            <a:r>
              <a:rPr lang="sr-Cyrl-CS" dirty="0" err="1">
                <a:latin typeface="Palatino Linotype" pitchFamily="18" charset="0"/>
              </a:rPr>
              <a:t>инциденца</a:t>
            </a:r>
            <a:r>
              <a:rPr lang="sr-Cyrl-CS" dirty="0">
                <a:latin typeface="Palatino Linotype" pitchFamily="18" charset="0"/>
              </a:rPr>
              <a:t> је већа код </a:t>
            </a:r>
            <a:r>
              <a:rPr lang="en-US" dirty="0">
                <a:latin typeface="Palatino Linotype" pitchFamily="18" charset="0"/>
              </a:rPr>
              <a:t>HLA</a:t>
            </a:r>
            <a:r>
              <a:rPr lang="sr-Cyrl-CS" dirty="0">
                <a:latin typeface="Palatino Linotype" pitchFamily="18" charset="0"/>
              </a:rPr>
              <a:t>-</a:t>
            </a:r>
            <a:r>
              <a:rPr lang="en-US" dirty="0">
                <a:latin typeface="Palatino Linotype" pitchFamily="18" charset="0"/>
              </a:rPr>
              <a:t>B</a:t>
            </a:r>
            <a:r>
              <a:rPr lang="sr-Cyrl-CS" dirty="0">
                <a:latin typeface="Palatino Linotype" pitchFamily="18" charset="0"/>
              </a:rPr>
              <a:t>12,</a:t>
            </a:r>
            <a:r>
              <a:rPr lang="en-US" dirty="0">
                <a:latin typeface="Palatino Linotype" pitchFamily="18" charset="0"/>
              </a:rPr>
              <a:t>B5</a:t>
            </a:r>
            <a:r>
              <a:rPr lang="sr-Cyrl-C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Bv</a:t>
            </a:r>
            <a:r>
              <a:rPr lang="sr-Cyrl-CS" dirty="0">
                <a:latin typeface="Palatino Linotype" pitchFamily="18" charset="0"/>
              </a:rPr>
              <a:t>35 </a:t>
            </a:r>
            <a:r>
              <a:rPr lang="sr-Cyrl-CS" dirty="0" err="1">
                <a:latin typeface="Palatino Linotype" pitchFamily="18" charset="0"/>
              </a:rPr>
              <a:t>фенотипа</a:t>
            </a:r>
            <a:endParaRPr lang="sr-Cyrl-CS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хронични гастритис-хронично упаљена и </a:t>
            </a:r>
            <a:r>
              <a:rPr lang="sr-Cyrl-CS" dirty="0" err="1">
                <a:latin typeface="Palatino Linotype" pitchFamily="18" charset="0"/>
              </a:rPr>
              <a:t>атрофична</a:t>
            </a:r>
            <a:r>
              <a:rPr lang="sr-Cyrl-CS" dirty="0">
                <a:latin typeface="Palatino Linotype" pitchFamily="18" charset="0"/>
              </a:rPr>
              <a:t> желудачна </a:t>
            </a:r>
            <a:r>
              <a:rPr lang="sr-Cyrl-CS" dirty="0" err="1">
                <a:latin typeface="Palatino Linotype" pitchFamily="18" charset="0"/>
              </a:rPr>
              <a:t>мукоза</a:t>
            </a:r>
            <a:endParaRPr lang="sr-Cyrl-C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примарна улога-оштећење желудачне </a:t>
            </a:r>
            <a:r>
              <a:rPr lang="sr-Cyrl-RS" dirty="0" err="1">
                <a:latin typeface="Palatino Linotype" pitchFamily="18" charset="0"/>
              </a:rPr>
              <a:t>мукозне</a:t>
            </a:r>
            <a:r>
              <a:rPr lang="sr-Cyrl-RS" dirty="0">
                <a:latin typeface="Palatino Linotype" pitchFamily="18" charset="0"/>
              </a:rPr>
              <a:t> баријере или индиректно оштећење слузокоже желуца </a:t>
            </a:r>
            <a:r>
              <a:rPr lang="sr-Cyrl-RS" dirty="0" err="1">
                <a:latin typeface="Palatino Linotype" pitchFamily="18" charset="0"/>
              </a:rPr>
              <a:t>патогенетским</a:t>
            </a:r>
            <a:r>
              <a:rPr lang="sr-Cyrl-RS" dirty="0">
                <a:latin typeface="Palatino Linotype" pitchFamily="18" charset="0"/>
              </a:rPr>
              <a:t> чиниоцима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нормалне или снижене вредности </a:t>
            </a:r>
            <a:r>
              <a:rPr lang="sr-Latn-RS" dirty="0">
                <a:latin typeface="Palatino Linotype" pitchFamily="18" charset="0"/>
              </a:rPr>
              <a:t>HCL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C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428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sr-Cyrl-CS" sz="2400" b="1" dirty="0" err="1">
                <a:latin typeface="Palatino Linotype" pitchFamily="18" charset="0"/>
              </a:rPr>
              <a:t>Етиопатогенеза</a:t>
            </a:r>
            <a:r>
              <a:rPr lang="sr-Cyrl-CS" sz="2400" b="1" dirty="0">
                <a:latin typeface="Palatino Linotype" pitchFamily="18" charset="0"/>
              </a:rPr>
              <a:t> </a:t>
            </a:r>
            <a:r>
              <a:rPr lang="sr-Cyrl-CS" sz="2400" b="1" dirty="0" err="1">
                <a:latin typeface="Palatino Linotype" pitchFamily="18" charset="0"/>
              </a:rPr>
              <a:t>улкуса</a:t>
            </a:r>
            <a:r>
              <a:rPr lang="sr-Cyrl-CS" sz="2400" b="1" dirty="0">
                <a:latin typeface="Palatino Linotype" pitchFamily="18" charset="0"/>
              </a:rPr>
              <a:t> дванаестопалачног цр</a:t>
            </a:r>
            <a:r>
              <a:rPr lang="sr-Cyrl-CS" sz="2800" b="1" dirty="0">
                <a:latin typeface="Palatino Linotype" pitchFamily="18" charset="0"/>
              </a:rPr>
              <a:t>ева</a:t>
            </a:r>
            <a:br>
              <a:rPr lang="sr-Cyrl-CS" sz="2800" b="1" dirty="0">
                <a:latin typeface="Palatino Linotype" pitchFamily="18" charset="0"/>
              </a:rPr>
            </a:br>
            <a:endParaRPr lang="sr-Cyrl-RS" sz="2800" dirty="0"/>
          </a:p>
        </p:txBody>
      </p:sp>
      <p:sp>
        <p:nvSpPr>
          <p:cNvPr id="3" name="Rectangle 2"/>
          <p:cNvSpPr/>
          <p:nvPr/>
        </p:nvSpPr>
        <p:spPr>
          <a:xfrm>
            <a:off x="152400" y="1097593"/>
            <a:ext cx="89916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b="1" dirty="0" err="1">
                <a:latin typeface="Palatino Linotype" pitchFamily="18" charset="0"/>
                <a:cs typeface="Arial" pitchFamily="34" charset="0"/>
              </a:rPr>
              <a:t>Мултифакторијална</a:t>
            </a:r>
            <a:r>
              <a:rPr lang="sr-Cyrl-CS" b="1" dirty="0">
                <a:latin typeface="Palatino Linotype" pitchFamily="18" charset="0"/>
                <a:cs typeface="Arial" pitchFamily="34" charset="0"/>
              </a:rPr>
              <a:t> етиологија хроничне преваге </a:t>
            </a:r>
            <a:r>
              <a:rPr lang="sr-Cyrl-CS" b="1" dirty="0">
                <a:latin typeface="Palatino Linotype" pitchFamily="18" charset="0"/>
              </a:rPr>
              <a:t>агресивних чинилаца </a:t>
            </a:r>
            <a:r>
              <a:rPr lang="sr-Latn-CS" b="1" dirty="0" err="1">
                <a:latin typeface="Palatino Linotype" pitchFamily="18" charset="0"/>
              </a:rPr>
              <a:t>HCl</a:t>
            </a:r>
            <a:r>
              <a:rPr lang="sr-Latn-CS" b="1" dirty="0">
                <a:latin typeface="Palatino Linotype" pitchFamily="18" charset="0"/>
              </a:rPr>
              <a:t> </a:t>
            </a:r>
            <a:r>
              <a:rPr lang="sr-Cyrl-CS" b="1" dirty="0">
                <a:latin typeface="Palatino Linotype" pitchFamily="18" charset="0"/>
              </a:rPr>
              <a:t>и пепсина </a:t>
            </a:r>
            <a:r>
              <a:rPr lang="sr-Cyrl-CS" b="1" dirty="0">
                <a:latin typeface="Palatino Linotype" pitchFamily="18" charset="0"/>
                <a:cs typeface="Arial" pitchFamily="34" charset="0"/>
              </a:rPr>
              <a:t>:</a:t>
            </a:r>
            <a:endParaRPr lang="sr-Cyrl-C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>
                <a:latin typeface="Palatino Linotype" pitchFamily="18" charset="0"/>
              </a:rPr>
              <a:t>појачана секреција желудачне хлороводоничне киселине и појачана секреција пепсина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CS" dirty="0" err="1">
                <a:latin typeface="Palatino Linotype" pitchFamily="18" charset="0"/>
              </a:rPr>
              <a:t>пептички</a:t>
            </a:r>
            <a:r>
              <a:rPr lang="sr-Cyrl-CS" dirty="0">
                <a:latin typeface="Palatino Linotype" pitchFamily="18" charset="0"/>
              </a:rPr>
              <a:t> </a:t>
            </a:r>
            <a:r>
              <a:rPr lang="sr-Cyrl-CS" dirty="0" err="1">
                <a:latin typeface="Palatino Linotype" pitchFamily="18" charset="0"/>
              </a:rPr>
              <a:t>улкус</a:t>
            </a:r>
            <a:r>
              <a:rPr lang="sr-Cyrl-CS" dirty="0">
                <a:latin typeface="Palatino Linotype" pitchFamily="18" charset="0"/>
              </a:rPr>
              <a:t> се ствара због </a:t>
            </a:r>
            <a:r>
              <a:rPr lang="sr-Cyrl-CS" dirty="0" err="1">
                <a:latin typeface="Palatino Linotype" pitchFamily="18" charset="0"/>
              </a:rPr>
              <a:t>дисбаланса</a:t>
            </a:r>
            <a:r>
              <a:rPr lang="sr-Cyrl-CS" dirty="0">
                <a:latin typeface="Palatino Linotype" pitchFamily="18" charset="0"/>
              </a:rPr>
              <a:t> </a:t>
            </a:r>
            <a:r>
              <a:rPr lang="sr-Latn-CS" dirty="0" err="1">
                <a:latin typeface="Palatino Linotype" pitchFamily="18" charset="0"/>
              </a:rPr>
              <a:t>HCl</a:t>
            </a:r>
            <a:r>
              <a:rPr lang="sr-Cyrl-CS" dirty="0">
                <a:latin typeface="Palatino Linotype" pitchFamily="18" charset="0"/>
              </a:rPr>
              <a:t>-пепсин секреције и одбрамбених фактора </a:t>
            </a:r>
            <a:r>
              <a:rPr lang="sr-Cyrl-CS" dirty="0" err="1">
                <a:latin typeface="Palatino Linotype" pitchFamily="18" charset="0"/>
              </a:rPr>
              <a:t>мукозе</a:t>
            </a:r>
            <a:endParaRPr lang="sr-Cyrl-C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dirty="0">
                <a:latin typeface="Palatino Linotype" pitchFamily="18" charset="0"/>
              </a:rPr>
              <a:t>хронично и </a:t>
            </a:r>
            <a:r>
              <a:rPr lang="sr-Cyrl-RS" dirty="0" err="1">
                <a:latin typeface="Palatino Linotype" pitchFamily="18" charset="0"/>
              </a:rPr>
              <a:t>рецидивирајуће</a:t>
            </a:r>
            <a:r>
              <a:rPr lang="sr-Cyrl-RS" dirty="0">
                <a:latin typeface="Palatino Linotype" pitchFamily="18" charset="0"/>
              </a:rPr>
              <a:t> обољење</a:t>
            </a:r>
          </a:p>
        </p:txBody>
      </p:sp>
    </p:spTree>
    <p:extLst>
      <p:ext uri="{BB962C8B-B14F-4D97-AF65-F5344CB8AC3E}">
        <p14:creationId xmlns:p14="http://schemas.microsoft.com/office/powerpoint/2010/main" val="2092630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Palatino Linotype" pitchFamily="18" charset="0"/>
                <a:ea typeface="Times New Roman"/>
                <a:cs typeface="Arial" pitchFamily="34" charset="0"/>
              </a:rPr>
              <a:t>Улкусна болест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457200"/>
            <a:ext cx="8991600" cy="5943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Клиничке карактеристике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b="1" dirty="0">
                <a:latin typeface="Palatino Linotype" pitchFamily="18" charset="0"/>
              </a:rPr>
              <a:t>Бол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сезонског карактера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ритмичност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периодичност</a:t>
            </a:r>
          </a:p>
          <a:p>
            <a:pPr>
              <a:lnSpc>
                <a:spcPct val="150000"/>
              </a:lnSpc>
            </a:pPr>
            <a:r>
              <a:rPr lang="sr-Cyrl-CS" sz="1600" dirty="0">
                <a:latin typeface="Palatino Linotype" pitchFamily="18" charset="0"/>
              </a:rPr>
              <a:t>локализација</a:t>
            </a:r>
          </a:p>
          <a:p>
            <a:pPr>
              <a:lnSpc>
                <a:spcPct val="150000"/>
              </a:lnSpc>
            </a:pPr>
            <a:r>
              <a:rPr lang="ru-RU" sz="1600" b="1" u="sng" dirty="0">
                <a:latin typeface="Palatino Linotype" pitchFamily="18" charset="0"/>
              </a:rPr>
              <a:t>Бол  више сати након оброка и ноћу</a:t>
            </a:r>
            <a:r>
              <a:rPr lang="ru-RU" sz="1600" dirty="0">
                <a:latin typeface="Palatino Linotype" pitchFamily="18" charset="0"/>
              </a:rPr>
              <a:t>, када је желудац празан, карактеристичан је за улкус дуоденума</a:t>
            </a:r>
          </a:p>
          <a:p>
            <a:pPr>
              <a:lnSpc>
                <a:spcPct val="150000"/>
              </a:lnSpc>
            </a:pPr>
            <a:r>
              <a:rPr lang="ru-RU" sz="1600" b="1" u="sng" dirty="0">
                <a:latin typeface="Palatino Linotype" pitchFamily="18" charset="0"/>
              </a:rPr>
              <a:t>Бол непосредно након јела</a:t>
            </a:r>
            <a:r>
              <a:rPr lang="ru-RU" sz="1600" dirty="0">
                <a:latin typeface="Palatino Linotype" pitchFamily="18" charset="0"/>
              </a:rPr>
              <a:t>-карактеристичан је за желудачни улкус</a:t>
            </a:r>
          </a:p>
          <a:p>
            <a:pPr>
              <a:lnSpc>
                <a:spcPct val="150000"/>
              </a:lnSpc>
              <a:buNone/>
            </a:pPr>
            <a:r>
              <a:rPr lang="sr-Cyrl-CS" sz="1600" b="1" dirty="0" err="1">
                <a:latin typeface="Palatino Linotype" pitchFamily="18" charset="0"/>
              </a:rPr>
              <a:t>Диспептични</a:t>
            </a:r>
            <a:r>
              <a:rPr lang="sr-Cyrl-CS" sz="1600" b="1" dirty="0">
                <a:latin typeface="Palatino Linotype" pitchFamily="18" charset="0"/>
              </a:rPr>
              <a:t> симптоми  (</a:t>
            </a:r>
            <a:r>
              <a:rPr lang="ru-RU" sz="1600" b="1" dirty="0">
                <a:latin typeface="Palatino Linotype" pitchFamily="18" charset="0"/>
              </a:rPr>
              <a:t>неспецифични)</a:t>
            </a:r>
            <a:endParaRPr lang="sr-Cyrl-CS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latin typeface="Palatino Linotype" pitchFamily="18" charset="0"/>
              </a:rPr>
              <a:t>повраћање, подригивање, абдоминална дистензија, неподношење хране, поремећај апетита</a:t>
            </a:r>
            <a:endParaRPr lang="sr-Cyrl-CS" sz="16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976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Palatino Linotype" pitchFamily="18" charset="0"/>
                <a:ea typeface="Times New Roman"/>
                <a:cs typeface="Arial" pitchFamily="34" charset="0"/>
              </a:rPr>
              <a:t>Улкусна болест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700" y="914400"/>
            <a:ext cx="8915400" cy="56388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sr-Cyrl-CS" dirty="0"/>
          </a:p>
          <a:p>
            <a:pPr>
              <a:lnSpc>
                <a:spcPct val="170000"/>
              </a:lnSpc>
              <a:buNone/>
            </a:pPr>
            <a:r>
              <a:rPr lang="ru-RU" sz="6400" b="1" dirty="0">
                <a:latin typeface="Palatino Linotype" pitchFamily="18" charset="0"/>
              </a:rPr>
              <a:t>Компликације </a:t>
            </a:r>
          </a:p>
          <a:p>
            <a:pPr>
              <a:lnSpc>
                <a:spcPct val="170000"/>
              </a:lnSpc>
              <a:buNone/>
            </a:pPr>
            <a:r>
              <a:rPr lang="ru-RU" sz="6400" dirty="0">
                <a:latin typeface="Palatino Linotype" pitchFamily="18" charset="0"/>
              </a:rPr>
              <a:t> (понекад је прва манифестациј</a:t>
            </a:r>
            <a:r>
              <a:rPr lang="sr-Latn-CS" sz="6400" dirty="0">
                <a:latin typeface="Palatino Linotype" pitchFamily="18" charset="0"/>
              </a:rPr>
              <a:t>a</a:t>
            </a:r>
            <a:r>
              <a:rPr lang="ru-RU" sz="6400" dirty="0">
                <a:latin typeface="Palatino Linotype" pitchFamily="18" charset="0"/>
              </a:rPr>
              <a:t> болести)</a:t>
            </a:r>
          </a:p>
          <a:p>
            <a:pPr>
              <a:lnSpc>
                <a:spcPct val="170000"/>
              </a:lnSpc>
            </a:pPr>
            <a:r>
              <a:rPr lang="ru-RU" sz="6400" b="1" dirty="0">
                <a:latin typeface="Palatino Linotype" pitchFamily="18" charset="0"/>
              </a:rPr>
              <a:t>крварења</a:t>
            </a:r>
            <a:r>
              <a:rPr lang="ru-RU" sz="6400" dirty="0">
                <a:latin typeface="Palatino Linotype" pitchFamily="18" charset="0"/>
              </a:rPr>
              <a:t> из  лезија, која могу бити и масивна, праћена хематемезом и меленом</a:t>
            </a:r>
          </a:p>
          <a:p>
            <a:pPr>
              <a:lnSpc>
                <a:spcPct val="170000"/>
              </a:lnSpc>
            </a:pPr>
            <a:r>
              <a:rPr lang="ru-RU" sz="6400" b="1" dirty="0">
                <a:latin typeface="Palatino Linotype" pitchFamily="18" charset="0"/>
              </a:rPr>
              <a:t>перфорација улкуса </a:t>
            </a:r>
            <a:r>
              <a:rPr lang="ru-RU" sz="6400" dirty="0">
                <a:latin typeface="Palatino Linotype" pitchFamily="18" charset="0"/>
              </a:rPr>
              <a:t>и изливања  у трбушну дупљу </a:t>
            </a:r>
          </a:p>
          <a:p>
            <a:pPr>
              <a:lnSpc>
                <a:spcPct val="170000"/>
              </a:lnSpc>
            </a:pPr>
            <a:r>
              <a:rPr lang="ru-RU" sz="6400" b="1" dirty="0">
                <a:latin typeface="Palatino Linotype" pitchFamily="18" charset="0"/>
              </a:rPr>
              <a:t>пенетрација  </a:t>
            </a:r>
            <a:r>
              <a:rPr lang="ru-RU" sz="6400" dirty="0">
                <a:latin typeface="Palatino Linotype" pitchFamily="18" charset="0"/>
              </a:rPr>
              <a:t>у околне паренхимске органе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Palatino Linotype" pitchFamily="18" charset="0"/>
              </a:rPr>
              <a:t>анемија због окултног  ГИТ крваререња -код недијагностикованог или неизлеченог улкуса (или ерозија слузнице)</a:t>
            </a:r>
          </a:p>
          <a:p>
            <a:pPr>
              <a:lnSpc>
                <a:spcPct val="170000"/>
              </a:lnSpc>
            </a:pPr>
            <a:endParaRPr lang="sr-Cyrl-CS" sz="64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sr-Cyrl-CS" sz="6400" dirty="0">
                <a:latin typeface="Palatino Linotype" pitchFamily="18" charset="0"/>
              </a:rPr>
              <a:t>Изражена диспепсија и стални болови, уз друге симптоме као што је губитак телесне тежине, анорексија, повраћање или потешкоће при гутању, </a:t>
            </a:r>
            <a:r>
              <a:rPr lang="sr-Cyrl-CS" sz="6400" dirty="0" err="1">
                <a:latin typeface="Palatino Linotype" pitchFamily="18" charset="0"/>
              </a:rPr>
              <a:t>хепатомегалија</a:t>
            </a:r>
            <a:r>
              <a:rPr lang="sr-Cyrl-CS" sz="6400" dirty="0">
                <a:latin typeface="Palatino Linotype" pitchFamily="18" charset="0"/>
              </a:rPr>
              <a:t>,</a:t>
            </a:r>
            <a:r>
              <a:rPr lang="sr-Cyrl-CS" sz="6400" dirty="0" err="1">
                <a:latin typeface="Palatino Linotype" pitchFamily="18" charset="0"/>
              </a:rPr>
              <a:t>кахексија</a:t>
            </a:r>
            <a:r>
              <a:rPr lang="sr-Cyrl-CS" sz="6400" dirty="0">
                <a:latin typeface="Palatino Linotype" pitchFamily="18" charset="0"/>
              </a:rPr>
              <a:t>,  палпабилна епигастричка маса, увећани лимфне жлезде, указују на </a:t>
            </a:r>
            <a:r>
              <a:rPr lang="sr-Cyrl-CS" sz="6400" b="1" dirty="0">
                <a:latin typeface="Palatino Linotype" pitchFamily="18" charset="0"/>
              </a:rPr>
              <a:t>малигну алтерацију</a:t>
            </a:r>
          </a:p>
          <a:p>
            <a:pPr>
              <a:lnSpc>
                <a:spcPct val="170000"/>
              </a:lnSpc>
              <a:buNone/>
            </a:pPr>
            <a:r>
              <a:rPr lang="sr-Cyrl-CS" sz="6400" dirty="0">
                <a:latin typeface="Palatino Linotype" pitchFamily="18" charset="0"/>
              </a:rPr>
              <a:t> </a:t>
            </a:r>
          </a:p>
          <a:p>
            <a:pPr>
              <a:lnSpc>
                <a:spcPct val="170000"/>
              </a:lnSpc>
              <a:buNone/>
            </a:pPr>
            <a:r>
              <a:rPr lang="sr-Cyrl-CS" sz="6400" dirty="0">
                <a:latin typeface="Palatino Linotype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89553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3622</Words>
  <Application>Microsoft Office PowerPoint</Application>
  <PresentationFormat>On-screen Show (4:3)</PresentationFormat>
  <Paragraphs>610</Paragraphs>
  <Slides>56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8" baseType="lpstr">
      <vt:lpstr>Arial</vt:lpstr>
      <vt:lpstr>Calibri</vt:lpstr>
      <vt:lpstr>Copperplate Gothic Bold</vt:lpstr>
      <vt:lpstr>Helvetica Light</vt:lpstr>
      <vt:lpstr>Lucida Sans</vt:lpstr>
      <vt:lpstr>Noteworthy Bold</vt:lpstr>
      <vt:lpstr>Palatino Linotype</vt:lpstr>
      <vt:lpstr>Times New Roman</vt:lpstr>
      <vt:lpstr>Wingdings</vt:lpstr>
      <vt:lpstr>Wingdings 2</vt:lpstr>
      <vt:lpstr>Office Theme</vt:lpstr>
      <vt:lpstr>Clip</vt:lpstr>
      <vt:lpstr>Улкусна болест (клиничка слика, индикације за хоспитализацију, терапијски модалитети)   </vt:lpstr>
      <vt:lpstr>Улкусна болест</vt:lpstr>
      <vt:lpstr>PowerPoint Presentation</vt:lpstr>
      <vt:lpstr>PowerPoint Presentation</vt:lpstr>
      <vt:lpstr>Улкусна болест</vt:lpstr>
      <vt:lpstr>Етиопатогенеза улкуса желуца  </vt:lpstr>
      <vt:lpstr>Етиопатогенеза улкуса дванаестопалачног црева </vt:lpstr>
      <vt:lpstr>Улкусна болест</vt:lpstr>
      <vt:lpstr>Улкусна болест</vt:lpstr>
      <vt:lpstr>Улкусна болест</vt:lpstr>
      <vt:lpstr>PowerPoint Presentation</vt:lpstr>
      <vt:lpstr>Приступ лечењу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Фармакокинетика ИПП</vt:lpstr>
      <vt:lpstr>PowerPoint Presentation</vt:lpstr>
      <vt:lpstr>Крварећи улкус</vt:lpstr>
      <vt:lpstr>PowerPoint Presentation</vt:lpstr>
      <vt:lpstr>Превенција рецидивантног крварења из улкуса желуца и дуоденума</vt:lpstr>
      <vt:lpstr>PowerPoint Presentation</vt:lpstr>
      <vt:lpstr>PowerPoint Presentation</vt:lpstr>
      <vt:lpstr>УЛКУСНА БОЛЕСТ И ХЕЛИКОБАКТЕР ПИЛОРИ </vt:lpstr>
      <vt:lpstr>Патогеност Х. пилори</vt:lpstr>
      <vt:lpstr>PowerPoint Presentation</vt:lpstr>
      <vt:lpstr> ДИЈАГНОЗА  ХЕЛИКОБАКТЕР ПИЛОРИ ИНФЕКЦИЈЕ</vt:lpstr>
      <vt:lpstr>Терапија Хеликобактер пилори инфекције</vt:lpstr>
      <vt:lpstr>Секвенцијална терапија ерадикације Хеликобактер пилори</vt:lpstr>
      <vt:lpstr>Најновије смернице у дијагнози ХБП инфекције Maastricht V</vt:lpstr>
      <vt:lpstr>Најновије смернице у дијагнози ХБП инфекције Maastricht V</vt:lpstr>
      <vt:lpstr>Алармни симптоми</vt:lpstr>
      <vt:lpstr>Најновије смернице у терапији ХБП инфекције Maastricht V</vt:lpstr>
      <vt:lpstr>Значај одржавања интрагастричног pH&gt;4</vt:lpstr>
      <vt:lpstr>Оптимизирање ефикасности антисекреторне терапије</vt:lpstr>
      <vt:lpstr>Улога фармацеута</vt:lpstr>
      <vt:lpstr>Најновије смернице у терапији ХБП инфекције Maastricht V</vt:lpstr>
      <vt:lpstr>Најновије смернице у терапији ХБП инфекције Maastricht V</vt:lpstr>
      <vt:lpstr>Најновије смернице у терапији ХБП инфекције Maastricht V</vt:lpstr>
      <vt:lpstr>PowerPoint Presentation</vt:lpstr>
      <vt:lpstr>PowerPoint Presentation</vt:lpstr>
      <vt:lpstr>PowerPoint Presentation</vt:lpstr>
      <vt:lpstr>PowerPoint Presentation</vt:lpstr>
      <vt:lpstr>НСАИЛ  разлика неселективних и селективних</vt:lpstr>
      <vt:lpstr>Кумулативна инциденца потврђених нежељених ефеката у горњем ГИТ-у (перфорације, улкуси, крварења)</vt:lpstr>
      <vt:lpstr>Свакодневна пракса код лекара и фармацеута</vt:lpstr>
      <vt:lpstr>Брзина излечења је директно пропорционална времену у коме је интрагастрични pH &gt; 4</vt:lpstr>
      <vt:lpstr>GASTROPROTEKCIJA</vt:lpstr>
      <vt:lpstr>ИПП и ранитидин-листа интеракција</vt:lpstr>
      <vt:lpstr>PowerPoint Presentation</vt:lpstr>
      <vt:lpstr>ПРИКАЗ СЛУЧАЈА</vt:lpstr>
      <vt:lpstr>ПРИКАЗ СЛУЧАЈА</vt:lpstr>
      <vt:lpstr>ПРИКАЗ СЛУЧАЈА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Улкусна болест (клиничка слика, индикације за хоспитализацију, терапијски модалитети)   Презентација клиничког случаја пацијента са улкусном болешћу.</dc:title>
  <dc:creator>MISEL</dc:creator>
  <cp:lastModifiedBy>Natasa</cp:lastModifiedBy>
  <cp:revision>27</cp:revision>
  <dcterms:created xsi:type="dcterms:W3CDTF">2017-02-06T21:22:44Z</dcterms:created>
  <dcterms:modified xsi:type="dcterms:W3CDTF">2021-01-11T19:38:46Z</dcterms:modified>
</cp:coreProperties>
</file>